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5.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6.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tags/tag7.xml" ContentType="application/vnd.openxmlformats-officedocument.presentationml.tags+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tags/tag8.xml" ContentType="application/vnd.openxmlformats-officedocument.presentationml.tags+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tags/tag9.xml" ContentType="application/vnd.openxmlformats-officedocument.presentationml.tag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1"/>
  </p:notesMasterIdLst>
  <p:handoutMasterIdLst>
    <p:handoutMasterId r:id="rId182"/>
  </p:handoutMasterIdLst>
  <p:sldIdLst>
    <p:sldId id="1537" r:id="rId5"/>
    <p:sldId id="1612" r:id="rId6"/>
    <p:sldId id="1539" r:id="rId7"/>
    <p:sldId id="1534" r:id="rId8"/>
    <p:sldId id="1624" r:id="rId9"/>
    <p:sldId id="1210" r:id="rId10"/>
    <p:sldId id="1211" r:id="rId11"/>
    <p:sldId id="1442" r:id="rId12"/>
    <p:sldId id="1215" r:id="rId13"/>
    <p:sldId id="1216" r:id="rId14"/>
    <p:sldId id="1217" r:id="rId15"/>
    <p:sldId id="1443" r:id="rId16"/>
    <p:sldId id="1219" r:id="rId17"/>
    <p:sldId id="1444" r:id="rId18"/>
    <p:sldId id="1445" r:id="rId19"/>
    <p:sldId id="1451" r:id="rId20"/>
    <p:sldId id="1446" r:id="rId21"/>
    <p:sldId id="1452" r:id="rId22"/>
    <p:sldId id="1625" r:id="rId23"/>
    <p:sldId id="1453" r:id="rId24"/>
    <p:sldId id="1457" r:id="rId25"/>
    <p:sldId id="1490" r:id="rId26"/>
    <p:sldId id="1488" r:id="rId27"/>
    <p:sldId id="1458" r:id="rId28"/>
    <p:sldId id="1485" r:id="rId29"/>
    <p:sldId id="1486" r:id="rId30"/>
    <p:sldId id="1487" r:id="rId31"/>
    <p:sldId id="1461" r:id="rId32"/>
    <p:sldId id="1489" r:id="rId33"/>
    <p:sldId id="1472" r:id="rId34"/>
    <p:sldId id="1473" r:id="rId35"/>
    <p:sldId id="1496" r:id="rId36"/>
    <p:sldId id="1498" r:id="rId37"/>
    <p:sldId id="1497" r:id="rId38"/>
    <p:sldId id="1499" r:id="rId39"/>
    <p:sldId id="1500" r:id="rId40"/>
    <p:sldId id="1501" r:id="rId41"/>
    <p:sldId id="1502" r:id="rId42"/>
    <p:sldId id="1607" r:id="rId43"/>
    <p:sldId id="1608" r:id="rId44"/>
    <p:sldId id="1609" r:id="rId45"/>
    <p:sldId id="1610" r:id="rId46"/>
    <p:sldId id="1611" r:id="rId47"/>
    <p:sldId id="1470" r:id="rId48"/>
    <p:sldId id="1564" r:id="rId49"/>
    <p:sldId id="1454" r:id="rId50"/>
    <p:sldId id="1459" r:id="rId51"/>
    <p:sldId id="1462" r:id="rId52"/>
    <p:sldId id="1495" r:id="rId53"/>
    <p:sldId id="1474" r:id="rId54"/>
    <p:sldId id="1503" r:id="rId55"/>
    <p:sldId id="1504" r:id="rId56"/>
    <p:sldId id="1505" r:id="rId57"/>
    <p:sldId id="1506" r:id="rId58"/>
    <p:sldId id="1507" r:id="rId59"/>
    <p:sldId id="1476" r:id="rId60"/>
    <p:sldId id="1477" r:id="rId61"/>
    <p:sldId id="1478" r:id="rId62"/>
    <p:sldId id="1479" r:id="rId63"/>
    <p:sldId id="1480" r:id="rId64"/>
    <p:sldId id="1481" r:id="rId65"/>
    <p:sldId id="1482" r:id="rId66"/>
    <p:sldId id="1483" r:id="rId67"/>
    <p:sldId id="1566" r:id="rId68"/>
    <p:sldId id="1455" r:id="rId69"/>
    <p:sldId id="1294" r:id="rId70"/>
    <p:sldId id="1562" r:id="rId71"/>
    <p:sldId id="1541" r:id="rId72"/>
    <p:sldId id="1542" r:id="rId73"/>
    <p:sldId id="1547" r:id="rId74"/>
    <p:sldId id="1544" r:id="rId75"/>
    <p:sldId id="1550" r:id="rId76"/>
    <p:sldId id="1556" r:id="rId77"/>
    <p:sldId id="1546" r:id="rId78"/>
    <p:sldId id="1557" r:id="rId79"/>
    <p:sldId id="1558" r:id="rId80"/>
    <p:sldId id="1560" r:id="rId81"/>
    <p:sldId id="1561" r:id="rId82"/>
    <p:sldId id="1563" r:id="rId83"/>
    <p:sldId id="1292" r:id="rId84"/>
    <p:sldId id="1293" r:id="rId85"/>
    <p:sldId id="1592" r:id="rId86"/>
    <p:sldId id="1591" r:id="rId87"/>
    <p:sldId id="1593" r:id="rId88"/>
    <p:sldId id="1595" r:id="rId89"/>
    <p:sldId id="1597" r:id="rId90"/>
    <p:sldId id="1596" r:id="rId91"/>
    <p:sldId id="1598" r:id="rId92"/>
    <p:sldId id="1594" r:id="rId93"/>
    <p:sldId id="1274" r:id="rId94"/>
    <p:sldId id="1617" r:id="rId95"/>
    <p:sldId id="1599" r:id="rId96"/>
    <p:sldId id="1529" r:id="rId97"/>
    <p:sldId id="1276" r:id="rId98"/>
    <p:sldId id="1600" r:id="rId99"/>
    <p:sldId id="1530" r:id="rId100"/>
    <p:sldId id="1285" r:id="rId101"/>
    <p:sldId id="1279" r:id="rId102"/>
    <p:sldId id="1280" r:id="rId103"/>
    <p:sldId id="1281" r:id="rId104"/>
    <p:sldId id="1282" r:id="rId105"/>
    <p:sldId id="1283" r:id="rId106"/>
    <p:sldId id="1284" r:id="rId107"/>
    <p:sldId id="1370" r:id="rId108"/>
    <p:sldId id="1601" r:id="rId109"/>
    <p:sldId id="1287" r:id="rId110"/>
    <p:sldId id="1603" r:id="rId111"/>
    <p:sldId id="1602" r:id="rId112"/>
    <p:sldId id="1567" r:id="rId113"/>
    <p:sldId id="1569" r:id="rId114"/>
    <p:sldId id="1508" r:id="rId115"/>
    <p:sldId id="1509" r:id="rId116"/>
    <p:sldId id="1510" r:id="rId117"/>
    <p:sldId id="1395" r:id="rId118"/>
    <p:sldId id="1396" r:id="rId119"/>
    <p:sldId id="1404" r:id="rId120"/>
    <p:sldId id="1406" r:id="rId121"/>
    <p:sldId id="1408" r:id="rId122"/>
    <p:sldId id="1410" r:id="rId123"/>
    <p:sldId id="1413" r:id="rId124"/>
    <p:sldId id="1511" r:id="rId125"/>
    <p:sldId id="1527" r:id="rId126"/>
    <p:sldId id="1518" r:id="rId127"/>
    <p:sldId id="1519" r:id="rId128"/>
    <p:sldId id="1520" r:id="rId129"/>
    <p:sldId id="1528" r:id="rId130"/>
    <p:sldId id="1521" r:id="rId131"/>
    <p:sldId id="1512" r:id="rId132"/>
    <p:sldId id="1513" r:id="rId133"/>
    <p:sldId id="1514" r:id="rId134"/>
    <p:sldId id="1515" r:id="rId135"/>
    <p:sldId id="1516" r:id="rId136"/>
    <p:sldId id="1251" r:id="rId137"/>
    <p:sldId id="1252" r:id="rId138"/>
    <p:sldId id="1577" r:id="rId139"/>
    <p:sldId id="1254" r:id="rId140"/>
    <p:sldId id="1255" r:id="rId141"/>
    <p:sldId id="1257" r:id="rId142"/>
    <p:sldId id="1258" r:id="rId143"/>
    <p:sldId id="1259" r:id="rId144"/>
    <p:sldId id="1260" r:id="rId145"/>
    <p:sldId id="1261" r:id="rId146"/>
    <p:sldId id="1578" r:id="rId147"/>
    <p:sldId id="1268" r:id="rId148"/>
    <p:sldId id="1269" r:id="rId149"/>
    <p:sldId id="1270" r:id="rId150"/>
    <p:sldId id="1604" r:id="rId151"/>
    <p:sldId id="1579" r:id="rId152"/>
    <p:sldId id="1580" r:id="rId153"/>
    <p:sldId id="1273" r:id="rId154"/>
    <p:sldId id="1351" r:id="rId155"/>
    <p:sldId id="1605" r:id="rId156"/>
    <p:sldId id="1581" r:id="rId157"/>
    <p:sldId id="1350" r:id="rId158"/>
    <p:sldId id="1352" r:id="rId159"/>
    <p:sldId id="1353" r:id="rId160"/>
    <p:sldId id="1354" r:id="rId161"/>
    <p:sldId id="1355" r:id="rId162"/>
    <p:sldId id="1356" r:id="rId163"/>
    <p:sldId id="1357" r:id="rId164"/>
    <p:sldId id="1606" r:id="rId165"/>
    <p:sldId id="1576" r:id="rId166"/>
    <p:sldId id="1574" r:id="rId167"/>
    <p:sldId id="1575" r:id="rId168"/>
    <p:sldId id="1517" r:id="rId169"/>
    <p:sldId id="1583" r:id="rId170"/>
    <p:sldId id="1584" r:id="rId171"/>
    <p:sldId id="1586" r:id="rId172"/>
    <p:sldId id="1585" r:id="rId173"/>
    <p:sldId id="1587" r:id="rId174"/>
    <p:sldId id="1590" r:id="rId175"/>
    <p:sldId id="1589" r:id="rId176"/>
    <p:sldId id="1588" r:id="rId177"/>
    <p:sldId id="1573" r:id="rId178"/>
    <p:sldId id="1622" r:id="rId179"/>
    <p:sldId id="1623" r:id="rId180"/>
  </p:sldIdLst>
  <p:sldSz cx="9144000" cy="6858000" type="screen4x3"/>
  <p:notesSz cx="7010400" cy="9296400"/>
  <p:custDataLst>
    <p:tags r:id="rId1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EC54C09-6CDC-914B-8554-B4F21578F3DC}">
          <p14:sldIdLst>
            <p14:sldId id="1537"/>
            <p14:sldId id="1612"/>
            <p14:sldId id="1539"/>
            <p14:sldId id="1534"/>
            <p14:sldId id="1624"/>
          </p14:sldIdLst>
        </p14:section>
        <p14:section name="Essential Excel" id="{48B5701D-CFE5-42C4-9344-77A7074644BB}">
          <p14:sldIdLst>
            <p14:sldId id="1210"/>
            <p14:sldId id="1211"/>
            <p14:sldId id="1442"/>
            <p14:sldId id="1215"/>
            <p14:sldId id="1216"/>
            <p14:sldId id="1217"/>
            <p14:sldId id="1443"/>
            <p14:sldId id="1219"/>
            <p14:sldId id="1444"/>
            <p14:sldId id="1445"/>
            <p14:sldId id="1451"/>
            <p14:sldId id="1446"/>
            <p14:sldId id="1452"/>
            <p14:sldId id="1625"/>
            <p14:sldId id="1453"/>
            <p14:sldId id="1457"/>
            <p14:sldId id="1490"/>
            <p14:sldId id="1488"/>
            <p14:sldId id="1458"/>
            <p14:sldId id="1485"/>
            <p14:sldId id="1486"/>
            <p14:sldId id="1487"/>
            <p14:sldId id="1461"/>
            <p14:sldId id="1489"/>
            <p14:sldId id="1472"/>
            <p14:sldId id="1473"/>
            <p14:sldId id="1496"/>
            <p14:sldId id="1498"/>
            <p14:sldId id="1497"/>
            <p14:sldId id="1499"/>
            <p14:sldId id="1500"/>
            <p14:sldId id="1501"/>
            <p14:sldId id="1502"/>
            <p14:sldId id="1607"/>
            <p14:sldId id="1608"/>
            <p14:sldId id="1609"/>
            <p14:sldId id="1610"/>
            <p14:sldId id="1611"/>
            <p14:sldId id="1470"/>
            <p14:sldId id="1564"/>
            <p14:sldId id="1454"/>
            <p14:sldId id="1459"/>
            <p14:sldId id="1462"/>
            <p14:sldId id="1495"/>
            <p14:sldId id="1474"/>
            <p14:sldId id="1503"/>
            <p14:sldId id="1504"/>
            <p14:sldId id="1505"/>
            <p14:sldId id="1506"/>
            <p14:sldId id="1507"/>
            <p14:sldId id="1476"/>
            <p14:sldId id="1477"/>
            <p14:sldId id="1478"/>
            <p14:sldId id="1479"/>
            <p14:sldId id="1480"/>
            <p14:sldId id="1481"/>
            <p14:sldId id="1482"/>
            <p14:sldId id="1483"/>
            <p14:sldId id="1566"/>
            <p14:sldId id="1455"/>
          </p14:sldIdLst>
        </p14:section>
        <p14:section name="Loading Data" id="{2D9B0418-1074-4735-9F63-71C1DFEEE74F}">
          <p14:sldIdLst>
            <p14:sldId id="1294"/>
            <p14:sldId id="1562"/>
            <p14:sldId id="1541"/>
            <p14:sldId id="1542"/>
            <p14:sldId id="1547"/>
            <p14:sldId id="1544"/>
            <p14:sldId id="1550"/>
            <p14:sldId id="1556"/>
            <p14:sldId id="1546"/>
            <p14:sldId id="1557"/>
            <p14:sldId id="1558"/>
            <p14:sldId id="1560"/>
            <p14:sldId id="1561"/>
            <p14:sldId id="1563"/>
          </p14:sldIdLst>
        </p14:section>
        <p14:section name="Working with Tables" id="{CD8C6209-846E-446B-A995-C1544FAAEC67}">
          <p14:sldIdLst>
            <p14:sldId id="1292"/>
            <p14:sldId id="1293"/>
            <p14:sldId id="1592"/>
            <p14:sldId id="1591"/>
            <p14:sldId id="1593"/>
            <p14:sldId id="1595"/>
            <p14:sldId id="1597"/>
            <p14:sldId id="1596"/>
            <p14:sldId id="1598"/>
            <p14:sldId id="1594"/>
          </p14:sldIdLst>
        </p14:section>
        <p14:section name="Text Processing" id="{9D0543E4-C00F-4AA8-830E-AA8B05EDF476}">
          <p14:sldIdLst>
            <p14:sldId id="1274"/>
            <p14:sldId id="1617"/>
            <p14:sldId id="1599"/>
            <p14:sldId id="1529"/>
            <p14:sldId id="1276"/>
            <p14:sldId id="1600"/>
            <p14:sldId id="1530"/>
            <p14:sldId id="1285"/>
            <p14:sldId id="1279"/>
            <p14:sldId id="1280"/>
            <p14:sldId id="1281"/>
            <p14:sldId id="1282"/>
            <p14:sldId id="1283"/>
            <p14:sldId id="1284"/>
            <p14:sldId id="1370"/>
            <p14:sldId id="1601"/>
            <p14:sldId id="1287"/>
            <p14:sldId id="1603"/>
            <p14:sldId id="1602"/>
            <p14:sldId id="1567"/>
            <p14:sldId id="1569"/>
          </p14:sldIdLst>
        </p14:section>
        <p14:section name="Charts &amp; Graphs" id="{DDE2B063-27C4-42E3-8214-17483959ECE6}">
          <p14:sldIdLst>
            <p14:sldId id="1508"/>
            <p14:sldId id="1509"/>
            <p14:sldId id="1510"/>
            <p14:sldId id="1395"/>
            <p14:sldId id="1396"/>
            <p14:sldId id="1404"/>
            <p14:sldId id="1406"/>
            <p14:sldId id="1408"/>
            <p14:sldId id="1410"/>
            <p14:sldId id="1413"/>
            <p14:sldId id="1511"/>
            <p14:sldId id="1527"/>
            <p14:sldId id="1518"/>
            <p14:sldId id="1519"/>
            <p14:sldId id="1520"/>
            <p14:sldId id="1528"/>
            <p14:sldId id="1521"/>
            <p14:sldId id="1512"/>
            <p14:sldId id="1513"/>
            <p14:sldId id="1514"/>
            <p14:sldId id="1515"/>
            <p14:sldId id="1516"/>
          </p14:sldIdLst>
        </p14:section>
        <p14:section name="Table Lookup" id="{859B561C-FE5E-4A9C-BD87-ED7383CEB276}">
          <p14:sldIdLst>
            <p14:sldId id="1251"/>
            <p14:sldId id="1252"/>
            <p14:sldId id="1577"/>
            <p14:sldId id="1254"/>
            <p14:sldId id="1255"/>
            <p14:sldId id="1257"/>
            <p14:sldId id="1258"/>
            <p14:sldId id="1259"/>
            <p14:sldId id="1260"/>
            <p14:sldId id="1261"/>
            <p14:sldId id="1578"/>
            <p14:sldId id="1268"/>
            <p14:sldId id="1269"/>
            <p14:sldId id="1270"/>
            <p14:sldId id="1604"/>
            <p14:sldId id="1579"/>
            <p14:sldId id="1580"/>
            <p14:sldId id="1273"/>
            <p14:sldId id="1351"/>
            <p14:sldId id="1605"/>
            <p14:sldId id="1581"/>
            <p14:sldId id="1350"/>
            <p14:sldId id="1352"/>
            <p14:sldId id="1353"/>
            <p14:sldId id="1354"/>
            <p14:sldId id="1355"/>
            <p14:sldId id="1356"/>
            <p14:sldId id="1357"/>
            <p14:sldId id="1606"/>
            <p14:sldId id="1576"/>
          </p14:sldIdLst>
        </p14:section>
        <p14:section name="Practicum" id="{DC2A239B-D441-435E-BD6E-AEFBD2BBECA4}">
          <p14:sldIdLst>
            <p14:sldId id="1574"/>
            <p14:sldId id="1575"/>
            <p14:sldId id="1517"/>
            <p14:sldId id="1583"/>
            <p14:sldId id="1584"/>
            <p14:sldId id="1586"/>
            <p14:sldId id="1585"/>
            <p14:sldId id="1587"/>
            <p14:sldId id="1590"/>
            <p14:sldId id="1589"/>
            <p14:sldId id="1588"/>
            <p14:sldId id="1573"/>
            <p14:sldId id="1622"/>
            <p14:sldId id="16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Adler" initials="CAA" lastIdx="16" clrIdx="0"/>
  <p:cmAuthor id="1" name="sparlee" initials="sp" lastIdx="7" clrIdx="1"/>
  <p:cmAuthor id="2" name="Parlee, Susan" initials="PS" lastIdx="16" clrIdx="2"/>
  <p:cmAuthor id="3" name="Martin Schedlbauer" initials="MS" lastIdx="5" clrIdx="3"/>
  <p:cmAuthor id="4" name="Croteau, Lindsey" initials="CL" lastIdx="31" clrIdx="4"/>
  <p:cmAuthor id="5" name="greta blash" initials="gb" lastIdx="3" clrIdx="5"/>
  <p:cmAuthor id="6" name="Winter, John" initials="WJ" lastIdx="2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B9F11"/>
    <a:srgbClr val="588900"/>
    <a:srgbClr val="0F5C9F"/>
    <a:srgbClr val="C8D99E"/>
    <a:srgbClr val="DCE36F"/>
    <a:srgbClr val="FFEEB3"/>
    <a:srgbClr val="0A5898"/>
    <a:srgbClr val="1B6CB3"/>
    <a:srgbClr val="014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74244-FB7D-2F41-8741-76D730E707ED}" v="3" dt="2023-01-12T15:01:43.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77" autoAdjust="0"/>
    <p:restoredTop sz="97152" autoAdjust="0"/>
  </p:normalViewPr>
  <p:slideViewPr>
    <p:cSldViewPr>
      <p:cViewPr varScale="1">
        <p:scale>
          <a:sx n="169" d="100"/>
          <a:sy n="169" d="100"/>
        </p:scale>
        <p:origin x="248"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4808"/>
    </p:cViewPr>
  </p:sorterViewPr>
  <p:notesViewPr>
    <p:cSldViewPr>
      <p:cViewPr varScale="1">
        <p:scale>
          <a:sx n="101" d="100"/>
          <a:sy n="101" d="100"/>
        </p:scale>
        <p:origin x="1926" y="10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handoutMaster" Target="handoutMasters/handout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commentAuthors" Target="commentAuthors.xml"/><Relationship Id="rId189"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D3B74244-FB7D-2F41-8741-76D730E707ED}"/>
    <pc:docChg chg="custSel addSld modSld">
      <pc:chgData name="Martin Schedlbauer" userId="99666baf021553f1" providerId="LiveId" clId="{D3B74244-FB7D-2F41-8741-76D730E707ED}" dt="2023-01-15T21:50:50.560" v="310" actId="478"/>
      <pc:docMkLst>
        <pc:docMk/>
      </pc:docMkLst>
      <pc:sldChg chg="modSp mod">
        <pc:chgData name="Martin Schedlbauer" userId="99666baf021553f1" providerId="LiveId" clId="{D3B74244-FB7D-2F41-8741-76D730E707ED}" dt="2023-01-12T13:16:52.437" v="6" actId="20577"/>
        <pc:sldMkLst>
          <pc:docMk/>
          <pc:sldMk cId="149210659" sldId="1210"/>
        </pc:sldMkLst>
        <pc:spChg chg="mod">
          <ac:chgData name="Martin Schedlbauer" userId="99666baf021553f1" providerId="LiveId" clId="{D3B74244-FB7D-2F41-8741-76D730E707ED}" dt="2023-01-12T13:16:52.437" v="6" actId="20577"/>
          <ac:spMkLst>
            <pc:docMk/>
            <pc:sldMk cId="149210659" sldId="1210"/>
            <ac:spMk id="2" creationId="{00000000-0000-0000-0000-000000000000}"/>
          </ac:spMkLst>
        </pc:spChg>
      </pc:sldChg>
      <pc:sldChg chg="delSp">
        <pc:chgData name="Martin Schedlbauer" userId="99666baf021553f1" providerId="LiveId" clId="{D3B74244-FB7D-2F41-8741-76D730E707ED}" dt="2023-01-15T21:45:22.888" v="301"/>
        <pc:sldMkLst>
          <pc:docMk/>
          <pc:sldMk cId="612881308" sldId="1211"/>
        </pc:sldMkLst>
        <pc:spChg chg="del">
          <ac:chgData name="Martin Schedlbauer" userId="99666baf021553f1" providerId="LiveId" clId="{D3B74244-FB7D-2F41-8741-76D730E707ED}" dt="2023-01-15T21:45:22.888" v="301"/>
          <ac:spMkLst>
            <pc:docMk/>
            <pc:sldMk cId="612881308" sldId="1211"/>
            <ac:spMk id="4" creationId="{00000000-0000-0000-0000-000000000000}"/>
          </ac:spMkLst>
        </pc:spChg>
      </pc:sldChg>
      <pc:sldChg chg="delSp">
        <pc:chgData name="Martin Schedlbauer" userId="99666baf021553f1" providerId="LiveId" clId="{D3B74244-FB7D-2F41-8741-76D730E707ED}" dt="2023-01-15T21:45:22.888" v="301"/>
        <pc:sldMkLst>
          <pc:docMk/>
          <pc:sldMk cId="1206609276" sldId="1215"/>
        </pc:sldMkLst>
        <pc:spChg chg="del">
          <ac:chgData name="Martin Schedlbauer" userId="99666baf021553f1" providerId="LiveId" clId="{D3B74244-FB7D-2F41-8741-76D730E707ED}" dt="2023-01-15T21:45:22.888" v="301"/>
          <ac:spMkLst>
            <pc:docMk/>
            <pc:sldMk cId="1206609276" sldId="1215"/>
            <ac:spMk id="6" creationId="{00000000-0000-0000-0000-000000000000}"/>
          </ac:spMkLst>
        </pc:spChg>
      </pc:sldChg>
      <pc:sldChg chg="delSp">
        <pc:chgData name="Martin Schedlbauer" userId="99666baf021553f1" providerId="LiveId" clId="{D3B74244-FB7D-2F41-8741-76D730E707ED}" dt="2023-01-15T21:45:22.888" v="301"/>
        <pc:sldMkLst>
          <pc:docMk/>
          <pc:sldMk cId="686601150" sldId="1216"/>
        </pc:sldMkLst>
        <pc:spChg chg="del">
          <ac:chgData name="Martin Schedlbauer" userId="99666baf021553f1" providerId="LiveId" clId="{D3B74244-FB7D-2F41-8741-76D730E707ED}" dt="2023-01-15T21:45:22.888" v="301"/>
          <ac:spMkLst>
            <pc:docMk/>
            <pc:sldMk cId="686601150" sldId="1216"/>
            <ac:spMk id="6" creationId="{00000000-0000-0000-0000-000000000000}"/>
          </ac:spMkLst>
        </pc:spChg>
      </pc:sldChg>
      <pc:sldChg chg="addSp delSp modSp mod">
        <pc:chgData name="Martin Schedlbauer" userId="99666baf021553f1" providerId="LiveId" clId="{D3B74244-FB7D-2F41-8741-76D730E707ED}" dt="2023-01-15T21:45:22.888" v="301"/>
        <pc:sldMkLst>
          <pc:docMk/>
          <pc:sldMk cId="2497786479" sldId="1217"/>
        </pc:sldMkLst>
        <pc:spChg chg="add mod">
          <ac:chgData name="Martin Schedlbauer" userId="99666baf021553f1" providerId="LiveId" clId="{D3B74244-FB7D-2F41-8741-76D730E707ED}" dt="2023-01-12T15:03:18.897" v="9" actId="1076"/>
          <ac:spMkLst>
            <pc:docMk/>
            <pc:sldMk cId="2497786479" sldId="1217"/>
            <ac:spMk id="5" creationId="{9213D28F-320E-0B7B-0B50-855ACE4D70BE}"/>
          </ac:spMkLst>
        </pc:spChg>
        <pc:spChg chg="del">
          <ac:chgData name="Martin Schedlbauer" userId="99666baf021553f1" providerId="LiveId" clId="{D3B74244-FB7D-2F41-8741-76D730E707ED}" dt="2023-01-15T21:45:22.888" v="301"/>
          <ac:spMkLst>
            <pc:docMk/>
            <pc:sldMk cId="2497786479" sldId="1217"/>
            <ac:spMk id="6" creationId="{00000000-0000-0000-0000-000000000000}"/>
          </ac:spMkLst>
        </pc:spChg>
        <pc:spChg chg="del mod">
          <ac:chgData name="Martin Schedlbauer" userId="99666baf021553f1" providerId="LiveId" clId="{D3B74244-FB7D-2F41-8741-76D730E707ED}" dt="2023-01-12T15:22:42.339" v="27" actId="478"/>
          <ac:spMkLst>
            <pc:docMk/>
            <pc:sldMk cId="2497786479" sldId="1217"/>
            <ac:spMk id="10" creationId="{9213D28F-320E-0B7B-0B50-855ACE4D70BE}"/>
          </ac:spMkLst>
        </pc:spChg>
        <pc:spChg chg="del">
          <ac:chgData name="Martin Schedlbauer" userId="99666baf021553f1" providerId="LiveId" clId="{D3B74244-FB7D-2F41-8741-76D730E707ED}" dt="2023-01-12T15:03:21.645" v="10" actId="478"/>
          <ac:spMkLst>
            <pc:docMk/>
            <pc:sldMk cId="2497786479" sldId="1217"/>
            <ac:spMk id="12" creationId="{00000000-0000-0000-0000-000000000000}"/>
          </ac:spMkLst>
        </pc:spChg>
        <pc:picChg chg="add mod">
          <ac:chgData name="Martin Schedlbauer" userId="99666baf021553f1" providerId="LiveId" clId="{D3B74244-FB7D-2F41-8741-76D730E707ED}" dt="2023-01-12T15:03:18.897" v="9" actId="1076"/>
          <ac:picMkLst>
            <pc:docMk/>
            <pc:sldMk cId="2497786479" sldId="1217"/>
            <ac:picMk id="4" creationId="{C34BC97E-7703-D546-9546-89A0618599C1}"/>
          </ac:picMkLst>
        </pc:picChg>
        <pc:picChg chg="del mod">
          <ac:chgData name="Martin Schedlbauer" userId="99666baf021553f1" providerId="LiveId" clId="{D3B74244-FB7D-2F41-8741-76D730E707ED}" dt="2023-01-12T15:22:42.339" v="27" actId="478"/>
          <ac:picMkLst>
            <pc:docMk/>
            <pc:sldMk cId="2497786479" sldId="1217"/>
            <ac:picMk id="9" creationId="{C34BC97E-7703-D546-9546-89A0618599C1}"/>
          </ac:picMkLst>
        </pc:picChg>
        <pc:picChg chg="del">
          <ac:chgData name="Martin Schedlbauer" userId="99666baf021553f1" providerId="LiveId" clId="{D3B74244-FB7D-2F41-8741-76D730E707ED}" dt="2023-01-12T15:03:21.645" v="10" actId="478"/>
          <ac:picMkLst>
            <pc:docMk/>
            <pc:sldMk cId="2497786479" sldId="1217"/>
            <ac:picMk id="11" creationId="{00000000-0000-0000-0000-000000000000}"/>
          </ac:picMkLst>
        </pc:picChg>
      </pc:sldChg>
      <pc:sldChg chg="delSp modSp mod">
        <pc:chgData name="Martin Schedlbauer" userId="99666baf021553f1" providerId="LiveId" clId="{D3B74244-FB7D-2F41-8741-76D730E707ED}" dt="2023-01-15T21:45:22.888" v="301"/>
        <pc:sldMkLst>
          <pc:docMk/>
          <pc:sldMk cId="1235773333" sldId="1219"/>
        </pc:sldMkLst>
        <pc:spChg chg="mod">
          <ac:chgData name="Martin Schedlbauer" userId="99666baf021553f1" providerId="LiveId" clId="{D3B74244-FB7D-2F41-8741-76D730E707ED}" dt="2023-01-12T13:34:00.708" v="7" actId="33524"/>
          <ac:spMkLst>
            <pc:docMk/>
            <pc:sldMk cId="1235773333" sldId="1219"/>
            <ac:spMk id="3" creationId="{00000000-0000-0000-0000-000000000000}"/>
          </ac:spMkLst>
        </pc:spChg>
        <pc:spChg chg="del">
          <ac:chgData name="Martin Schedlbauer" userId="99666baf021553f1" providerId="LiveId" clId="{D3B74244-FB7D-2F41-8741-76D730E707ED}" dt="2023-01-15T21:45:22.888" v="301"/>
          <ac:spMkLst>
            <pc:docMk/>
            <pc:sldMk cId="1235773333" sldId="1219"/>
            <ac:spMk id="6" creationId="{00000000-0000-0000-0000-000000000000}"/>
          </ac:spMkLst>
        </pc:spChg>
      </pc:sldChg>
      <pc:sldChg chg="delSp modSp mod">
        <pc:chgData name="Martin Schedlbauer" userId="99666baf021553f1" providerId="LiveId" clId="{D3B74244-FB7D-2F41-8741-76D730E707ED}" dt="2023-01-15T21:39:02.757" v="289" actId="20577"/>
        <pc:sldMkLst>
          <pc:docMk/>
          <pc:sldMk cId="3209753980" sldId="1251"/>
        </pc:sldMkLst>
        <pc:spChg chg="del mod">
          <ac:chgData name="Martin Schedlbauer" userId="99666baf021553f1" providerId="LiveId" clId="{D3B74244-FB7D-2F41-8741-76D730E707ED}" dt="2023-01-15T21:38:43.647" v="269" actId="478"/>
          <ac:spMkLst>
            <pc:docMk/>
            <pc:sldMk cId="3209753980" sldId="1251"/>
            <ac:spMk id="2" creationId="{00000000-0000-0000-0000-000000000000}"/>
          </ac:spMkLst>
        </pc:spChg>
        <pc:spChg chg="mod">
          <ac:chgData name="Martin Schedlbauer" userId="99666baf021553f1" providerId="LiveId" clId="{D3B74244-FB7D-2F41-8741-76D730E707ED}" dt="2023-01-15T21:39:02.757" v="289" actId="20577"/>
          <ac:spMkLst>
            <pc:docMk/>
            <pc:sldMk cId="3209753980" sldId="1251"/>
            <ac:spMk id="3" creationId="{00000000-0000-0000-0000-000000000000}"/>
          </ac:spMkLst>
        </pc:spChg>
      </pc:sldChg>
      <pc:sldChg chg="delSp">
        <pc:chgData name="Martin Schedlbauer" userId="99666baf021553f1" providerId="LiveId" clId="{D3B74244-FB7D-2F41-8741-76D730E707ED}" dt="2023-01-15T21:45:22.888" v="301"/>
        <pc:sldMkLst>
          <pc:docMk/>
          <pc:sldMk cId="1780482516" sldId="1252"/>
        </pc:sldMkLst>
        <pc:spChg chg="del">
          <ac:chgData name="Martin Schedlbauer" userId="99666baf021553f1" providerId="LiveId" clId="{D3B74244-FB7D-2F41-8741-76D730E707ED}" dt="2023-01-15T21:45:22.888" v="301"/>
          <ac:spMkLst>
            <pc:docMk/>
            <pc:sldMk cId="1780482516" sldId="1252"/>
            <ac:spMk id="4" creationId="{00000000-0000-0000-0000-000000000000}"/>
          </ac:spMkLst>
        </pc:spChg>
      </pc:sldChg>
      <pc:sldChg chg="delSp modSp mod">
        <pc:chgData name="Martin Schedlbauer" userId="99666baf021553f1" providerId="LiveId" clId="{D3B74244-FB7D-2F41-8741-76D730E707ED}" dt="2023-01-15T21:45:22.888" v="301"/>
        <pc:sldMkLst>
          <pc:docMk/>
          <pc:sldMk cId="974283007" sldId="1254"/>
        </pc:sldMkLst>
        <pc:spChg chg="del">
          <ac:chgData name="Martin Schedlbauer" userId="99666baf021553f1" providerId="LiveId" clId="{D3B74244-FB7D-2F41-8741-76D730E707ED}" dt="2023-01-15T21:45:22.888" v="301"/>
          <ac:spMkLst>
            <pc:docMk/>
            <pc:sldMk cId="974283007" sldId="1254"/>
            <ac:spMk id="6" creationId="{00000000-0000-0000-0000-000000000000}"/>
          </ac:spMkLst>
        </pc:spChg>
        <pc:spChg chg="mod">
          <ac:chgData name="Martin Schedlbauer" userId="99666baf021553f1" providerId="LiveId" clId="{D3B74244-FB7D-2F41-8741-76D730E707ED}" dt="2023-01-15T21:43:50.306" v="300" actId="1076"/>
          <ac:spMkLst>
            <pc:docMk/>
            <pc:sldMk cId="974283007" sldId="1254"/>
            <ac:spMk id="11" creationId="{00000000-0000-0000-0000-000000000000}"/>
          </ac:spMkLst>
        </pc:spChg>
        <pc:picChg chg="mod">
          <ac:chgData name="Martin Schedlbauer" userId="99666baf021553f1" providerId="LiveId" clId="{D3B74244-FB7D-2F41-8741-76D730E707ED}" dt="2023-01-15T21:43:40.071" v="291" actId="1076"/>
          <ac:picMkLst>
            <pc:docMk/>
            <pc:sldMk cId="974283007" sldId="1254"/>
            <ac:picMk id="9" creationId="{00000000-0000-0000-0000-000000000000}"/>
          </ac:picMkLst>
        </pc:picChg>
      </pc:sldChg>
      <pc:sldChg chg="addSp delSp modSp mod modClrScheme chgLayout">
        <pc:chgData name="Martin Schedlbauer" userId="99666baf021553f1" providerId="LiveId" clId="{D3B74244-FB7D-2F41-8741-76D730E707ED}" dt="2023-01-15T21:48:02.519" v="309" actId="1076"/>
        <pc:sldMkLst>
          <pc:docMk/>
          <pc:sldMk cId="3441969393" sldId="1255"/>
        </pc:sldMkLst>
        <pc:spChg chg="mod ord">
          <ac:chgData name="Martin Schedlbauer" userId="99666baf021553f1" providerId="LiveId" clId="{D3B74244-FB7D-2F41-8741-76D730E707ED}" dt="2023-01-15T21:47:40.545" v="304" actId="700"/>
          <ac:spMkLst>
            <pc:docMk/>
            <pc:sldMk cId="3441969393" sldId="1255"/>
            <ac:spMk id="2" creationId="{00000000-0000-0000-0000-000000000000}"/>
          </ac:spMkLst>
        </pc:spChg>
        <pc:spChg chg="mod ord">
          <ac:chgData name="Martin Schedlbauer" userId="99666baf021553f1" providerId="LiveId" clId="{D3B74244-FB7D-2F41-8741-76D730E707ED}" dt="2023-01-15T21:47:58.854" v="308" actId="14100"/>
          <ac:spMkLst>
            <pc:docMk/>
            <pc:sldMk cId="3441969393" sldId="1255"/>
            <ac:spMk id="3" creationId="{00000000-0000-0000-0000-000000000000}"/>
          </ac:spMkLst>
        </pc:spChg>
        <pc:spChg chg="add del mod ord">
          <ac:chgData name="Martin Schedlbauer" userId="99666baf021553f1" providerId="LiveId" clId="{D3B74244-FB7D-2F41-8741-76D730E707ED}" dt="2023-01-15T21:47:49.938" v="306" actId="478"/>
          <ac:spMkLst>
            <pc:docMk/>
            <pc:sldMk cId="3441969393" sldId="1255"/>
            <ac:spMk id="5" creationId="{13F7A2CA-A59D-1514-1B4A-27AF9479F04C}"/>
          </ac:spMkLst>
        </pc:spChg>
        <pc:spChg chg="del">
          <ac:chgData name="Martin Schedlbauer" userId="99666baf021553f1" providerId="LiveId" clId="{D3B74244-FB7D-2F41-8741-76D730E707ED}" dt="2023-01-15T21:45:22.888" v="301"/>
          <ac:spMkLst>
            <pc:docMk/>
            <pc:sldMk cId="3441969393" sldId="1255"/>
            <ac:spMk id="6" creationId="{00000000-0000-0000-0000-000000000000}"/>
          </ac:spMkLst>
        </pc:spChg>
        <pc:picChg chg="add mod">
          <ac:chgData name="Martin Schedlbauer" userId="99666baf021553f1" providerId="LiveId" clId="{D3B74244-FB7D-2F41-8741-76D730E707ED}" dt="2023-01-15T21:48:02.519" v="309" actId="1076"/>
          <ac:picMkLst>
            <pc:docMk/>
            <pc:sldMk cId="3441969393" sldId="1255"/>
            <ac:picMk id="4" creationId="{0377B577-D12E-3A08-4E2E-3EE5B6800D1A}"/>
          </ac:picMkLst>
        </pc:picChg>
      </pc:sldChg>
      <pc:sldChg chg="delSp">
        <pc:chgData name="Martin Schedlbauer" userId="99666baf021553f1" providerId="LiveId" clId="{D3B74244-FB7D-2F41-8741-76D730E707ED}" dt="2023-01-15T21:45:22.888" v="301"/>
        <pc:sldMkLst>
          <pc:docMk/>
          <pc:sldMk cId="2506243447" sldId="1257"/>
        </pc:sldMkLst>
        <pc:spChg chg="del">
          <ac:chgData name="Martin Schedlbauer" userId="99666baf021553f1" providerId="LiveId" clId="{D3B74244-FB7D-2F41-8741-76D730E707ED}" dt="2023-01-15T21:45:22.888" v="301"/>
          <ac:spMkLst>
            <pc:docMk/>
            <pc:sldMk cId="2506243447" sldId="1257"/>
            <ac:spMk id="6" creationId="{00000000-0000-0000-0000-000000000000}"/>
          </ac:spMkLst>
        </pc:spChg>
      </pc:sldChg>
      <pc:sldChg chg="delSp">
        <pc:chgData name="Martin Schedlbauer" userId="99666baf021553f1" providerId="LiveId" clId="{D3B74244-FB7D-2F41-8741-76D730E707ED}" dt="2023-01-15T21:45:22.888" v="301"/>
        <pc:sldMkLst>
          <pc:docMk/>
          <pc:sldMk cId="4070529807" sldId="1258"/>
        </pc:sldMkLst>
        <pc:spChg chg="del">
          <ac:chgData name="Martin Schedlbauer" userId="99666baf021553f1" providerId="LiveId" clId="{D3B74244-FB7D-2F41-8741-76D730E707ED}" dt="2023-01-15T21:45:22.888" v="301"/>
          <ac:spMkLst>
            <pc:docMk/>
            <pc:sldMk cId="4070529807" sldId="1258"/>
            <ac:spMk id="6" creationId="{00000000-0000-0000-0000-000000000000}"/>
          </ac:spMkLst>
        </pc:spChg>
      </pc:sldChg>
      <pc:sldChg chg="delSp mod">
        <pc:chgData name="Martin Schedlbauer" userId="99666baf021553f1" providerId="LiveId" clId="{D3B74244-FB7D-2F41-8741-76D730E707ED}" dt="2023-01-15T21:50:50.560" v="310" actId="478"/>
        <pc:sldMkLst>
          <pc:docMk/>
          <pc:sldMk cId="3621094624" sldId="1259"/>
        </pc:sldMkLst>
        <pc:spChg chg="del">
          <ac:chgData name="Martin Schedlbauer" userId="99666baf021553f1" providerId="LiveId" clId="{D3B74244-FB7D-2F41-8741-76D730E707ED}" dt="2023-01-15T21:45:22.888" v="301"/>
          <ac:spMkLst>
            <pc:docMk/>
            <pc:sldMk cId="3621094624" sldId="1259"/>
            <ac:spMk id="6" creationId="{00000000-0000-0000-0000-000000000000}"/>
          </ac:spMkLst>
        </pc:spChg>
        <pc:spChg chg="del">
          <ac:chgData name="Martin Schedlbauer" userId="99666baf021553f1" providerId="LiveId" clId="{D3B74244-FB7D-2F41-8741-76D730E707ED}" dt="2023-01-15T21:50:50.560" v="310" actId="478"/>
          <ac:spMkLst>
            <pc:docMk/>
            <pc:sldMk cId="3621094624" sldId="1259"/>
            <ac:spMk id="16" creationId="{00000000-0000-0000-0000-000000000000}"/>
          </ac:spMkLst>
        </pc:spChg>
        <pc:picChg chg="del">
          <ac:chgData name="Martin Schedlbauer" userId="99666baf021553f1" providerId="LiveId" clId="{D3B74244-FB7D-2F41-8741-76D730E707ED}" dt="2023-01-15T21:50:50.560" v="310" actId="478"/>
          <ac:picMkLst>
            <pc:docMk/>
            <pc:sldMk cId="3621094624" sldId="1259"/>
            <ac:picMk id="15" creationId="{00000000-0000-0000-0000-000000000000}"/>
          </ac:picMkLst>
        </pc:picChg>
      </pc:sldChg>
      <pc:sldChg chg="delSp">
        <pc:chgData name="Martin Schedlbauer" userId="99666baf021553f1" providerId="LiveId" clId="{D3B74244-FB7D-2F41-8741-76D730E707ED}" dt="2023-01-15T21:45:22.888" v="301"/>
        <pc:sldMkLst>
          <pc:docMk/>
          <pc:sldMk cId="3732363486" sldId="1260"/>
        </pc:sldMkLst>
        <pc:spChg chg="del">
          <ac:chgData name="Martin Schedlbauer" userId="99666baf021553f1" providerId="LiveId" clId="{D3B74244-FB7D-2F41-8741-76D730E707ED}" dt="2023-01-15T21:45:22.888" v="301"/>
          <ac:spMkLst>
            <pc:docMk/>
            <pc:sldMk cId="3732363486" sldId="1260"/>
            <ac:spMk id="6" creationId="{00000000-0000-0000-0000-000000000000}"/>
          </ac:spMkLst>
        </pc:spChg>
      </pc:sldChg>
      <pc:sldChg chg="delSp">
        <pc:chgData name="Martin Schedlbauer" userId="99666baf021553f1" providerId="LiveId" clId="{D3B74244-FB7D-2F41-8741-76D730E707ED}" dt="2023-01-15T21:45:22.888" v="301"/>
        <pc:sldMkLst>
          <pc:docMk/>
          <pc:sldMk cId="1514488066" sldId="1261"/>
        </pc:sldMkLst>
        <pc:spChg chg="del">
          <ac:chgData name="Martin Schedlbauer" userId="99666baf021553f1" providerId="LiveId" clId="{D3B74244-FB7D-2F41-8741-76D730E707ED}" dt="2023-01-15T21:45:22.888" v="301"/>
          <ac:spMkLst>
            <pc:docMk/>
            <pc:sldMk cId="1514488066" sldId="1261"/>
            <ac:spMk id="6" creationId="{00000000-0000-0000-0000-000000000000}"/>
          </ac:spMkLst>
        </pc:spChg>
      </pc:sldChg>
      <pc:sldChg chg="delSp">
        <pc:chgData name="Martin Schedlbauer" userId="99666baf021553f1" providerId="LiveId" clId="{D3B74244-FB7D-2F41-8741-76D730E707ED}" dt="2023-01-15T21:45:22.888" v="301"/>
        <pc:sldMkLst>
          <pc:docMk/>
          <pc:sldMk cId="864235575" sldId="1268"/>
        </pc:sldMkLst>
        <pc:spChg chg="del">
          <ac:chgData name="Martin Schedlbauer" userId="99666baf021553f1" providerId="LiveId" clId="{D3B74244-FB7D-2F41-8741-76D730E707ED}" dt="2023-01-15T21:45:22.888" v="301"/>
          <ac:spMkLst>
            <pc:docMk/>
            <pc:sldMk cId="864235575" sldId="1268"/>
            <ac:spMk id="6" creationId="{00000000-0000-0000-0000-000000000000}"/>
          </ac:spMkLst>
        </pc:spChg>
      </pc:sldChg>
      <pc:sldChg chg="delSp">
        <pc:chgData name="Martin Schedlbauer" userId="99666baf021553f1" providerId="LiveId" clId="{D3B74244-FB7D-2F41-8741-76D730E707ED}" dt="2023-01-15T21:45:22.888" v="301"/>
        <pc:sldMkLst>
          <pc:docMk/>
          <pc:sldMk cId="2185273170" sldId="1269"/>
        </pc:sldMkLst>
        <pc:spChg chg="del">
          <ac:chgData name="Martin Schedlbauer" userId="99666baf021553f1" providerId="LiveId" clId="{D3B74244-FB7D-2F41-8741-76D730E707ED}" dt="2023-01-15T21:45:22.888" v="301"/>
          <ac:spMkLst>
            <pc:docMk/>
            <pc:sldMk cId="2185273170" sldId="1269"/>
            <ac:spMk id="7" creationId="{00000000-0000-0000-0000-000000000000}"/>
          </ac:spMkLst>
        </pc:spChg>
      </pc:sldChg>
      <pc:sldChg chg="delSp">
        <pc:chgData name="Martin Schedlbauer" userId="99666baf021553f1" providerId="LiveId" clId="{D3B74244-FB7D-2F41-8741-76D730E707ED}" dt="2023-01-15T21:45:22.888" v="301"/>
        <pc:sldMkLst>
          <pc:docMk/>
          <pc:sldMk cId="2647782772" sldId="1270"/>
        </pc:sldMkLst>
        <pc:spChg chg="del">
          <ac:chgData name="Martin Schedlbauer" userId="99666baf021553f1" providerId="LiveId" clId="{D3B74244-FB7D-2F41-8741-76D730E707ED}" dt="2023-01-15T21:45:22.888" v="301"/>
          <ac:spMkLst>
            <pc:docMk/>
            <pc:sldMk cId="2647782772" sldId="1270"/>
            <ac:spMk id="6" creationId="{00000000-0000-0000-0000-000000000000}"/>
          </ac:spMkLst>
        </pc:spChg>
      </pc:sldChg>
      <pc:sldChg chg="delSp">
        <pc:chgData name="Martin Schedlbauer" userId="99666baf021553f1" providerId="LiveId" clId="{D3B74244-FB7D-2F41-8741-76D730E707ED}" dt="2023-01-15T21:45:22.888" v="301"/>
        <pc:sldMkLst>
          <pc:docMk/>
          <pc:sldMk cId="2846434279" sldId="1273"/>
        </pc:sldMkLst>
        <pc:spChg chg="del">
          <ac:chgData name="Martin Schedlbauer" userId="99666baf021553f1" providerId="LiveId" clId="{D3B74244-FB7D-2F41-8741-76D730E707ED}" dt="2023-01-15T21:45:22.888" v="301"/>
          <ac:spMkLst>
            <pc:docMk/>
            <pc:sldMk cId="2846434279" sldId="1273"/>
            <ac:spMk id="6" creationId="{00000000-0000-0000-0000-000000000000}"/>
          </ac:spMkLst>
        </pc:spChg>
      </pc:sldChg>
      <pc:sldChg chg="delSp modSp mod">
        <pc:chgData name="Martin Schedlbauer" userId="99666baf021553f1" providerId="LiveId" clId="{D3B74244-FB7D-2F41-8741-76D730E707ED}" dt="2023-01-14T18:39:38.029" v="143" actId="20577"/>
        <pc:sldMkLst>
          <pc:docMk/>
          <pc:sldMk cId="4076568320" sldId="1274"/>
        </pc:sldMkLst>
        <pc:spChg chg="del mod">
          <ac:chgData name="Martin Schedlbauer" userId="99666baf021553f1" providerId="LiveId" clId="{D3B74244-FB7D-2F41-8741-76D730E707ED}" dt="2023-01-12T21:55:19.610" v="91" actId="478"/>
          <ac:spMkLst>
            <pc:docMk/>
            <pc:sldMk cId="4076568320" sldId="1274"/>
            <ac:spMk id="2" creationId="{00000000-0000-0000-0000-000000000000}"/>
          </ac:spMkLst>
        </pc:spChg>
        <pc:spChg chg="mod">
          <ac:chgData name="Martin Schedlbauer" userId="99666baf021553f1" providerId="LiveId" clId="{D3B74244-FB7D-2F41-8741-76D730E707ED}" dt="2023-01-14T18:39:38.029" v="143" actId="20577"/>
          <ac:spMkLst>
            <pc:docMk/>
            <pc:sldMk cId="4076568320" sldId="1274"/>
            <ac:spMk id="3" creationId="{00000000-0000-0000-0000-000000000000}"/>
          </ac:spMkLst>
        </pc:spChg>
      </pc:sldChg>
      <pc:sldChg chg="delSp">
        <pc:chgData name="Martin Schedlbauer" userId="99666baf021553f1" providerId="LiveId" clId="{D3B74244-FB7D-2F41-8741-76D730E707ED}" dt="2023-01-15T21:45:22.888" v="301"/>
        <pc:sldMkLst>
          <pc:docMk/>
          <pc:sldMk cId="1389787995" sldId="1276"/>
        </pc:sldMkLst>
        <pc:spChg chg="del">
          <ac:chgData name="Martin Schedlbauer" userId="99666baf021553f1" providerId="LiveId" clId="{D3B74244-FB7D-2F41-8741-76D730E707ED}" dt="2023-01-15T21:45:22.888" v="301"/>
          <ac:spMkLst>
            <pc:docMk/>
            <pc:sldMk cId="1389787995" sldId="1276"/>
            <ac:spMk id="6" creationId="{00000000-0000-0000-0000-000000000000}"/>
          </ac:spMkLst>
        </pc:spChg>
      </pc:sldChg>
      <pc:sldChg chg="delSp">
        <pc:chgData name="Martin Schedlbauer" userId="99666baf021553f1" providerId="LiveId" clId="{D3B74244-FB7D-2F41-8741-76D730E707ED}" dt="2023-01-15T21:45:22.888" v="301"/>
        <pc:sldMkLst>
          <pc:docMk/>
          <pc:sldMk cId="845487938" sldId="1279"/>
        </pc:sldMkLst>
        <pc:spChg chg="del">
          <ac:chgData name="Martin Schedlbauer" userId="99666baf021553f1" providerId="LiveId" clId="{D3B74244-FB7D-2F41-8741-76D730E707ED}" dt="2023-01-15T21:45:22.888" v="301"/>
          <ac:spMkLst>
            <pc:docMk/>
            <pc:sldMk cId="845487938" sldId="1279"/>
            <ac:spMk id="6" creationId="{00000000-0000-0000-0000-000000000000}"/>
          </ac:spMkLst>
        </pc:spChg>
      </pc:sldChg>
      <pc:sldChg chg="delSp">
        <pc:chgData name="Martin Schedlbauer" userId="99666baf021553f1" providerId="LiveId" clId="{D3B74244-FB7D-2F41-8741-76D730E707ED}" dt="2023-01-15T21:45:22.888" v="301"/>
        <pc:sldMkLst>
          <pc:docMk/>
          <pc:sldMk cId="687864628" sldId="1280"/>
        </pc:sldMkLst>
        <pc:spChg chg="del">
          <ac:chgData name="Martin Schedlbauer" userId="99666baf021553f1" providerId="LiveId" clId="{D3B74244-FB7D-2F41-8741-76D730E707ED}" dt="2023-01-15T21:45:22.888" v="301"/>
          <ac:spMkLst>
            <pc:docMk/>
            <pc:sldMk cId="687864628" sldId="1280"/>
            <ac:spMk id="6" creationId="{00000000-0000-0000-0000-000000000000}"/>
          </ac:spMkLst>
        </pc:spChg>
      </pc:sldChg>
      <pc:sldChg chg="delSp">
        <pc:chgData name="Martin Schedlbauer" userId="99666baf021553f1" providerId="LiveId" clId="{D3B74244-FB7D-2F41-8741-76D730E707ED}" dt="2023-01-15T21:45:22.888" v="301"/>
        <pc:sldMkLst>
          <pc:docMk/>
          <pc:sldMk cId="3664309204" sldId="1281"/>
        </pc:sldMkLst>
        <pc:spChg chg="del">
          <ac:chgData name="Martin Schedlbauer" userId="99666baf021553f1" providerId="LiveId" clId="{D3B74244-FB7D-2F41-8741-76D730E707ED}" dt="2023-01-15T21:45:22.888" v="301"/>
          <ac:spMkLst>
            <pc:docMk/>
            <pc:sldMk cId="3664309204" sldId="1281"/>
            <ac:spMk id="6" creationId="{00000000-0000-0000-0000-000000000000}"/>
          </ac:spMkLst>
        </pc:spChg>
      </pc:sldChg>
      <pc:sldChg chg="delSp">
        <pc:chgData name="Martin Schedlbauer" userId="99666baf021553f1" providerId="LiveId" clId="{D3B74244-FB7D-2F41-8741-76D730E707ED}" dt="2023-01-15T21:45:22.888" v="301"/>
        <pc:sldMkLst>
          <pc:docMk/>
          <pc:sldMk cId="780268037" sldId="1282"/>
        </pc:sldMkLst>
        <pc:spChg chg="del">
          <ac:chgData name="Martin Schedlbauer" userId="99666baf021553f1" providerId="LiveId" clId="{D3B74244-FB7D-2F41-8741-76D730E707ED}" dt="2023-01-15T21:45:22.888" v="301"/>
          <ac:spMkLst>
            <pc:docMk/>
            <pc:sldMk cId="780268037" sldId="1282"/>
            <ac:spMk id="6" creationId="{00000000-0000-0000-0000-000000000000}"/>
          </ac:spMkLst>
        </pc:spChg>
      </pc:sldChg>
      <pc:sldChg chg="delSp">
        <pc:chgData name="Martin Schedlbauer" userId="99666baf021553f1" providerId="LiveId" clId="{D3B74244-FB7D-2F41-8741-76D730E707ED}" dt="2023-01-15T21:45:22.888" v="301"/>
        <pc:sldMkLst>
          <pc:docMk/>
          <pc:sldMk cId="485198704" sldId="1283"/>
        </pc:sldMkLst>
        <pc:spChg chg="del">
          <ac:chgData name="Martin Schedlbauer" userId="99666baf021553f1" providerId="LiveId" clId="{D3B74244-FB7D-2F41-8741-76D730E707ED}" dt="2023-01-15T21:45:22.888" v="301"/>
          <ac:spMkLst>
            <pc:docMk/>
            <pc:sldMk cId="485198704" sldId="1283"/>
            <ac:spMk id="6" creationId="{00000000-0000-0000-0000-000000000000}"/>
          </ac:spMkLst>
        </pc:spChg>
      </pc:sldChg>
      <pc:sldChg chg="delSp">
        <pc:chgData name="Martin Schedlbauer" userId="99666baf021553f1" providerId="LiveId" clId="{D3B74244-FB7D-2F41-8741-76D730E707ED}" dt="2023-01-15T21:45:22.888" v="301"/>
        <pc:sldMkLst>
          <pc:docMk/>
          <pc:sldMk cId="859757856" sldId="1284"/>
        </pc:sldMkLst>
        <pc:spChg chg="del">
          <ac:chgData name="Martin Schedlbauer" userId="99666baf021553f1" providerId="LiveId" clId="{D3B74244-FB7D-2F41-8741-76D730E707ED}" dt="2023-01-15T21:45:22.888" v="301"/>
          <ac:spMkLst>
            <pc:docMk/>
            <pc:sldMk cId="859757856" sldId="1284"/>
            <ac:spMk id="6" creationId="{00000000-0000-0000-0000-000000000000}"/>
          </ac:spMkLst>
        </pc:spChg>
      </pc:sldChg>
      <pc:sldChg chg="delSp">
        <pc:chgData name="Martin Schedlbauer" userId="99666baf021553f1" providerId="LiveId" clId="{D3B74244-FB7D-2F41-8741-76D730E707ED}" dt="2023-01-15T21:45:22.888" v="301"/>
        <pc:sldMkLst>
          <pc:docMk/>
          <pc:sldMk cId="3649153376" sldId="1285"/>
        </pc:sldMkLst>
        <pc:spChg chg="del">
          <ac:chgData name="Martin Schedlbauer" userId="99666baf021553f1" providerId="LiveId" clId="{D3B74244-FB7D-2F41-8741-76D730E707ED}" dt="2023-01-15T21:45:22.888" v="301"/>
          <ac:spMkLst>
            <pc:docMk/>
            <pc:sldMk cId="3649153376" sldId="1285"/>
            <ac:spMk id="6" creationId="{00000000-0000-0000-0000-000000000000}"/>
          </ac:spMkLst>
        </pc:spChg>
      </pc:sldChg>
      <pc:sldChg chg="delSp modSp mod">
        <pc:chgData name="Martin Schedlbauer" userId="99666baf021553f1" providerId="LiveId" clId="{D3B74244-FB7D-2F41-8741-76D730E707ED}" dt="2023-01-15T21:45:22.888" v="301"/>
        <pc:sldMkLst>
          <pc:docMk/>
          <pc:sldMk cId="63620551" sldId="1287"/>
        </pc:sldMkLst>
        <pc:spChg chg="mod">
          <ac:chgData name="Martin Schedlbauer" userId="99666baf021553f1" providerId="LiveId" clId="{D3B74244-FB7D-2F41-8741-76D730E707ED}" dt="2023-01-14T23:19:09.650" v="195" actId="20577"/>
          <ac:spMkLst>
            <pc:docMk/>
            <pc:sldMk cId="63620551" sldId="1287"/>
            <ac:spMk id="3" creationId="{00000000-0000-0000-0000-000000000000}"/>
          </ac:spMkLst>
        </pc:spChg>
        <pc:spChg chg="del">
          <ac:chgData name="Martin Schedlbauer" userId="99666baf021553f1" providerId="LiveId" clId="{D3B74244-FB7D-2F41-8741-76D730E707ED}" dt="2023-01-15T21:45:22.888" v="301"/>
          <ac:spMkLst>
            <pc:docMk/>
            <pc:sldMk cId="63620551" sldId="1287"/>
            <ac:spMk id="6" creationId="{00000000-0000-0000-0000-000000000000}"/>
          </ac:spMkLst>
        </pc:spChg>
      </pc:sldChg>
      <pc:sldChg chg="delSp">
        <pc:chgData name="Martin Schedlbauer" userId="99666baf021553f1" providerId="LiveId" clId="{D3B74244-FB7D-2F41-8741-76D730E707ED}" dt="2023-01-15T21:45:22.888" v="301"/>
        <pc:sldMkLst>
          <pc:docMk/>
          <pc:sldMk cId="1847053511" sldId="1293"/>
        </pc:sldMkLst>
        <pc:spChg chg="del">
          <ac:chgData name="Martin Schedlbauer" userId="99666baf021553f1" providerId="LiveId" clId="{D3B74244-FB7D-2F41-8741-76D730E707ED}" dt="2023-01-15T21:45:22.888" v="301"/>
          <ac:spMkLst>
            <pc:docMk/>
            <pc:sldMk cId="1847053511" sldId="1293"/>
            <ac:spMk id="4" creationId="{00000000-0000-0000-0000-000000000000}"/>
          </ac:spMkLst>
        </pc:spChg>
      </pc:sldChg>
      <pc:sldChg chg="delSp">
        <pc:chgData name="Martin Schedlbauer" userId="99666baf021553f1" providerId="LiveId" clId="{D3B74244-FB7D-2F41-8741-76D730E707ED}" dt="2023-01-15T21:45:22.888" v="301"/>
        <pc:sldMkLst>
          <pc:docMk/>
          <pc:sldMk cId="3591409312" sldId="1350"/>
        </pc:sldMkLst>
        <pc:spChg chg="del">
          <ac:chgData name="Martin Schedlbauer" userId="99666baf021553f1" providerId="LiveId" clId="{D3B74244-FB7D-2F41-8741-76D730E707ED}" dt="2023-01-15T21:45:22.888" v="301"/>
          <ac:spMkLst>
            <pc:docMk/>
            <pc:sldMk cId="3591409312" sldId="1350"/>
            <ac:spMk id="59" creationId="{00000000-0000-0000-0000-000000000000}"/>
          </ac:spMkLst>
        </pc:spChg>
      </pc:sldChg>
      <pc:sldChg chg="delSp">
        <pc:chgData name="Martin Schedlbauer" userId="99666baf021553f1" providerId="LiveId" clId="{D3B74244-FB7D-2F41-8741-76D730E707ED}" dt="2023-01-15T21:45:22.888" v="301"/>
        <pc:sldMkLst>
          <pc:docMk/>
          <pc:sldMk cId="3035104023" sldId="1351"/>
        </pc:sldMkLst>
        <pc:spChg chg="del">
          <ac:chgData name="Martin Schedlbauer" userId="99666baf021553f1" providerId="LiveId" clId="{D3B74244-FB7D-2F41-8741-76D730E707ED}" dt="2023-01-15T21:45:22.888" v="301"/>
          <ac:spMkLst>
            <pc:docMk/>
            <pc:sldMk cId="3035104023" sldId="1351"/>
            <ac:spMk id="65" creationId="{00000000-0000-0000-0000-000000000000}"/>
          </ac:spMkLst>
        </pc:spChg>
      </pc:sldChg>
      <pc:sldChg chg="delSp">
        <pc:chgData name="Martin Schedlbauer" userId="99666baf021553f1" providerId="LiveId" clId="{D3B74244-FB7D-2F41-8741-76D730E707ED}" dt="2023-01-15T21:45:22.888" v="301"/>
        <pc:sldMkLst>
          <pc:docMk/>
          <pc:sldMk cId="2712016626" sldId="1352"/>
        </pc:sldMkLst>
        <pc:spChg chg="del">
          <ac:chgData name="Martin Schedlbauer" userId="99666baf021553f1" providerId="LiveId" clId="{D3B74244-FB7D-2F41-8741-76D730E707ED}" dt="2023-01-15T21:45:22.888" v="301"/>
          <ac:spMkLst>
            <pc:docMk/>
            <pc:sldMk cId="2712016626" sldId="1352"/>
            <ac:spMk id="76" creationId="{00000000-0000-0000-0000-000000000000}"/>
          </ac:spMkLst>
        </pc:spChg>
      </pc:sldChg>
      <pc:sldChg chg="delSp">
        <pc:chgData name="Martin Schedlbauer" userId="99666baf021553f1" providerId="LiveId" clId="{D3B74244-FB7D-2F41-8741-76D730E707ED}" dt="2023-01-15T21:45:22.888" v="301"/>
        <pc:sldMkLst>
          <pc:docMk/>
          <pc:sldMk cId="2321827171" sldId="1353"/>
        </pc:sldMkLst>
        <pc:spChg chg="del">
          <ac:chgData name="Martin Schedlbauer" userId="99666baf021553f1" providerId="LiveId" clId="{D3B74244-FB7D-2F41-8741-76D730E707ED}" dt="2023-01-15T21:45:22.888" v="301"/>
          <ac:spMkLst>
            <pc:docMk/>
            <pc:sldMk cId="2321827171" sldId="1353"/>
            <ac:spMk id="83" creationId="{00000000-0000-0000-0000-000000000000}"/>
          </ac:spMkLst>
        </pc:spChg>
      </pc:sldChg>
      <pc:sldChg chg="delSp">
        <pc:chgData name="Martin Schedlbauer" userId="99666baf021553f1" providerId="LiveId" clId="{D3B74244-FB7D-2F41-8741-76D730E707ED}" dt="2023-01-15T21:45:22.888" v="301"/>
        <pc:sldMkLst>
          <pc:docMk/>
          <pc:sldMk cId="3782687827" sldId="1354"/>
        </pc:sldMkLst>
        <pc:spChg chg="del">
          <ac:chgData name="Martin Schedlbauer" userId="99666baf021553f1" providerId="LiveId" clId="{D3B74244-FB7D-2F41-8741-76D730E707ED}" dt="2023-01-15T21:45:22.888" v="301"/>
          <ac:spMkLst>
            <pc:docMk/>
            <pc:sldMk cId="3782687827" sldId="1354"/>
            <ac:spMk id="91" creationId="{00000000-0000-0000-0000-000000000000}"/>
          </ac:spMkLst>
        </pc:spChg>
      </pc:sldChg>
      <pc:sldChg chg="delSp">
        <pc:chgData name="Martin Schedlbauer" userId="99666baf021553f1" providerId="LiveId" clId="{D3B74244-FB7D-2F41-8741-76D730E707ED}" dt="2023-01-15T21:45:22.888" v="301"/>
        <pc:sldMkLst>
          <pc:docMk/>
          <pc:sldMk cId="3827362132" sldId="1355"/>
        </pc:sldMkLst>
        <pc:spChg chg="del">
          <ac:chgData name="Martin Schedlbauer" userId="99666baf021553f1" providerId="LiveId" clId="{D3B74244-FB7D-2F41-8741-76D730E707ED}" dt="2023-01-15T21:45:22.888" v="301"/>
          <ac:spMkLst>
            <pc:docMk/>
            <pc:sldMk cId="3827362132" sldId="1355"/>
            <ac:spMk id="98" creationId="{00000000-0000-0000-0000-000000000000}"/>
          </ac:spMkLst>
        </pc:spChg>
      </pc:sldChg>
      <pc:sldChg chg="delSp">
        <pc:chgData name="Martin Schedlbauer" userId="99666baf021553f1" providerId="LiveId" clId="{D3B74244-FB7D-2F41-8741-76D730E707ED}" dt="2023-01-15T21:45:22.888" v="301"/>
        <pc:sldMkLst>
          <pc:docMk/>
          <pc:sldMk cId="1042384320" sldId="1356"/>
        </pc:sldMkLst>
        <pc:spChg chg="del">
          <ac:chgData name="Martin Schedlbauer" userId="99666baf021553f1" providerId="LiveId" clId="{D3B74244-FB7D-2F41-8741-76D730E707ED}" dt="2023-01-15T21:45:22.888" v="301"/>
          <ac:spMkLst>
            <pc:docMk/>
            <pc:sldMk cId="1042384320" sldId="1356"/>
            <ac:spMk id="109" creationId="{00000000-0000-0000-0000-000000000000}"/>
          </ac:spMkLst>
        </pc:spChg>
      </pc:sldChg>
      <pc:sldChg chg="delSp">
        <pc:chgData name="Martin Schedlbauer" userId="99666baf021553f1" providerId="LiveId" clId="{D3B74244-FB7D-2F41-8741-76D730E707ED}" dt="2023-01-15T21:45:22.888" v="301"/>
        <pc:sldMkLst>
          <pc:docMk/>
          <pc:sldMk cId="228168236" sldId="1357"/>
        </pc:sldMkLst>
        <pc:spChg chg="del">
          <ac:chgData name="Martin Schedlbauer" userId="99666baf021553f1" providerId="LiveId" clId="{D3B74244-FB7D-2F41-8741-76D730E707ED}" dt="2023-01-15T21:45:22.888" v="301"/>
          <ac:spMkLst>
            <pc:docMk/>
            <pc:sldMk cId="228168236" sldId="1357"/>
            <ac:spMk id="131" creationId="{00000000-0000-0000-0000-000000000000}"/>
          </ac:spMkLst>
        </pc:spChg>
      </pc:sldChg>
      <pc:sldChg chg="delSp">
        <pc:chgData name="Martin Schedlbauer" userId="99666baf021553f1" providerId="LiveId" clId="{D3B74244-FB7D-2F41-8741-76D730E707ED}" dt="2023-01-15T21:45:22.888" v="301"/>
        <pc:sldMkLst>
          <pc:docMk/>
          <pc:sldMk cId="3389227056" sldId="1370"/>
        </pc:sldMkLst>
        <pc:spChg chg="del">
          <ac:chgData name="Martin Schedlbauer" userId="99666baf021553f1" providerId="LiveId" clId="{D3B74244-FB7D-2F41-8741-76D730E707ED}" dt="2023-01-15T21:45:22.888" v="301"/>
          <ac:spMkLst>
            <pc:docMk/>
            <pc:sldMk cId="3389227056" sldId="1370"/>
            <ac:spMk id="235" creationId="{00000000-0000-0000-0000-000000000000}"/>
          </ac:spMkLst>
        </pc:spChg>
      </pc:sldChg>
      <pc:sldChg chg="delSp">
        <pc:chgData name="Martin Schedlbauer" userId="99666baf021553f1" providerId="LiveId" clId="{D3B74244-FB7D-2F41-8741-76D730E707ED}" dt="2023-01-15T21:45:22.888" v="301"/>
        <pc:sldMkLst>
          <pc:docMk/>
          <pc:sldMk cId="4103078816" sldId="1395"/>
        </pc:sldMkLst>
        <pc:spChg chg="del">
          <ac:chgData name="Martin Schedlbauer" userId="99666baf021553f1" providerId="LiveId" clId="{D3B74244-FB7D-2F41-8741-76D730E707ED}" dt="2023-01-15T21:45:22.888" v="301"/>
          <ac:spMkLst>
            <pc:docMk/>
            <pc:sldMk cId="4103078816" sldId="1395"/>
            <ac:spMk id="100" creationId="{00000000-0000-0000-0000-000000000000}"/>
          </ac:spMkLst>
        </pc:spChg>
      </pc:sldChg>
      <pc:sldChg chg="delSp">
        <pc:chgData name="Martin Schedlbauer" userId="99666baf021553f1" providerId="LiveId" clId="{D3B74244-FB7D-2F41-8741-76D730E707ED}" dt="2023-01-15T21:45:22.888" v="301"/>
        <pc:sldMkLst>
          <pc:docMk/>
          <pc:sldMk cId="1147100658" sldId="1396"/>
        </pc:sldMkLst>
        <pc:spChg chg="del">
          <ac:chgData name="Martin Schedlbauer" userId="99666baf021553f1" providerId="LiveId" clId="{D3B74244-FB7D-2F41-8741-76D730E707ED}" dt="2023-01-15T21:45:22.888" v="301"/>
          <ac:spMkLst>
            <pc:docMk/>
            <pc:sldMk cId="1147100658" sldId="1396"/>
            <ac:spMk id="110" creationId="{00000000-0000-0000-0000-000000000000}"/>
          </ac:spMkLst>
        </pc:spChg>
      </pc:sldChg>
      <pc:sldChg chg="delSp">
        <pc:chgData name="Martin Schedlbauer" userId="99666baf021553f1" providerId="LiveId" clId="{D3B74244-FB7D-2F41-8741-76D730E707ED}" dt="2023-01-15T21:45:22.888" v="301"/>
        <pc:sldMkLst>
          <pc:docMk/>
          <pc:sldMk cId="152297907" sldId="1404"/>
        </pc:sldMkLst>
        <pc:spChg chg="del">
          <ac:chgData name="Martin Schedlbauer" userId="99666baf021553f1" providerId="LiveId" clId="{D3B74244-FB7D-2F41-8741-76D730E707ED}" dt="2023-01-15T21:45:22.888" v="301"/>
          <ac:spMkLst>
            <pc:docMk/>
            <pc:sldMk cId="152297907" sldId="1404"/>
            <ac:spMk id="178" creationId="{00000000-0000-0000-0000-000000000000}"/>
          </ac:spMkLst>
        </pc:spChg>
      </pc:sldChg>
      <pc:sldChg chg="delSp">
        <pc:chgData name="Martin Schedlbauer" userId="99666baf021553f1" providerId="LiveId" clId="{D3B74244-FB7D-2F41-8741-76D730E707ED}" dt="2023-01-15T21:45:22.888" v="301"/>
        <pc:sldMkLst>
          <pc:docMk/>
          <pc:sldMk cId="1128614526" sldId="1406"/>
        </pc:sldMkLst>
        <pc:spChg chg="del">
          <ac:chgData name="Martin Schedlbauer" userId="99666baf021553f1" providerId="LiveId" clId="{D3B74244-FB7D-2F41-8741-76D730E707ED}" dt="2023-01-15T21:45:22.888" v="301"/>
          <ac:spMkLst>
            <pc:docMk/>
            <pc:sldMk cId="1128614526" sldId="1406"/>
            <ac:spMk id="196" creationId="{00000000-0000-0000-0000-000000000000}"/>
          </ac:spMkLst>
        </pc:spChg>
      </pc:sldChg>
      <pc:sldChg chg="delSp">
        <pc:chgData name="Martin Schedlbauer" userId="99666baf021553f1" providerId="LiveId" clId="{D3B74244-FB7D-2F41-8741-76D730E707ED}" dt="2023-01-15T21:45:22.888" v="301"/>
        <pc:sldMkLst>
          <pc:docMk/>
          <pc:sldMk cId="928283599" sldId="1408"/>
        </pc:sldMkLst>
        <pc:spChg chg="del">
          <ac:chgData name="Martin Schedlbauer" userId="99666baf021553f1" providerId="LiveId" clId="{D3B74244-FB7D-2F41-8741-76D730E707ED}" dt="2023-01-15T21:45:22.888" v="301"/>
          <ac:spMkLst>
            <pc:docMk/>
            <pc:sldMk cId="928283599" sldId="1408"/>
            <ac:spMk id="214" creationId="{00000000-0000-0000-0000-000000000000}"/>
          </ac:spMkLst>
        </pc:spChg>
      </pc:sldChg>
      <pc:sldChg chg="delSp">
        <pc:chgData name="Martin Schedlbauer" userId="99666baf021553f1" providerId="LiveId" clId="{D3B74244-FB7D-2F41-8741-76D730E707ED}" dt="2023-01-15T21:45:22.888" v="301"/>
        <pc:sldMkLst>
          <pc:docMk/>
          <pc:sldMk cId="1469282439" sldId="1410"/>
        </pc:sldMkLst>
        <pc:spChg chg="del">
          <ac:chgData name="Martin Schedlbauer" userId="99666baf021553f1" providerId="LiveId" clId="{D3B74244-FB7D-2F41-8741-76D730E707ED}" dt="2023-01-15T21:45:22.888" v="301"/>
          <ac:spMkLst>
            <pc:docMk/>
            <pc:sldMk cId="1469282439" sldId="1410"/>
            <ac:spMk id="233" creationId="{00000000-0000-0000-0000-000000000000}"/>
          </ac:spMkLst>
        </pc:spChg>
      </pc:sldChg>
      <pc:sldChg chg="delSp">
        <pc:chgData name="Martin Schedlbauer" userId="99666baf021553f1" providerId="LiveId" clId="{D3B74244-FB7D-2F41-8741-76D730E707ED}" dt="2023-01-15T21:45:22.888" v="301"/>
        <pc:sldMkLst>
          <pc:docMk/>
          <pc:sldMk cId="802626349" sldId="1413"/>
        </pc:sldMkLst>
        <pc:spChg chg="del">
          <ac:chgData name="Martin Schedlbauer" userId="99666baf021553f1" providerId="LiveId" clId="{D3B74244-FB7D-2F41-8741-76D730E707ED}" dt="2023-01-15T21:45:22.888" v="301"/>
          <ac:spMkLst>
            <pc:docMk/>
            <pc:sldMk cId="802626349" sldId="1413"/>
            <ac:spMk id="259" creationId="{00000000-0000-0000-0000-000000000000}"/>
          </ac:spMkLst>
        </pc:spChg>
      </pc:sldChg>
      <pc:sldChg chg="delSp mod">
        <pc:chgData name="Martin Schedlbauer" userId="99666baf021553f1" providerId="LiveId" clId="{D3B74244-FB7D-2F41-8741-76D730E707ED}" dt="2023-01-15T21:45:22.888" v="301"/>
        <pc:sldMkLst>
          <pc:docMk/>
          <pc:sldMk cId="748750557" sldId="1443"/>
        </pc:sldMkLst>
        <pc:spChg chg="del">
          <ac:chgData name="Martin Schedlbauer" userId="99666baf021553f1" providerId="LiveId" clId="{D3B74244-FB7D-2F41-8741-76D730E707ED}" dt="2023-01-15T21:45:22.888" v="301"/>
          <ac:spMkLst>
            <pc:docMk/>
            <pc:sldMk cId="748750557" sldId="1443"/>
            <ac:spMk id="4" creationId="{00000000-0000-0000-0000-000000000000}"/>
          </ac:spMkLst>
        </pc:spChg>
        <pc:spChg chg="del">
          <ac:chgData name="Martin Schedlbauer" userId="99666baf021553f1" providerId="LiveId" clId="{D3B74244-FB7D-2F41-8741-76D730E707ED}" dt="2023-01-12T15:03:26.265" v="11" actId="478"/>
          <ac:spMkLst>
            <pc:docMk/>
            <pc:sldMk cId="748750557" sldId="1443"/>
            <ac:spMk id="13" creationId="{00000000-0000-0000-0000-000000000000}"/>
          </ac:spMkLst>
        </pc:spChg>
        <pc:picChg chg="del">
          <ac:chgData name="Martin Schedlbauer" userId="99666baf021553f1" providerId="LiveId" clId="{D3B74244-FB7D-2F41-8741-76D730E707ED}" dt="2023-01-12T15:03:26.265" v="11" actId="478"/>
          <ac:picMkLst>
            <pc:docMk/>
            <pc:sldMk cId="748750557" sldId="1443"/>
            <ac:picMk id="12" creationId="{00000000-0000-0000-0000-000000000000}"/>
          </ac:picMkLst>
        </pc:picChg>
      </pc:sldChg>
      <pc:sldChg chg="delSp mod">
        <pc:chgData name="Martin Schedlbauer" userId="99666baf021553f1" providerId="LiveId" clId="{D3B74244-FB7D-2F41-8741-76D730E707ED}" dt="2023-01-15T21:45:22.888" v="301"/>
        <pc:sldMkLst>
          <pc:docMk/>
          <pc:sldMk cId="656209753" sldId="1444"/>
        </pc:sldMkLst>
        <pc:spChg chg="del">
          <ac:chgData name="Martin Schedlbauer" userId="99666baf021553f1" providerId="LiveId" clId="{D3B74244-FB7D-2F41-8741-76D730E707ED}" dt="2023-01-15T21:45:22.888" v="301"/>
          <ac:spMkLst>
            <pc:docMk/>
            <pc:sldMk cId="656209753" sldId="1444"/>
            <ac:spMk id="3" creationId="{00000000-0000-0000-0000-000000000000}"/>
          </ac:spMkLst>
        </pc:spChg>
        <pc:spChg chg="del">
          <ac:chgData name="Martin Schedlbauer" userId="99666baf021553f1" providerId="LiveId" clId="{D3B74244-FB7D-2F41-8741-76D730E707ED}" dt="2023-01-12T15:03:30.705" v="12" actId="478"/>
          <ac:spMkLst>
            <pc:docMk/>
            <pc:sldMk cId="656209753" sldId="1444"/>
            <ac:spMk id="13" creationId="{00000000-0000-0000-0000-000000000000}"/>
          </ac:spMkLst>
        </pc:spChg>
        <pc:picChg chg="del">
          <ac:chgData name="Martin Schedlbauer" userId="99666baf021553f1" providerId="LiveId" clId="{D3B74244-FB7D-2F41-8741-76D730E707ED}" dt="2023-01-12T15:03:30.705" v="12" actId="478"/>
          <ac:picMkLst>
            <pc:docMk/>
            <pc:sldMk cId="656209753" sldId="1444"/>
            <ac:picMk id="12" creationId="{00000000-0000-0000-0000-000000000000}"/>
          </ac:picMkLst>
        </pc:picChg>
      </pc:sldChg>
      <pc:sldChg chg="delSp">
        <pc:chgData name="Martin Schedlbauer" userId="99666baf021553f1" providerId="LiveId" clId="{D3B74244-FB7D-2F41-8741-76D730E707ED}" dt="2023-01-15T21:45:22.888" v="301"/>
        <pc:sldMkLst>
          <pc:docMk/>
          <pc:sldMk cId="65461025" sldId="1445"/>
        </pc:sldMkLst>
        <pc:spChg chg="del">
          <ac:chgData name="Martin Schedlbauer" userId="99666baf021553f1" providerId="LiveId" clId="{D3B74244-FB7D-2F41-8741-76D730E707ED}" dt="2023-01-15T21:45:22.888" v="301"/>
          <ac:spMkLst>
            <pc:docMk/>
            <pc:sldMk cId="65461025" sldId="1445"/>
            <ac:spMk id="4" creationId="{00000000-0000-0000-0000-000000000000}"/>
          </ac:spMkLst>
        </pc:spChg>
      </pc:sldChg>
      <pc:sldChg chg="delSp">
        <pc:chgData name="Martin Schedlbauer" userId="99666baf021553f1" providerId="LiveId" clId="{D3B74244-FB7D-2F41-8741-76D730E707ED}" dt="2023-01-15T21:45:22.888" v="301"/>
        <pc:sldMkLst>
          <pc:docMk/>
          <pc:sldMk cId="1229006410" sldId="1451"/>
        </pc:sldMkLst>
        <pc:spChg chg="del">
          <ac:chgData name="Martin Schedlbauer" userId="99666baf021553f1" providerId="LiveId" clId="{D3B74244-FB7D-2F41-8741-76D730E707ED}" dt="2023-01-15T21:45:22.888" v="301"/>
          <ac:spMkLst>
            <pc:docMk/>
            <pc:sldMk cId="1229006410" sldId="1451"/>
            <ac:spMk id="126" creationId="{00000000-0000-0000-0000-000000000000}"/>
          </ac:spMkLst>
        </pc:spChg>
      </pc:sldChg>
      <pc:sldChg chg="addSp delSp modSp mod">
        <pc:chgData name="Martin Schedlbauer" userId="99666baf021553f1" providerId="LiveId" clId="{D3B74244-FB7D-2F41-8741-76D730E707ED}" dt="2023-01-15T21:45:22.888" v="301"/>
        <pc:sldMkLst>
          <pc:docMk/>
          <pc:sldMk cId="2054133712" sldId="1452"/>
        </pc:sldMkLst>
        <pc:spChg chg="add mod">
          <ac:chgData name="Martin Schedlbauer" userId="99666baf021553f1" providerId="LiveId" clId="{D3B74244-FB7D-2F41-8741-76D730E707ED}" dt="2023-01-12T15:03:52.121" v="23" actId="20577"/>
          <ac:spMkLst>
            <pc:docMk/>
            <pc:sldMk cId="2054133712" sldId="1452"/>
            <ac:spMk id="3" creationId="{4E51FF36-9960-3F39-8D8A-334C568F4FBD}"/>
          </ac:spMkLst>
        </pc:spChg>
        <pc:spChg chg="del">
          <ac:chgData name="Martin Schedlbauer" userId="99666baf021553f1" providerId="LiveId" clId="{D3B74244-FB7D-2F41-8741-76D730E707ED}" dt="2023-01-12T15:03:44.279" v="13" actId="478"/>
          <ac:spMkLst>
            <pc:docMk/>
            <pc:sldMk cId="2054133712" sldId="1452"/>
            <ac:spMk id="12" creationId="{00000000-0000-0000-0000-000000000000}"/>
          </ac:spMkLst>
        </pc:spChg>
        <pc:spChg chg="del">
          <ac:chgData name="Martin Schedlbauer" userId="99666baf021553f1" providerId="LiveId" clId="{D3B74244-FB7D-2F41-8741-76D730E707ED}" dt="2023-01-15T21:45:22.888" v="301"/>
          <ac:spMkLst>
            <pc:docMk/>
            <pc:sldMk cId="2054133712" sldId="1452"/>
            <ac:spMk id="139" creationId="{00000000-0000-0000-0000-000000000000}"/>
          </ac:spMkLst>
        </pc:spChg>
        <pc:picChg chg="add mod">
          <ac:chgData name="Martin Schedlbauer" userId="99666baf021553f1" providerId="LiveId" clId="{D3B74244-FB7D-2F41-8741-76D730E707ED}" dt="2023-01-12T15:03:47.296" v="15" actId="1076"/>
          <ac:picMkLst>
            <pc:docMk/>
            <pc:sldMk cId="2054133712" sldId="1452"/>
            <ac:picMk id="2" creationId="{EA539F32-7688-4079-557B-82E980A4AAEA}"/>
          </ac:picMkLst>
        </pc:picChg>
        <pc:picChg chg="del">
          <ac:chgData name="Martin Schedlbauer" userId="99666baf021553f1" providerId="LiveId" clId="{D3B74244-FB7D-2F41-8741-76D730E707ED}" dt="2023-01-12T15:03:44.279" v="13" actId="478"/>
          <ac:picMkLst>
            <pc:docMk/>
            <pc:sldMk cId="2054133712" sldId="1452"/>
            <ac:picMk id="11" creationId="{00000000-0000-0000-0000-000000000000}"/>
          </ac:picMkLst>
        </pc:picChg>
      </pc:sldChg>
      <pc:sldChg chg="delSp">
        <pc:chgData name="Martin Schedlbauer" userId="99666baf021553f1" providerId="LiveId" clId="{D3B74244-FB7D-2F41-8741-76D730E707ED}" dt="2023-01-15T21:45:22.888" v="301"/>
        <pc:sldMkLst>
          <pc:docMk/>
          <pc:sldMk cId="3769373131" sldId="1455"/>
        </pc:sldMkLst>
        <pc:spChg chg="del">
          <ac:chgData name="Martin Schedlbauer" userId="99666baf021553f1" providerId="LiveId" clId="{D3B74244-FB7D-2F41-8741-76D730E707ED}" dt="2023-01-15T21:45:22.888" v="301"/>
          <ac:spMkLst>
            <pc:docMk/>
            <pc:sldMk cId="3769373131" sldId="1455"/>
            <ac:spMk id="4" creationId="{00000000-0000-0000-0000-000000000000}"/>
          </ac:spMkLst>
        </pc:spChg>
      </pc:sldChg>
      <pc:sldChg chg="delSp mod">
        <pc:chgData name="Martin Schedlbauer" userId="99666baf021553f1" providerId="LiveId" clId="{D3B74244-FB7D-2F41-8741-76D730E707ED}" dt="2023-01-15T21:45:22.888" v="301"/>
        <pc:sldMkLst>
          <pc:docMk/>
          <pc:sldMk cId="463787124" sldId="1457"/>
        </pc:sldMkLst>
        <pc:spChg chg="del">
          <ac:chgData name="Martin Schedlbauer" userId="99666baf021553f1" providerId="LiveId" clId="{D3B74244-FB7D-2F41-8741-76D730E707ED}" dt="2023-01-15T21:45:22.888" v="301"/>
          <ac:spMkLst>
            <pc:docMk/>
            <pc:sldMk cId="463787124" sldId="1457"/>
            <ac:spMk id="6" creationId="{00000000-0000-0000-0000-000000000000}"/>
          </ac:spMkLst>
        </pc:spChg>
        <pc:spChg chg="del">
          <ac:chgData name="Martin Schedlbauer" userId="99666baf021553f1" providerId="LiveId" clId="{D3B74244-FB7D-2F41-8741-76D730E707ED}" dt="2023-01-12T15:04:48.104" v="24" actId="478"/>
          <ac:spMkLst>
            <pc:docMk/>
            <pc:sldMk cId="463787124" sldId="1457"/>
            <ac:spMk id="10" creationId="{00000000-0000-0000-0000-000000000000}"/>
          </ac:spMkLst>
        </pc:spChg>
        <pc:picChg chg="del">
          <ac:chgData name="Martin Schedlbauer" userId="99666baf021553f1" providerId="LiveId" clId="{D3B74244-FB7D-2F41-8741-76D730E707ED}" dt="2023-01-12T15:04:48.104" v="24" actId="478"/>
          <ac:picMkLst>
            <pc:docMk/>
            <pc:sldMk cId="463787124" sldId="1457"/>
            <ac:picMk id="9" creationId="{00000000-0000-0000-0000-000000000000}"/>
          </ac:picMkLst>
        </pc:picChg>
      </pc:sldChg>
      <pc:sldChg chg="delSp">
        <pc:chgData name="Martin Schedlbauer" userId="99666baf021553f1" providerId="LiveId" clId="{D3B74244-FB7D-2F41-8741-76D730E707ED}" dt="2023-01-15T21:45:22.888" v="301"/>
        <pc:sldMkLst>
          <pc:docMk/>
          <pc:sldMk cId="3486888289" sldId="1458"/>
        </pc:sldMkLst>
        <pc:spChg chg="del">
          <ac:chgData name="Martin Schedlbauer" userId="99666baf021553f1" providerId="LiveId" clId="{D3B74244-FB7D-2F41-8741-76D730E707ED}" dt="2023-01-15T21:45:22.888" v="301"/>
          <ac:spMkLst>
            <pc:docMk/>
            <pc:sldMk cId="3486888289" sldId="1458"/>
            <ac:spMk id="6" creationId="{00000000-0000-0000-0000-000000000000}"/>
          </ac:spMkLst>
        </pc:spChg>
      </pc:sldChg>
      <pc:sldChg chg="delSp">
        <pc:chgData name="Martin Schedlbauer" userId="99666baf021553f1" providerId="LiveId" clId="{D3B74244-FB7D-2F41-8741-76D730E707ED}" dt="2023-01-15T21:45:22.888" v="301"/>
        <pc:sldMkLst>
          <pc:docMk/>
          <pc:sldMk cId="4148813577" sldId="1459"/>
        </pc:sldMkLst>
        <pc:spChg chg="del">
          <ac:chgData name="Martin Schedlbauer" userId="99666baf021553f1" providerId="LiveId" clId="{D3B74244-FB7D-2F41-8741-76D730E707ED}" dt="2023-01-15T21:45:22.888" v="301"/>
          <ac:spMkLst>
            <pc:docMk/>
            <pc:sldMk cId="4148813577" sldId="1459"/>
            <ac:spMk id="6" creationId="{00000000-0000-0000-0000-000000000000}"/>
          </ac:spMkLst>
        </pc:spChg>
      </pc:sldChg>
      <pc:sldChg chg="delSp mod">
        <pc:chgData name="Martin Schedlbauer" userId="99666baf021553f1" providerId="LiveId" clId="{D3B74244-FB7D-2F41-8741-76D730E707ED}" dt="2023-01-15T21:45:22.888" v="301"/>
        <pc:sldMkLst>
          <pc:docMk/>
          <pc:sldMk cId="2442989847" sldId="1461"/>
        </pc:sldMkLst>
        <pc:spChg chg="del">
          <ac:chgData name="Martin Schedlbauer" userId="99666baf021553f1" providerId="LiveId" clId="{D3B74244-FB7D-2F41-8741-76D730E707ED}" dt="2023-01-15T21:45:22.888" v="301"/>
          <ac:spMkLst>
            <pc:docMk/>
            <pc:sldMk cId="2442989847" sldId="1461"/>
            <ac:spMk id="6" creationId="{00000000-0000-0000-0000-000000000000}"/>
          </ac:spMkLst>
        </pc:spChg>
        <pc:spChg chg="del">
          <ac:chgData name="Martin Schedlbauer" userId="99666baf021553f1" providerId="LiveId" clId="{D3B74244-FB7D-2F41-8741-76D730E707ED}" dt="2023-01-12T15:54:07.635" v="82" actId="478"/>
          <ac:spMkLst>
            <pc:docMk/>
            <pc:sldMk cId="2442989847" sldId="1461"/>
            <ac:spMk id="8" creationId="{00000000-0000-0000-0000-000000000000}"/>
          </ac:spMkLst>
        </pc:spChg>
        <pc:picChg chg="del">
          <ac:chgData name="Martin Schedlbauer" userId="99666baf021553f1" providerId="LiveId" clId="{D3B74244-FB7D-2F41-8741-76D730E707ED}" dt="2023-01-12T15:54:07.635" v="82" actId="478"/>
          <ac:picMkLst>
            <pc:docMk/>
            <pc:sldMk cId="2442989847" sldId="1461"/>
            <ac:picMk id="7" creationId="{00000000-0000-0000-0000-000000000000}"/>
          </ac:picMkLst>
        </pc:picChg>
      </pc:sldChg>
      <pc:sldChg chg="delSp">
        <pc:chgData name="Martin Schedlbauer" userId="99666baf021553f1" providerId="LiveId" clId="{D3B74244-FB7D-2F41-8741-76D730E707ED}" dt="2023-01-15T21:45:22.888" v="301"/>
        <pc:sldMkLst>
          <pc:docMk/>
          <pc:sldMk cId="2946423984" sldId="1462"/>
        </pc:sldMkLst>
        <pc:spChg chg="del">
          <ac:chgData name="Martin Schedlbauer" userId="99666baf021553f1" providerId="LiveId" clId="{D3B74244-FB7D-2F41-8741-76D730E707ED}" dt="2023-01-15T21:45:22.888" v="301"/>
          <ac:spMkLst>
            <pc:docMk/>
            <pc:sldMk cId="2946423984" sldId="1462"/>
            <ac:spMk id="6" creationId="{00000000-0000-0000-0000-000000000000}"/>
          </ac:spMkLst>
        </pc:spChg>
      </pc:sldChg>
      <pc:sldChg chg="delSp">
        <pc:chgData name="Martin Schedlbauer" userId="99666baf021553f1" providerId="LiveId" clId="{D3B74244-FB7D-2F41-8741-76D730E707ED}" dt="2023-01-15T21:45:22.888" v="301"/>
        <pc:sldMkLst>
          <pc:docMk/>
          <pc:sldMk cId="4187447846" sldId="1470"/>
        </pc:sldMkLst>
        <pc:spChg chg="del">
          <ac:chgData name="Martin Schedlbauer" userId="99666baf021553f1" providerId="LiveId" clId="{D3B74244-FB7D-2F41-8741-76D730E707ED}" dt="2023-01-15T21:45:22.888" v="301"/>
          <ac:spMkLst>
            <pc:docMk/>
            <pc:sldMk cId="4187447846" sldId="1470"/>
            <ac:spMk id="6" creationId="{00000000-0000-0000-0000-000000000000}"/>
          </ac:spMkLst>
        </pc:spChg>
      </pc:sldChg>
      <pc:sldChg chg="delSp">
        <pc:chgData name="Martin Schedlbauer" userId="99666baf021553f1" providerId="LiveId" clId="{D3B74244-FB7D-2F41-8741-76D730E707ED}" dt="2023-01-15T21:45:22.888" v="301"/>
        <pc:sldMkLst>
          <pc:docMk/>
          <pc:sldMk cId="3126446259" sldId="1472"/>
        </pc:sldMkLst>
        <pc:spChg chg="del">
          <ac:chgData name="Martin Schedlbauer" userId="99666baf021553f1" providerId="LiveId" clId="{D3B74244-FB7D-2F41-8741-76D730E707ED}" dt="2023-01-15T21:45:22.888" v="301"/>
          <ac:spMkLst>
            <pc:docMk/>
            <pc:sldMk cId="3126446259" sldId="1472"/>
            <ac:spMk id="6" creationId="{00000000-0000-0000-0000-000000000000}"/>
          </ac:spMkLst>
        </pc:spChg>
      </pc:sldChg>
      <pc:sldChg chg="delSp">
        <pc:chgData name="Martin Schedlbauer" userId="99666baf021553f1" providerId="LiveId" clId="{D3B74244-FB7D-2F41-8741-76D730E707ED}" dt="2023-01-15T21:45:22.888" v="301"/>
        <pc:sldMkLst>
          <pc:docMk/>
          <pc:sldMk cId="66862023" sldId="1473"/>
        </pc:sldMkLst>
        <pc:spChg chg="del">
          <ac:chgData name="Martin Schedlbauer" userId="99666baf021553f1" providerId="LiveId" clId="{D3B74244-FB7D-2F41-8741-76D730E707ED}" dt="2023-01-15T21:45:22.888" v="301"/>
          <ac:spMkLst>
            <pc:docMk/>
            <pc:sldMk cId="66862023" sldId="1473"/>
            <ac:spMk id="6" creationId="{00000000-0000-0000-0000-000000000000}"/>
          </ac:spMkLst>
        </pc:spChg>
      </pc:sldChg>
      <pc:sldChg chg="delSp">
        <pc:chgData name="Martin Schedlbauer" userId="99666baf021553f1" providerId="LiveId" clId="{D3B74244-FB7D-2F41-8741-76D730E707ED}" dt="2023-01-15T21:45:22.888" v="301"/>
        <pc:sldMkLst>
          <pc:docMk/>
          <pc:sldMk cId="2444939259" sldId="1477"/>
        </pc:sldMkLst>
        <pc:spChg chg="del">
          <ac:chgData name="Martin Schedlbauer" userId="99666baf021553f1" providerId="LiveId" clId="{D3B74244-FB7D-2F41-8741-76D730E707ED}" dt="2023-01-15T21:45:22.888" v="301"/>
          <ac:spMkLst>
            <pc:docMk/>
            <pc:sldMk cId="2444939259" sldId="1477"/>
            <ac:spMk id="6" creationId="{00000000-0000-0000-0000-000000000000}"/>
          </ac:spMkLst>
        </pc:spChg>
      </pc:sldChg>
      <pc:sldChg chg="delSp">
        <pc:chgData name="Martin Schedlbauer" userId="99666baf021553f1" providerId="LiveId" clId="{D3B74244-FB7D-2F41-8741-76D730E707ED}" dt="2023-01-15T21:45:22.888" v="301"/>
        <pc:sldMkLst>
          <pc:docMk/>
          <pc:sldMk cId="1512722723" sldId="1478"/>
        </pc:sldMkLst>
        <pc:spChg chg="del">
          <ac:chgData name="Martin Schedlbauer" userId="99666baf021553f1" providerId="LiveId" clId="{D3B74244-FB7D-2F41-8741-76D730E707ED}" dt="2023-01-15T21:45:22.888" v="301"/>
          <ac:spMkLst>
            <pc:docMk/>
            <pc:sldMk cId="1512722723" sldId="1478"/>
            <ac:spMk id="6" creationId="{00000000-0000-0000-0000-000000000000}"/>
          </ac:spMkLst>
        </pc:spChg>
      </pc:sldChg>
      <pc:sldChg chg="delSp">
        <pc:chgData name="Martin Schedlbauer" userId="99666baf021553f1" providerId="LiveId" clId="{D3B74244-FB7D-2F41-8741-76D730E707ED}" dt="2023-01-15T21:45:22.888" v="301"/>
        <pc:sldMkLst>
          <pc:docMk/>
          <pc:sldMk cId="2983101407" sldId="1479"/>
        </pc:sldMkLst>
        <pc:spChg chg="del">
          <ac:chgData name="Martin Schedlbauer" userId="99666baf021553f1" providerId="LiveId" clId="{D3B74244-FB7D-2F41-8741-76D730E707ED}" dt="2023-01-15T21:45:22.888" v="301"/>
          <ac:spMkLst>
            <pc:docMk/>
            <pc:sldMk cId="2983101407" sldId="1479"/>
            <ac:spMk id="6" creationId="{00000000-0000-0000-0000-000000000000}"/>
          </ac:spMkLst>
        </pc:spChg>
      </pc:sldChg>
      <pc:sldChg chg="delSp">
        <pc:chgData name="Martin Schedlbauer" userId="99666baf021553f1" providerId="LiveId" clId="{D3B74244-FB7D-2F41-8741-76D730E707ED}" dt="2023-01-15T21:45:22.888" v="301"/>
        <pc:sldMkLst>
          <pc:docMk/>
          <pc:sldMk cId="104583971" sldId="1480"/>
        </pc:sldMkLst>
        <pc:spChg chg="del">
          <ac:chgData name="Martin Schedlbauer" userId="99666baf021553f1" providerId="LiveId" clId="{D3B74244-FB7D-2F41-8741-76D730E707ED}" dt="2023-01-15T21:45:22.888" v="301"/>
          <ac:spMkLst>
            <pc:docMk/>
            <pc:sldMk cId="104583971" sldId="1480"/>
            <ac:spMk id="6" creationId="{00000000-0000-0000-0000-000000000000}"/>
          </ac:spMkLst>
        </pc:spChg>
      </pc:sldChg>
      <pc:sldChg chg="delSp">
        <pc:chgData name="Martin Schedlbauer" userId="99666baf021553f1" providerId="LiveId" clId="{D3B74244-FB7D-2F41-8741-76D730E707ED}" dt="2023-01-15T21:45:22.888" v="301"/>
        <pc:sldMkLst>
          <pc:docMk/>
          <pc:sldMk cId="4158932868" sldId="1481"/>
        </pc:sldMkLst>
        <pc:spChg chg="del">
          <ac:chgData name="Martin Schedlbauer" userId="99666baf021553f1" providerId="LiveId" clId="{D3B74244-FB7D-2F41-8741-76D730E707ED}" dt="2023-01-15T21:45:22.888" v="301"/>
          <ac:spMkLst>
            <pc:docMk/>
            <pc:sldMk cId="4158932868" sldId="1481"/>
            <ac:spMk id="6" creationId="{00000000-0000-0000-0000-000000000000}"/>
          </ac:spMkLst>
        </pc:spChg>
      </pc:sldChg>
      <pc:sldChg chg="delSp">
        <pc:chgData name="Martin Schedlbauer" userId="99666baf021553f1" providerId="LiveId" clId="{D3B74244-FB7D-2F41-8741-76D730E707ED}" dt="2023-01-15T21:45:22.888" v="301"/>
        <pc:sldMkLst>
          <pc:docMk/>
          <pc:sldMk cId="1346196155" sldId="1482"/>
        </pc:sldMkLst>
        <pc:spChg chg="del">
          <ac:chgData name="Martin Schedlbauer" userId="99666baf021553f1" providerId="LiveId" clId="{D3B74244-FB7D-2F41-8741-76D730E707ED}" dt="2023-01-15T21:45:22.888" v="301"/>
          <ac:spMkLst>
            <pc:docMk/>
            <pc:sldMk cId="1346196155" sldId="1482"/>
            <ac:spMk id="6" creationId="{00000000-0000-0000-0000-000000000000}"/>
          </ac:spMkLst>
        </pc:spChg>
      </pc:sldChg>
      <pc:sldChg chg="delSp">
        <pc:chgData name="Martin Schedlbauer" userId="99666baf021553f1" providerId="LiveId" clId="{D3B74244-FB7D-2F41-8741-76D730E707ED}" dt="2023-01-15T21:45:22.888" v="301"/>
        <pc:sldMkLst>
          <pc:docMk/>
          <pc:sldMk cId="471546775" sldId="1483"/>
        </pc:sldMkLst>
        <pc:spChg chg="del">
          <ac:chgData name="Martin Schedlbauer" userId="99666baf021553f1" providerId="LiveId" clId="{D3B74244-FB7D-2F41-8741-76D730E707ED}" dt="2023-01-15T21:45:22.888" v="301"/>
          <ac:spMkLst>
            <pc:docMk/>
            <pc:sldMk cId="471546775" sldId="1483"/>
            <ac:spMk id="6" creationId="{00000000-0000-0000-0000-000000000000}"/>
          </ac:spMkLst>
        </pc:spChg>
      </pc:sldChg>
      <pc:sldChg chg="delSp">
        <pc:chgData name="Martin Schedlbauer" userId="99666baf021553f1" providerId="LiveId" clId="{D3B74244-FB7D-2F41-8741-76D730E707ED}" dt="2023-01-15T21:45:22.888" v="301"/>
        <pc:sldMkLst>
          <pc:docMk/>
          <pc:sldMk cId="4250921341" sldId="1485"/>
        </pc:sldMkLst>
        <pc:spChg chg="del">
          <ac:chgData name="Martin Schedlbauer" userId="99666baf021553f1" providerId="LiveId" clId="{D3B74244-FB7D-2F41-8741-76D730E707ED}" dt="2023-01-15T21:45:22.888" v="301"/>
          <ac:spMkLst>
            <pc:docMk/>
            <pc:sldMk cId="4250921341" sldId="1485"/>
            <ac:spMk id="3" creationId="{00000000-0000-0000-0000-000000000000}"/>
          </ac:spMkLst>
        </pc:spChg>
      </pc:sldChg>
      <pc:sldChg chg="delSp">
        <pc:chgData name="Martin Schedlbauer" userId="99666baf021553f1" providerId="LiveId" clId="{D3B74244-FB7D-2F41-8741-76D730E707ED}" dt="2023-01-15T21:45:22.888" v="301"/>
        <pc:sldMkLst>
          <pc:docMk/>
          <pc:sldMk cId="515943871" sldId="1486"/>
        </pc:sldMkLst>
        <pc:spChg chg="del">
          <ac:chgData name="Martin Schedlbauer" userId="99666baf021553f1" providerId="LiveId" clId="{D3B74244-FB7D-2F41-8741-76D730E707ED}" dt="2023-01-15T21:45:22.888" v="301"/>
          <ac:spMkLst>
            <pc:docMk/>
            <pc:sldMk cId="515943871" sldId="1486"/>
            <ac:spMk id="3" creationId="{00000000-0000-0000-0000-000000000000}"/>
          </ac:spMkLst>
        </pc:spChg>
      </pc:sldChg>
      <pc:sldChg chg="delSp">
        <pc:chgData name="Martin Schedlbauer" userId="99666baf021553f1" providerId="LiveId" clId="{D3B74244-FB7D-2F41-8741-76D730E707ED}" dt="2023-01-15T21:45:22.888" v="301"/>
        <pc:sldMkLst>
          <pc:docMk/>
          <pc:sldMk cId="2327683968" sldId="1487"/>
        </pc:sldMkLst>
        <pc:spChg chg="del">
          <ac:chgData name="Martin Schedlbauer" userId="99666baf021553f1" providerId="LiveId" clId="{D3B74244-FB7D-2F41-8741-76D730E707ED}" dt="2023-01-15T21:45:22.888" v="301"/>
          <ac:spMkLst>
            <pc:docMk/>
            <pc:sldMk cId="2327683968" sldId="1487"/>
            <ac:spMk id="3" creationId="{00000000-0000-0000-0000-000000000000}"/>
          </ac:spMkLst>
        </pc:spChg>
      </pc:sldChg>
      <pc:sldChg chg="delSp">
        <pc:chgData name="Martin Schedlbauer" userId="99666baf021553f1" providerId="LiveId" clId="{D3B74244-FB7D-2F41-8741-76D730E707ED}" dt="2023-01-15T21:45:22.888" v="301"/>
        <pc:sldMkLst>
          <pc:docMk/>
          <pc:sldMk cId="3693629622" sldId="1488"/>
        </pc:sldMkLst>
        <pc:spChg chg="del">
          <ac:chgData name="Martin Schedlbauer" userId="99666baf021553f1" providerId="LiveId" clId="{D3B74244-FB7D-2F41-8741-76D730E707ED}" dt="2023-01-15T21:45:22.888" v="301"/>
          <ac:spMkLst>
            <pc:docMk/>
            <pc:sldMk cId="3693629622" sldId="1488"/>
            <ac:spMk id="5" creationId="{00000000-0000-0000-0000-000000000000}"/>
          </ac:spMkLst>
        </pc:spChg>
      </pc:sldChg>
      <pc:sldChg chg="delSp">
        <pc:chgData name="Martin Schedlbauer" userId="99666baf021553f1" providerId="LiveId" clId="{D3B74244-FB7D-2F41-8741-76D730E707ED}" dt="2023-01-15T21:45:22.888" v="301"/>
        <pc:sldMkLst>
          <pc:docMk/>
          <pc:sldMk cId="662585624" sldId="1489"/>
        </pc:sldMkLst>
        <pc:spChg chg="del">
          <ac:chgData name="Martin Schedlbauer" userId="99666baf021553f1" providerId="LiveId" clId="{D3B74244-FB7D-2F41-8741-76D730E707ED}" dt="2023-01-15T21:45:22.888" v="301"/>
          <ac:spMkLst>
            <pc:docMk/>
            <pc:sldMk cId="662585624" sldId="1489"/>
            <ac:spMk id="4" creationId="{00000000-0000-0000-0000-000000000000}"/>
          </ac:spMkLst>
        </pc:spChg>
      </pc:sldChg>
      <pc:sldChg chg="delSp">
        <pc:chgData name="Martin Schedlbauer" userId="99666baf021553f1" providerId="LiveId" clId="{D3B74244-FB7D-2F41-8741-76D730E707ED}" dt="2023-01-15T21:45:22.888" v="301"/>
        <pc:sldMkLst>
          <pc:docMk/>
          <pc:sldMk cId="2787332105" sldId="1490"/>
        </pc:sldMkLst>
        <pc:spChg chg="del">
          <ac:chgData name="Martin Schedlbauer" userId="99666baf021553f1" providerId="LiveId" clId="{D3B74244-FB7D-2F41-8741-76D730E707ED}" dt="2023-01-15T21:45:22.888" v="301"/>
          <ac:spMkLst>
            <pc:docMk/>
            <pc:sldMk cId="2787332105" sldId="1490"/>
            <ac:spMk id="6" creationId="{00000000-0000-0000-0000-000000000000}"/>
          </ac:spMkLst>
        </pc:spChg>
      </pc:sldChg>
      <pc:sldChg chg="delSp">
        <pc:chgData name="Martin Schedlbauer" userId="99666baf021553f1" providerId="LiveId" clId="{D3B74244-FB7D-2F41-8741-76D730E707ED}" dt="2023-01-15T21:45:22.888" v="301"/>
        <pc:sldMkLst>
          <pc:docMk/>
          <pc:sldMk cId="679514908" sldId="1495"/>
        </pc:sldMkLst>
        <pc:spChg chg="del">
          <ac:chgData name="Martin Schedlbauer" userId="99666baf021553f1" providerId="LiveId" clId="{D3B74244-FB7D-2F41-8741-76D730E707ED}" dt="2023-01-15T21:45:22.888" v="301"/>
          <ac:spMkLst>
            <pc:docMk/>
            <pc:sldMk cId="679514908" sldId="1495"/>
            <ac:spMk id="2" creationId="{00000000-0000-0000-0000-000000000000}"/>
          </ac:spMkLst>
        </pc:spChg>
      </pc:sldChg>
      <pc:sldChg chg="delSp">
        <pc:chgData name="Martin Schedlbauer" userId="99666baf021553f1" providerId="LiveId" clId="{D3B74244-FB7D-2F41-8741-76D730E707ED}" dt="2023-01-15T21:45:22.888" v="301"/>
        <pc:sldMkLst>
          <pc:docMk/>
          <pc:sldMk cId="3961482563" sldId="1496"/>
        </pc:sldMkLst>
        <pc:spChg chg="del">
          <ac:chgData name="Martin Schedlbauer" userId="99666baf021553f1" providerId="LiveId" clId="{D3B74244-FB7D-2F41-8741-76D730E707ED}" dt="2023-01-15T21:45:22.888" v="301"/>
          <ac:spMkLst>
            <pc:docMk/>
            <pc:sldMk cId="3961482563" sldId="1496"/>
            <ac:spMk id="2" creationId="{00000000-0000-0000-0000-000000000000}"/>
          </ac:spMkLst>
        </pc:spChg>
      </pc:sldChg>
      <pc:sldChg chg="delSp mod">
        <pc:chgData name="Martin Schedlbauer" userId="99666baf021553f1" providerId="LiveId" clId="{D3B74244-FB7D-2F41-8741-76D730E707ED}" dt="2023-01-15T21:45:22.888" v="301"/>
        <pc:sldMkLst>
          <pc:docMk/>
          <pc:sldMk cId="3007330263" sldId="1497"/>
        </pc:sldMkLst>
        <pc:spChg chg="del">
          <ac:chgData name="Martin Schedlbauer" userId="99666baf021553f1" providerId="LiveId" clId="{D3B74244-FB7D-2F41-8741-76D730E707ED}" dt="2023-01-15T21:45:22.888" v="301"/>
          <ac:spMkLst>
            <pc:docMk/>
            <pc:sldMk cId="3007330263" sldId="1497"/>
            <ac:spMk id="2" creationId="{00000000-0000-0000-0000-000000000000}"/>
          </ac:spMkLst>
        </pc:spChg>
        <pc:spChg chg="del">
          <ac:chgData name="Martin Schedlbauer" userId="99666baf021553f1" providerId="LiveId" clId="{D3B74244-FB7D-2F41-8741-76D730E707ED}" dt="2023-01-12T15:58:12.104" v="83" actId="478"/>
          <ac:spMkLst>
            <pc:docMk/>
            <pc:sldMk cId="3007330263" sldId="1497"/>
            <ac:spMk id="18" creationId="{00000000-0000-0000-0000-000000000000}"/>
          </ac:spMkLst>
        </pc:spChg>
        <pc:picChg chg="del">
          <ac:chgData name="Martin Schedlbauer" userId="99666baf021553f1" providerId="LiveId" clId="{D3B74244-FB7D-2F41-8741-76D730E707ED}" dt="2023-01-12T15:58:12.104" v="83" actId="478"/>
          <ac:picMkLst>
            <pc:docMk/>
            <pc:sldMk cId="3007330263" sldId="1497"/>
            <ac:picMk id="17" creationId="{00000000-0000-0000-0000-000000000000}"/>
          </ac:picMkLst>
        </pc:picChg>
      </pc:sldChg>
      <pc:sldChg chg="delSp">
        <pc:chgData name="Martin Schedlbauer" userId="99666baf021553f1" providerId="LiveId" clId="{D3B74244-FB7D-2F41-8741-76D730E707ED}" dt="2023-01-15T21:45:22.888" v="301"/>
        <pc:sldMkLst>
          <pc:docMk/>
          <pc:sldMk cId="1583461969" sldId="1498"/>
        </pc:sldMkLst>
        <pc:spChg chg="del">
          <ac:chgData name="Martin Schedlbauer" userId="99666baf021553f1" providerId="LiveId" clId="{D3B74244-FB7D-2F41-8741-76D730E707ED}" dt="2023-01-15T21:45:22.888" v="301"/>
          <ac:spMkLst>
            <pc:docMk/>
            <pc:sldMk cId="1583461969" sldId="1498"/>
            <ac:spMk id="2" creationId="{00000000-0000-0000-0000-000000000000}"/>
          </ac:spMkLst>
        </pc:spChg>
      </pc:sldChg>
      <pc:sldChg chg="delSp mod">
        <pc:chgData name="Martin Schedlbauer" userId="99666baf021553f1" providerId="LiveId" clId="{D3B74244-FB7D-2F41-8741-76D730E707ED}" dt="2023-01-15T21:45:22.888" v="301"/>
        <pc:sldMkLst>
          <pc:docMk/>
          <pc:sldMk cId="362288685" sldId="1499"/>
        </pc:sldMkLst>
        <pc:spChg chg="del">
          <ac:chgData name="Martin Schedlbauer" userId="99666baf021553f1" providerId="LiveId" clId="{D3B74244-FB7D-2F41-8741-76D730E707ED}" dt="2023-01-15T21:45:22.888" v="301"/>
          <ac:spMkLst>
            <pc:docMk/>
            <pc:sldMk cId="362288685" sldId="1499"/>
            <ac:spMk id="2" creationId="{00000000-0000-0000-0000-000000000000}"/>
          </ac:spMkLst>
        </pc:spChg>
        <pc:spChg chg="del">
          <ac:chgData name="Martin Schedlbauer" userId="99666baf021553f1" providerId="LiveId" clId="{D3B74244-FB7D-2F41-8741-76D730E707ED}" dt="2023-01-12T15:58:18.989" v="84" actId="478"/>
          <ac:spMkLst>
            <pc:docMk/>
            <pc:sldMk cId="362288685" sldId="1499"/>
            <ac:spMk id="13" creationId="{00000000-0000-0000-0000-000000000000}"/>
          </ac:spMkLst>
        </pc:spChg>
        <pc:picChg chg="del">
          <ac:chgData name="Martin Schedlbauer" userId="99666baf021553f1" providerId="LiveId" clId="{D3B74244-FB7D-2F41-8741-76D730E707ED}" dt="2023-01-12T15:58:18.989" v="84" actId="478"/>
          <ac:picMkLst>
            <pc:docMk/>
            <pc:sldMk cId="362288685" sldId="1499"/>
            <ac:picMk id="12" creationId="{00000000-0000-0000-0000-000000000000}"/>
          </ac:picMkLst>
        </pc:picChg>
      </pc:sldChg>
      <pc:sldChg chg="delSp">
        <pc:chgData name="Martin Schedlbauer" userId="99666baf021553f1" providerId="LiveId" clId="{D3B74244-FB7D-2F41-8741-76D730E707ED}" dt="2023-01-15T21:45:22.888" v="301"/>
        <pc:sldMkLst>
          <pc:docMk/>
          <pc:sldMk cId="123008878" sldId="1500"/>
        </pc:sldMkLst>
        <pc:spChg chg="del">
          <ac:chgData name="Martin Schedlbauer" userId="99666baf021553f1" providerId="LiveId" clId="{D3B74244-FB7D-2F41-8741-76D730E707ED}" dt="2023-01-15T21:45:22.888" v="301"/>
          <ac:spMkLst>
            <pc:docMk/>
            <pc:sldMk cId="123008878" sldId="1500"/>
            <ac:spMk id="2" creationId="{00000000-0000-0000-0000-000000000000}"/>
          </ac:spMkLst>
        </pc:spChg>
      </pc:sldChg>
      <pc:sldChg chg="delSp">
        <pc:chgData name="Martin Schedlbauer" userId="99666baf021553f1" providerId="LiveId" clId="{D3B74244-FB7D-2F41-8741-76D730E707ED}" dt="2023-01-15T21:45:22.888" v="301"/>
        <pc:sldMkLst>
          <pc:docMk/>
          <pc:sldMk cId="1166426815" sldId="1501"/>
        </pc:sldMkLst>
        <pc:spChg chg="del">
          <ac:chgData name="Martin Schedlbauer" userId="99666baf021553f1" providerId="LiveId" clId="{D3B74244-FB7D-2F41-8741-76D730E707ED}" dt="2023-01-15T21:45:22.888" v="301"/>
          <ac:spMkLst>
            <pc:docMk/>
            <pc:sldMk cId="1166426815" sldId="1501"/>
            <ac:spMk id="2" creationId="{00000000-0000-0000-0000-000000000000}"/>
          </ac:spMkLst>
        </pc:spChg>
      </pc:sldChg>
      <pc:sldChg chg="addSp delSp modSp mod">
        <pc:chgData name="Martin Schedlbauer" userId="99666baf021553f1" providerId="LiveId" clId="{D3B74244-FB7D-2F41-8741-76D730E707ED}" dt="2023-01-15T21:45:22.888" v="301"/>
        <pc:sldMkLst>
          <pc:docMk/>
          <pc:sldMk cId="64494602" sldId="1502"/>
        </pc:sldMkLst>
        <pc:spChg chg="del">
          <ac:chgData name="Martin Schedlbauer" userId="99666baf021553f1" providerId="LiveId" clId="{D3B74244-FB7D-2F41-8741-76D730E707ED}" dt="2023-01-15T21:45:22.888" v="301"/>
          <ac:spMkLst>
            <pc:docMk/>
            <pc:sldMk cId="64494602" sldId="1502"/>
            <ac:spMk id="2" creationId="{00000000-0000-0000-0000-000000000000}"/>
          </ac:spMkLst>
        </pc:spChg>
        <pc:spChg chg="add del mod">
          <ac:chgData name="Martin Schedlbauer" userId="99666baf021553f1" providerId="LiveId" clId="{D3B74244-FB7D-2F41-8741-76D730E707ED}" dt="2023-01-12T15:59:39.885" v="88" actId="478"/>
          <ac:spMkLst>
            <pc:docMk/>
            <pc:sldMk cId="64494602" sldId="1502"/>
            <ac:spMk id="3" creationId="{D8A1A03A-271B-C101-F377-B210806194F2}"/>
          </ac:spMkLst>
        </pc:spChg>
        <pc:spChg chg="del">
          <ac:chgData name="Martin Schedlbauer" userId="99666baf021553f1" providerId="LiveId" clId="{D3B74244-FB7D-2F41-8741-76D730E707ED}" dt="2023-01-12T15:59:26.790" v="86" actId="478"/>
          <ac:spMkLst>
            <pc:docMk/>
            <pc:sldMk cId="64494602" sldId="1502"/>
            <ac:spMk id="13" creationId="{00000000-0000-0000-0000-000000000000}"/>
          </ac:spMkLst>
        </pc:spChg>
        <pc:picChg chg="del">
          <ac:chgData name="Martin Schedlbauer" userId="99666baf021553f1" providerId="LiveId" clId="{D3B74244-FB7D-2F41-8741-76D730E707ED}" dt="2023-01-12T15:59:21.750" v="85" actId="478"/>
          <ac:picMkLst>
            <pc:docMk/>
            <pc:sldMk cId="64494602" sldId="1502"/>
            <ac:picMk id="12" creationId="{00000000-0000-0000-0000-000000000000}"/>
          </ac:picMkLst>
        </pc:picChg>
      </pc:sldChg>
      <pc:sldChg chg="delSp">
        <pc:chgData name="Martin Schedlbauer" userId="99666baf021553f1" providerId="LiveId" clId="{D3B74244-FB7D-2F41-8741-76D730E707ED}" dt="2023-01-15T21:45:22.888" v="301"/>
        <pc:sldMkLst>
          <pc:docMk/>
          <pc:sldMk cId="3291501985" sldId="1503"/>
        </pc:sldMkLst>
        <pc:spChg chg="del">
          <ac:chgData name="Martin Schedlbauer" userId="99666baf021553f1" providerId="LiveId" clId="{D3B74244-FB7D-2F41-8741-76D730E707ED}" dt="2023-01-15T21:45:22.888" v="301"/>
          <ac:spMkLst>
            <pc:docMk/>
            <pc:sldMk cId="3291501985" sldId="1503"/>
            <ac:spMk id="2" creationId="{00000000-0000-0000-0000-000000000000}"/>
          </ac:spMkLst>
        </pc:spChg>
      </pc:sldChg>
      <pc:sldChg chg="delSp">
        <pc:chgData name="Martin Schedlbauer" userId="99666baf021553f1" providerId="LiveId" clId="{D3B74244-FB7D-2F41-8741-76D730E707ED}" dt="2023-01-15T21:45:22.888" v="301"/>
        <pc:sldMkLst>
          <pc:docMk/>
          <pc:sldMk cId="1240408071" sldId="1504"/>
        </pc:sldMkLst>
        <pc:spChg chg="del">
          <ac:chgData name="Martin Schedlbauer" userId="99666baf021553f1" providerId="LiveId" clId="{D3B74244-FB7D-2F41-8741-76D730E707ED}" dt="2023-01-15T21:45:22.888" v="301"/>
          <ac:spMkLst>
            <pc:docMk/>
            <pc:sldMk cId="1240408071" sldId="1504"/>
            <ac:spMk id="2" creationId="{00000000-0000-0000-0000-000000000000}"/>
          </ac:spMkLst>
        </pc:spChg>
      </pc:sldChg>
      <pc:sldChg chg="delSp">
        <pc:chgData name="Martin Schedlbauer" userId="99666baf021553f1" providerId="LiveId" clId="{D3B74244-FB7D-2F41-8741-76D730E707ED}" dt="2023-01-15T21:45:22.888" v="301"/>
        <pc:sldMkLst>
          <pc:docMk/>
          <pc:sldMk cId="2238428044" sldId="1505"/>
        </pc:sldMkLst>
        <pc:spChg chg="del">
          <ac:chgData name="Martin Schedlbauer" userId="99666baf021553f1" providerId="LiveId" clId="{D3B74244-FB7D-2F41-8741-76D730E707ED}" dt="2023-01-15T21:45:22.888" v="301"/>
          <ac:spMkLst>
            <pc:docMk/>
            <pc:sldMk cId="2238428044" sldId="1505"/>
            <ac:spMk id="2" creationId="{00000000-0000-0000-0000-000000000000}"/>
          </ac:spMkLst>
        </pc:spChg>
      </pc:sldChg>
      <pc:sldChg chg="delSp">
        <pc:chgData name="Martin Schedlbauer" userId="99666baf021553f1" providerId="LiveId" clId="{D3B74244-FB7D-2F41-8741-76D730E707ED}" dt="2023-01-15T21:45:22.888" v="301"/>
        <pc:sldMkLst>
          <pc:docMk/>
          <pc:sldMk cId="3489880407" sldId="1506"/>
        </pc:sldMkLst>
        <pc:spChg chg="del">
          <ac:chgData name="Martin Schedlbauer" userId="99666baf021553f1" providerId="LiveId" clId="{D3B74244-FB7D-2F41-8741-76D730E707ED}" dt="2023-01-15T21:45:22.888" v="301"/>
          <ac:spMkLst>
            <pc:docMk/>
            <pc:sldMk cId="3489880407" sldId="1506"/>
            <ac:spMk id="2" creationId="{00000000-0000-0000-0000-000000000000}"/>
          </ac:spMkLst>
        </pc:spChg>
      </pc:sldChg>
      <pc:sldChg chg="delSp">
        <pc:chgData name="Martin Schedlbauer" userId="99666baf021553f1" providerId="LiveId" clId="{D3B74244-FB7D-2F41-8741-76D730E707ED}" dt="2023-01-15T21:45:22.888" v="301"/>
        <pc:sldMkLst>
          <pc:docMk/>
          <pc:sldMk cId="1548813393" sldId="1507"/>
        </pc:sldMkLst>
        <pc:spChg chg="del">
          <ac:chgData name="Martin Schedlbauer" userId="99666baf021553f1" providerId="LiveId" clId="{D3B74244-FB7D-2F41-8741-76D730E707ED}" dt="2023-01-15T21:45:22.888" v="301"/>
          <ac:spMkLst>
            <pc:docMk/>
            <pc:sldMk cId="1548813393" sldId="1507"/>
            <ac:spMk id="3" creationId="{00000000-0000-0000-0000-000000000000}"/>
          </ac:spMkLst>
        </pc:spChg>
      </pc:sldChg>
      <pc:sldChg chg="delSp">
        <pc:chgData name="Martin Schedlbauer" userId="99666baf021553f1" providerId="LiveId" clId="{D3B74244-FB7D-2F41-8741-76D730E707ED}" dt="2023-01-15T21:45:22.888" v="301"/>
        <pc:sldMkLst>
          <pc:docMk/>
          <pc:sldMk cId="563652414" sldId="1509"/>
        </pc:sldMkLst>
        <pc:spChg chg="del">
          <ac:chgData name="Martin Schedlbauer" userId="99666baf021553f1" providerId="LiveId" clId="{D3B74244-FB7D-2F41-8741-76D730E707ED}" dt="2023-01-15T21:45:22.888" v="301"/>
          <ac:spMkLst>
            <pc:docMk/>
            <pc:sldMk cId="563652414" sldId="1509"/>
            <ac:spMk id="4" creationId="{00000000-0000-0000-0000-000000000000}"/>
          </ac:spMkLst>
        </pc:spChg>
      </pc:sldChg>
      <pc:sldChg chg="delSp">
        <pc:chgData name="Martin Schedlbauer" userId="99666baf021553f1" providerId="LiveId" clId="{D3B74244-FB7D-2F41-8741-76D730E707ED}" dt="2023-01-15T21:45:22.888" v="301"/>
        <pc:sldMkLst>
          <pc:docMk/>
          <pc:sldMk cId="1759289295" sldId="1513"/>
        </pc:sldMkLst>
        <pc:spChg chg="del">
          <ac:chgData name="Martin Schedlbauer" userId="99666baf021553f1" providerId="LiveId" clId="{D3B74244-FB7D-2F41-8741-76D730E707ED}" dt="2023-01-15T21:45:22.888" v="301"/>
          <ac:spMkLst>
            <pc:docMk/>
            <pc:sldMk cId="1759289295" sldId="1513"/>
            <ac:spMk id="282" creationId="{00000000-0000-0000-0000-000000000000}"/>
          </ac:spMkLst>
        </pc:spChg>
      </pc:sldChg>
      <pc:sldChg chg="delSp">
        <pc:chgData name="Martin Schedlbauer" userId="99666baf021553f1" providerId="LiveId" clId="{D3B74244-FB7D-2F41-8741-76D730E707ED}" dt="2023-01-15T21:45:22.888" v="301"/>
        <pc:sldMkLst>
          <pc:docMk/>
          <pc:sldMk cId="163906309" sldId="1514"/>
        </pc:sldMkLst>
        <pc:spChg chg="del">
          <ac:chgData name="Martin Schedlbauer" userId="99666baf021553f1" providerId="LiveId" clId="{D3B74244-FB7D-2F41-8741-76D730E707ED}" dt="2023-01-15T21:45:22.888" v="301"/>
          <ac:spMkLst>
            <pc:docMk/>
            <pc:sldMk cId="163906309" sldId="1514"/>
            <ac:spMk id="292" creationId="{00000000-0000-0000-0000-000000000000}"/>
          </ac:spMkLst>
        </pc:spChg>
      </pc:sldChg>
      <pc:sldChg chg="delSp">
        <pc:chgData name="Martin Schedlbauer" userId="99666baf021553f1" providerId="LiveId" clId="{D3B74244-FB7D-2F41-8741-76D730E707ED}" dt="2023-01-15T21:45:22.888" v="301"/>
        <pc:sldMkLst>
          <pc:docMk/>
          <pc:sldMk cId="2273579653" sldId="1515"/>
        </pc:sldMkLst>
        <pc:spChg chg="del">
          <ac:chgData name="Martin Schedlbauer" userId="99666baf021553f1" providerId="LiveId" clId="{D3B74244-FB7D-2F41-8741-76D730E707ED}" dt="2023-01-15T21:45:22.888" v="301"/>
          <ac:spMkLst>
            <pc:docMk/>
            <pc:sldMk cId="2273579653" sldId="1515"/>
            <ac:spMk id="302" creationId="{00000000-0000-0000-0000-000000000000}"/>
          </ac:spMkLst>
        </pc:spChg>
      </pc:sldChg>
      <pc:sldChg chg="delSp">
        <pc:chgData name="Martin Schedlbauer" userId="99666baf021553f1" providerId="LiveId" clId="{D3B74244-FB7D-2F41-8741-76D730E707ED}" dt="2023-01-15T21:45:22.888" v="301"/>
        <pc:sldMkLst>
          <pc:docMk/>
          <pc:sldMk cId="55004164" sldId="1516"/>
        </pc:sldMkLst>
        <pc:spChg chg="del">
          <ac:chgData name="Martin Schedlbauer" userId="99666baf021553f1" providerId="LiveId" clId="{D3B74244-FB7D-2F41-8741-76D730E707ED}" dt="2023-01-15T21:45:22.888" v="301"/>
          <ac:spMkLst>
            <pc:docMk/>
            <pc:sldMk cId="55004164" sldId="1516"/>
            <ac:spMk id="4" creationId="{00000000-0000-0000-0000-000000000000}"/>
          </ac:spMkLst>
        </pc:spChg>
      </pc:sldChg>
      <pc:sldChg chg="delSp">
        <pc:chgData name="Martin Schedlbauer" userId="99666baf021553f1" providerId="LiveId" clId="{D3B74244-FB7D-2F41-8741-76D730E707ED}" dt="2023-01-15T21:45:22.888" v="301"/>
        <pc:sldMkLst>
          <pc:docMk/>
          <pc:sldMk cId="2279076022" sldId="1517"/>
        </pc:sldMkLst>
        <pc:spChg chg="del">
          <ac:chgData name="Martin Schedlbauer" userId="99666baf021553f1" providerId="LiveId" clId="{D3B74244-FB7D-2F41-8741-76D730E707ED}" dt="2023-01-15T21:45:22.888" v="301"/>
          <ac:spMkLst>
            <pc:docMk/>
            <pc:sldMk cId="2279076022" sldId="1517"/>
            <ac:spMk id="2" creationId="{00000000-0000-0000-0000-000000000000}"/>
          </ac:spMkLst>
        </pc:spChg>
      </pc:sldChg>
      <pc:sldChg chg="delSp">
        <pc:chgData name="Martin Schedlbauer" userId="99666baf021553f1" providerId="LiveId" clId="{D3B74244-FB7D-2F41-8741-76D730E707ED}" dt="2023-01-15T21:45:22.888" v="301"/>
        <pc:sldMkLst>
          <pc:docMk/>
          <pc:sldMk cId="90443076" sldId="1518"/>
        </pc:sldMkLst>
        <pc:spChg chg="del">
          <ac:chgData name="Martin Schedlbauer" userId="99666baf021553f1" providerId="LiveId" clId="{D3B74244-FB7D-2F41-8741-76D730E707ED}" dt="2023-01-15T21:45:22.888" v="301"/>
          <ac:spMkLst>
            <pc:docMk/>
            <pc:sldMk cId="90443076" sldId="1518"/>
            <ac:spMk id="158" creationId="{00000000-0000-0000-0000-000000000000}"/>
          </ac:spMkLst>
        </pc:spChg>
      </pc:sldChg>
      <pc:sldChg chg="delSp">
        <pc:chgData name="Martin Schedlbauer" userId="99666baf021553f1" providerId="LiveId" clId="{D3B74244-FB7D-2F41-8741-76D730E707ED}" dt="2023-01-15T21:45:22.888" v="301"/>
        <pc:sldMkLst>
          <pc:docMk/>
          <pc:sldMk cId="2675070939" sldId="1519"/>
        </pc:sldMkLst>
        <pc:spChg chg="del">
          <ac:chgData name="Martin Schedlbauer" userId="99666baf021553f1" providerId="LiveId" clId="{D3B74244-FB7D-2F41-8741-76D730E707ED}" dt="2023-01-15T21:45:22.888" v="301"/>
          <ac:spMkLst>
            <pc:docMk/>
            <pc:sldMk cId="2675070939" sldId="1519"/>
            <ac:spMk id="168" creationId="{00000000-0000-0000-0000-000000000000}"/>
          </ac:spMkLst>
        </pc:spChg>
      </pc:sldChg>
      <pc:sldChg chg="delSp">
        <pc:chgData name="Martin Schedlbauer" userId="99666baf021553f1" providerId="LiveId" clId="{D3B74244-FB7D-2F41-8741-76D730E707ED}" dt="2023-01-15T21:45:22.888" v="301"/>
        <pc:sldMkLst>
          <pc:docMk/>
          <pc:sldMk cId="2162385687" sldId="1520"/>
        </pc:sldMkLst>
        <pc:spChg chg="del">
          <ac:chgData name="Martin Schedlbauer" userId="99666baf021553f1" providerId="LiveId" clId="{D3B74244-FB7D-2F41-8741-76D730E707ED}" dt="2023-01-15T21:45:22.888" v="301"/>
          <ac:spMkLst>
            <pc:docMk/>
            <pc:sldMk cId="2162385687" sldId="1520"/>
            <ac:spMk id="168" creationId="{00000000-0000-0000-0000-000000000000}"/>
          </ac:spMkLst>
        </pc:spChg>
      </pc:sldChg>
      <pc:sldChg chg="delSp">
        <pc:chgData name="Martin Schedlbauer" userId="99666baf021553f1" providerId="LiveId" clId="{D3B74244-FB7D-2F41-8741-76D730E707ED}" dt="2023-01-15T21:45:22.888" v="301"/>
        <pc:sldMkLst>
          <pc:docMk/>
          <pc:sldMk cId="2416411891" sldId="1521"/>
        </pc:sldMkLst>
        <pc:spChg chg="del">
          <ac:chgData name="Martin Schedlbauer" userId="99666baf021553f1" providerId="LiveId" clId="{D3B74244-FB7D-2F41-8741-76D730E707ED}" dt="2023-01-15T21:45:22.888" v="301"/>
          <ac:spMkLst>
            <pc:docMk/>
            <pc:sldMk cId="2416411891" sldId="1521"/>
            <ac:spMk id="313" creationId="{00000000-0000-0000-0000-000000000000}"/>
          </ac:spMkLst>
        </pc:spChg>
      </pc:sldChg>
      <pc:sldChg chg="delSp">
        <pc:chgData name="Martin Schedlbauer" userId="99666baf021553f1" providerId="LiveId" clId="{D3B74244-FB7D-2F41-8741-76D730E707ED}" dt="2023-01-15T21:45:22.888" v="301"/>
        <pc:sldMkLst>
          <pc:docMk/>
          <pc:sldMk cId="139146520" sldId="1527"/>
        </pc:sldMkLst>
        <pc:spChg chg="del">
          <ac:chgData name="Martin Schedlbauer" userId="99666baf021553f1" providerId="LiveId" clId="{D3B74244-FB7D-2F41-8741-76D730E707ED}" dt="2023-01-15T21:45:22.888" v="301"/>
          <ac:spMkLst>
            <pc:docMk/>
            <pc:sldMk cId="139146520" sldId="1527"/>
            <ac:spMk id="148" creationId="{00000000-0000-0000-0000-000000000000}"/>
          </ac:spMkLst>
        </pc:spChg>
      </pc:sldChg>
      <pc:sldChg chg="delSp">
        <pc:chgData name="Martin Schedlbauer" userId="99666baf021553f1" providerId="LiveId" clId="{D3B74244-FB7D-2F41-8741-76D730E707ED}" dt="2023-01-15T21:45:22.888" v="301"/>
        <pc:sldMkLst>
          <pc:docMk/>
          <pc:sldMk cId="544033150" sldId="1528"/>
        </pc:sldMkLst>
        <pc:spChg chg="del">
          <ac:chgData name="Martin Schedlbauer" userId="99666baf021553f1" providerId="LiveId" clId="{D3B74244-FB7D-2F41-8741-76D730E707ED}" dt="2023-01-15T21:45:22.888" v="301"/>
          <ac:spMkLst>
            <pc:docMk/>
            <pc:sldMk cId="544033150" sldId="1528"/>
            <ac:spMk id="233" creationId="{00000000-0000-0000-0000-000000000000}"/>
          </ac:spMkLst>
        </pc:spChg>
      </pc:sldChg>
      <pc:sldChg chg="delSp modSp mod">
        <pc:chgData name="Martin Schedlbauer" userId="99666baf021553f1" providerId="LiveId" clId="{D3B74244-FB7D-2F41-8741-76D730E707ED}" dt="2023-01-15T21:45:22.888" v="301"/>
        <pc:sldMkLst>
          <pc:docMk/>
          <pc:sldMk cId="3185100956" sldId="1529"/>
        </pc:sldMkLst>
        <pc:spChg chg="del">
          <ac:chgData name="Martin Schedlbauer" userId="99666baf021553f1" providerId="LiveId" clId="{D3B74244-FB7D-2F41-8741-76D730E707ED}" dt="2023-01-15T21:45:22.888" v="301"/>
          <ac:spMkLst>
            <pc:docMk/>
            <pc:sldMk cId="3185100956" sldId="1529"/>
            <ac:spMk id="5" creationId="{00000000-0000-0000-0000-000000000000}"/>
          </ac:spMkLst>
        </pc:spChg>
        <pc:spChg chg="mod">
          <ac:chgData name="Martin Schedlbauer" userId="99666baf021553f1" providerId="LiveId" clId="{D3B74244-FB7D-2F41-8741-76D730E707ED}" dt="2023-01-14T22:46:21.853" v="168" actId="1076"/>
          <ac:spMkLst>
            <pc:docMk/>
            <pc:sldMk cId="3185100956" sldId="1529"/>
            <ac:spMk id="25" creationId="{00000000-0000-0000-0000-000000000000}"/>
          </ac:spMkLst>
        </pc:spChg>
        <pc:picChg chg="mod">
          <ac:chgData name="Martin Schedlbauer" userId="99666baf021553f1" providerId="LiveId" clId="{D3B74244-FB7D-2F41-8741-76D730E707ED}" dt="2023-01-14T22:45:59.097" v="157" actId="14100"/>
          <ac:picMkLst>
            <pc:docMk/>
            <pc:sldMk cId="3185100956" sldId="1529"/>
            <ac:picMk id="24" creationId="{00000000-0000-0000-0000-000000000000}"/>
          </ac:picMkLst>
        </pc:picChg>
      </pc:sldChg>
      <pc:sldChg chg="delSp">
        <pc:chgData name="Martin Schedlbauer" userId="99666baf021553f1" providerId="LiveId" clId="{D3B74244-FB7D-2F41-8741-76D730E707ED}" dt="2023-01-15T21:45:22.888" v="301"/>
        <pc:sldMkLst>
          <pc:docMk/>
          <pc:sldMk cId="1730056649" sldId="1530"/>
        </pc:sldMkLst>
        <pc:spChg chg="del">
          <ac:chgData name="Martin Schedlbauer" userId="99666baf021553f1" providerId="LiveId" clId="{D3B74244-FB7D-2F41-8741-76D730E707ED}" dt="2023-01-15T21:45:22.888" v="301"/>
          <ac:spMkLst>
            <pc:docMk/>
            <pc:sldMk cId="1730056649" sldId="1530"/>
            <ac:spMk id="5" creationId="{00000000-0000-0000-0000-000000000000}"/>
          </ac:spMkLst>
        </pc:spChg>
      </pc:sldChg>
      <pc:sldChg chg="delSp">
        <pc:chgData name="Martin Schedlbauer" userId="99666baf021553f1" providerId="LiveId" clId="{D3B74244-FB7D-2F41-8741-76D730E707ED}" dt="2023-01-15T21:45:22.888" v="301"/>
        <pc:sldMkLst>
          <pc:docMk/>
          <pc:sldMk cId="3143488832" sldId="1534"/>
        </pc:sldMkLst>
        <pc:spChg chg="del">
          <ac:chgData name="Martin Schedlbauer" userId="99666baf021553f1" providerId="LiveId" clId="{D3B74244-FB7D-2F41-8741-76D730E707ED}" dt="2023-01-15T21:45:22.888" v="301"/>
          <ac:spMkLst>
            <pc:docMk/>
            <pc:sldMk cId="3143488832" sldId="1534"/>
            <ac:spMk id="5" creationId="{00000000-0000-0000-0000-000000000000}"/>
          </ac:spMkLst>
        </pc:spChg>
      </pc:sldChg>
      <pc:sldChg chg="delSp">
        <pc:chgData name="Martin Schedlbauer" userId="99666baf021553f1" providerId="LiveId" clId="{D3B74244-FB7D-2F41-8741-76D730E707ED}" dt="2023-01-15T21:45:22.888" v="301"/>
        <pc:sldMkLst>
          <pc:docMk/>
          <pc:sldMk cId="1288530541" sldId="1539"/>
        </pc:sldMkLst>
        <pc:spChg chg="del">
          <ac:chgData name="Martin Schedlbauer" userId="99666baf021553f1" providerId="LiveId" clId="{D3B74244-FB7D-2F41-8741-76D730E707ED}" dt="2023-01-15T21:45:22.888" v="301"/>
          <ac:spMkLst>
            <pc:docMk/>
            <pc:sldMk cId="1288530541" sldId="1539"/>
            <ac:spMk id="3" creationId="{00000000-0000-0000-0000-000000000000}"/>
          </ac:spMkLst>
        </pc:spChg>
      </pc:sldChg>
      <pc:sldChg chg="delSp">
        <pc:chgData name="Martin Schedlbauer" userId="99666baf021553f1" providerId="LiveId" clId="{D3B74244-FB7D-2F41-8741-76D730E707ED}" dt="2023-01-15T21:45:22.888" v="301"/>
        <pc:sldMkLst>
          <pc:docMk/>
          <pc:sldMk cId="336129279" sldId="1544"/>
        </pc:sldMkLst>
        <pc:spChg chg="del">
          <ac:chgData name="Martin Schedlbauer" userId="99666baf021553f1" providerId="LiveId" clId="{D3B74244-FB7D-2F41-8741-76D730E707ED}" dt="2023-01-15T21:45:22.888" v="301"/>
          <ac:spMkLst>
            <pc:docMk/>
            <pc:sldMk cId="336129279" sldId="1544"/>
            <ac:spMk id="4" creationId="{00000000-0000-0000-0000-000000000000}"/>
          </ac:spMkLst>
        </pc:spChg>
      </pc:sldChg>
      <pc:sldChg chg="delSp">
        <pc:chgData name="Martin Schedlbauer" userId="99666baf021553f1" providerId="LiveId" clId="{D3B74244-FB7D-2F41-8741-76D730E707ED}" dt="2023-01-15T21:45:22.888" v="301"/>
        <pc:sldMkLst>
          <pc:docMk/>
          <pc:sldMk cId="35771044" sldId="1546"/>
        </pc:sldMkLst>
        <pc:spChg chg="del">
          <ac:chgData name="Martin Schedlbauer" userId="99666baf021553f1" providerId="LiveId" clId="{D3B74244-FB7D-2F41-8741-76D730E707ED}" dt="2023-01-15T21:45:22.888" v="301"/>
          <ac:spMkLst>
            <pc:docMk/>
            <pc:sldMk cId="35771044" sldId="1546"/>
            <ac:spMk id="4" creationId="{00000000-0000-0000-0000-000000000000}"/>
          </ac:spMkLst>
        </pc:spChg>
      </pc:sldChg>
      <pc:sldChg chg="delSp">
        <pc:chgData name="Martin Schedlbauer" userId="99666baf021553f1" providerId="LiveId" clId="{D3B74244-FB7D-2F41-8741-76D730E707ED}" dt="2023-01-15T21:45:22.888" v="301"/>
        <pc:sldMkLst>
          <pc:docMk/>
          <pc:sldMk cId="2287220049" sldId="1550"/>
        </pc:sldMkLst>
        <pc:spChg chg="del">
          <ac:chgData name="Martin Schedlbauer" userId="99666baf021553f1" providerId="LiveId" clId="{D3B74244-FB7D-2F41-8741-76D730E707ED}" dt="2023-01-15T21:45:22.888" v="301"/>
          <ac:spMkLst>
            <pc:docMk/>
            <pc:sldMk cId="2287220049" sldId="1550"/>
            <ac:spMk id="4" creationId="{00000000-0000-0000-0000-000000000000}"/>
          </ac:spMkLst>
        </pc:spChg>
      </pc:sldChg>
      <pc:sldChg chg="delSp">
        <pc:chgData name="Martin Schedlbauer" userId="99666baf021553f1" providerId="LiveId" clId="{D3B74244-FB7D-2F41-8741-76D730E707ED}" dt="2023-01-15T21:45:22.888" v="301"/>
        <pc:sldMkLst>
          <pc:docMk/>
          <pc:sldMk cId="4258887345" sldId="1557"/>
        </pc:sldMkLst>
        <pc:spChg chg="del">
          <ac:chgData name="Martin Schedlbauer" userId="99666baf021553f1" providerId="LiveId" clId="{D3B74244-FB7D-2F41-8741-76D730E707ED}" dt="2023-01-15T21:45:22.888" v="301"/>
          <ac:spMkLst>
            <pc:docMk/>
            <pc:sldMk cId="4258887345" sldId="1557"/>
            <ac:spMk id="4" creationId="{00000000-0000-0000-0000-000000000000}"/>
          </ac:spMkLst>
        </pc:spChg>
      </pc:sldChg>
      <pc:sldChg chg="delSp">
        <pc:chgData name="Martin Schedlbauer" userId="99666baf021553f1" providerId="LiveId" clId="{D3B74244-FB7D-2F41-8741-76D730E707ED}" dt="2023-01-15T21:45:22.888" v="301"/>
        <pc:sldMkLst>
          <pc:docMk/>
          <pc:sldMk cId="1546913102" sldId="1560"/>
        </pc:sldMkLst>
        <pc:spChg chg="del">
          <ac:chgData name="Martin Schedlbauer" userId="99666baf021553f1" providerId="LiveId" clId="{D3B74244-FB7D-2F41-8741-76D730E707ED}" dt="2023-01-15T21:45:22.888" v="301"/>
          <ac:spMkLst>
            <pc:docMk/>
            <pc:sldMk cId="1546913102" sldId="1560"/>
            <ac:spMk id="4" creationId="{00000000-0000-0000-0000-000000000000}"/>
          </ac:spMkLst>
        </pc:spChg>
      </pc:sldChg>
      <pc:sldChg chg="delSp">
        <pc:chgData name="Martin Schedlbauer" userId="99666baf021553f1" providerId="LiveId" clId="{D3B74244-FB7D-2F41-8741-76D730E707ED}" dt="2023-01-15T21:45:22.888" v="301"/>
        <pc:sldMkLst>
          <pc:docMk/>
          <pc:sldMk cId="3272469844" sldId="1561"/>
        </pc:sldMkLst>
        <pc:spChg chg="del">
          <ac:chgData name="Martin Schedlbauer" userId="99666baf021553f1" providerId="LiveId" clId="{D3B74244-FB7D-2F41-8741-76D730E707ED}" dt="2023-01-15T21:45:22.888" v="301"/>
          <ac:spMkLst>
            <pc:docMk/>
            <pc:sldMk cId="3272469844" sldId="1561"/>
            <ac:spMk id="4" creationId="{00000000-0000-0000-0000-000000000000}"/>
          </ac:spMkLst>
        </pc:spChg>
      </pc:sldChg>
      <pc:sldChg chg="delSp">
        <pc:chgData name="Martin Schedlbauer" userId="99666baf021553f1" providerId="LiveId" clId="{D3B74244-FB7D-2F41-8741-76D730E707ED}" dt="2023-01-15T21:45:22.888" v="301"/>
        <pc:sldMkLst>
          <pc:docMk/>
          <pc:sldMk cId="2650379143" sldId="1562"/>
        </pc:sldMkLst>
        <pc:spChg chg="del">
          <ac:chgData name="Martin Schedlbauer" userId="99666baf021553f1" providerId="LiveId" clId="{D3B74244-FB7D-2F41-8741-76D730E707ED}" dt="2023-01-15T21:45:22.888" v="301"/>
          <ac:spMkLst>
            <pc:docMk/>
            <pc:sldMk cId="2650379143" sldId="1562"/>
            <ac:spMk id="4" creationId="{00000000-0000-0000-0000-000000000000}"/>
          </ac:spMkLst>
        </pc:spChg>
      </pc:sldChg>
      <pc:sldChg chg="delSp">
        <pc:chgData name="Martin Schedlbauer" userId="99666baf021553f1" providerId="LiveId" clId="{D3B74244-FB7D-2F41-8741-76D730E707ED}" dt="2023-01-15T21:45:22.888" v="301"/>
        <pc:sldMkLst>
          <pc:docMk/>
          <pc:sldMk cId="1321790590" sldId="1563"/>
        </pc:sldMkLst>
        <pc:spChg chg="del">
          <ac:chgData name="Martin Schedlbauer" userId="99666baf021553f1" providerId="LiveId" clId="{D3B74244-FB7D-2F41-8741-76D730E707ED}" dt="2023-01-15T21:45:22.888" v="301"/>
          <ac:spMkLst>
            <pc:docMk/>
            <pc:sldMk cId="1321790590" sldId="1563"/>
            <ac:spMk id="4" creationId="{00000000-0000-0000-0000-000000000000}"/>
          </ac:spMkLst>
        </pc:spChg>
      </pc:sldChg>
      <pc:sldChg chg="delSp">
        <pc:chgData name="Martin Schedlbauer" userId="99666baf021553f1" providerId="LiveId" clId="{D3B74244-FB7D-2F41-8741-76D730E707ED}" dt="2023-01-15T21:45:22.888" v="301"/>
        <pc:sldMkLst>
          <pc:docMk/>
          <pc:sldMk cId="1750288223" sldId="1564"/>
        </pc:sldMkLst>
        <pc:spChg chg="del">
          <ac:chgData name="Martin Schedlbauer" userId="99666baf021553f1" providerId="LiveId" clId="{D3B74244-FB7D-2F41-8741-76D730E707ED}" dt="2023-01-15T21:45:22.888" v="301"/>
          <ac:spMkLst>
            <pc:docMk/>
            <pc:sldMk cId="1750288223" sldId="1564"/>
            <ac:spMk id="2" creationId="{00000000-0000-0000-0000-000000000000}"/>
          </ac:spMkLst>
        </pc:spChg>
      </pc:sldChg>
      <pc:sldChg chg="delSp">
        <pc:chgData name="Martin Schedlbauer" userId="99666baf021553f1" providerId="LiveId" clId="{D3B74244-FB7D-2F41-8741-76D730E707ED}" dt="2023-01-15T21:45:22.888" v="301"/>
        <pc:sldMkLst>
          <pc:docMk/>
          <pc:sldMk cId="3398044920" sldId="1566"/>
        </pc:sldMkLst>
        <pc:spChg chg="del">
          <ac:chgData name="Martin Schedlbauer" userId="99666baf021553f1" providerId="LiveId" clId="{D3B74244-FB7D-2F41-8741-76D730E707ED}" dt="2023-01-15T21:45:22.888" v="301"/>
          <ac:spMkLst>
            <pc:docMk/>
            <pc:sldMk cId="3398044920" sldId="1566"/>
            <ac:spMk id="2" creationId="{00000000-0000-0000-0000-000000000000}"/>
          </ac:spMkLst>
        </pc:spChg>
      </pc:sldChg>
      <pc:sldChg chg="delSp modSp mod">
        <pc:chgData name="Martin Schedlbauer" userId="99666baf021553f1" providerId="LiveId" clId="{D3B74244-FB7D-2F41-8741-76D730E707ED}" dt="2023-01-15T21:45:22.888" v="301"/>
        <pc:sldMkLst>
          <pc:docMk/>
          <pc:sldMk cId="1597334611" sldId="1567"/>
        </pc:sldMkLst>
        <pc:spChg chg="del">
          <ac:chgData name="Martin Schedlbauer" userId="99666baf021553f1" providerId="LiveId" clId="{D3B74244-FB7D-2F41-8741-76D730E707ED}" dt="2023-01-15T21:45:22.888" v="301"/>
          <ac:spMkLst>
            <pc:docMk/>
            <pc:sldMk cId="1597334611" sldId="1567"/>
            <ac:spMk id="2" creationId="{00000000-0000-0000-0000-000000000000}"/>
          </ac:spMkLst>
        </pc:spChg>
        <pc:spChg chg="mod">
          <ac:chgData name="Martin Schedlbauer" userId="99666baf021553f1" providerId="LiveId" clId="{D3B74244-FB7D-2F41-8741-76D730E707ED}" dt="2023-01-15T17:51:14.342" v="267" actId="20577"/>
          <ac:spMkLst>
            <pc:docMk/>
            <pc:sldMk cId="1597334611" sldId="1567"/>
            <ac:spMk id="5" creationId="{00000000-0000-0000-0000-000000000000}"/>
          </ac:spMkLst>
        </pc:spChg>
        <pc:spChg chg="mod">
          <ac:chgData name="Martin Schedlbauer" userId="99666baf021553f1" providerId="LiveId" clId="{D3B74244-FB7D-2F41-8741-76D730E707ED}" dt="2023-01-15T17:50:58.247" v="246" actId="20577"/>
          <ac:spMkLst>
            <pc:docMk/>
            <pc:sldMk cId="1597334611" sldId="1567"/>
            <ac:spMk id="7" creationId="{00000000-0000-0000-0000-000000000000}"/>
          </ac:spMkLst>
        </pc:spChg>
        <pc:spChg chg="del mod">
          <ac:chgData name="Martin Schedlbauer" userId="99666baf021553f1" providerId="LiveId" clId="{D3B74244-FB7D-2F41-8741-76D730E707ED}" dt="2023-01-15T17:48:58.622" v="241" actId="478"/>
          <ac:spMkLst>
            <pc:docMk/>
            <pc:sldMk cId="1597334611" sldId="1567"/>
            <ac:spMk id="11" creationId="{00000000-0000-0000-0000-000000000000}"/>
          </ac:spMkLst>
        </pc:spChg>
        <pc:graphicFrameChg chg="modGraphic">
          <ac:chgData name="Martin Schedlbauer" userId="99666baf021553f1" providerId="LiveId" clId="{D3B74244-FB7D-2F41-8741-76D730E707ED}" dt="2023-01-15T17:49:07.277" v="245" actId="20577"/>
          <ac:graphicFrameMkLst>
            <pc:docMk/>
            <pc:sldMk cId="1597334611" sldId="1567"/>
            <ac:graphicFrameMk id="8" creationId="{00000000-0000-0000-0000-000000000000}"/>
          </ac:graphicFrameMkLst>
        </pc:graphicFrameChg>
        <pc:picChg chg="del mod">
          <ac:chgData name="Martin Schedlbauer" userId="99666baf021553f1" providerId="LiveId" clId="{D3B74244-FB7D-2F41-8741-76D730E707ED}" dt="2023-01-15T17:48:58.622" v="241" actId="478"/>
          <ac:picMkLst>
            <pc:docMk/>
            <pc:sldMk cId="1597334611" sldId="1567"/>
            <ac:picMk id="10" creationId="{00000000-0000-0000-0000-000000000000}"/>
          </ac:picMkLst>
        </pc:picChg>
      </pc:sldChg>
      <pc:sldChg chg="delSp">
        <pc:chgData name="Martin Schedlbauer" userId="99666baf021553f1" providerId="LiveId" clId="{D3B74244-FB7D-2F41-8741-76D730E707ED}" dt="2023-01-15T21:45:22.888" v="301"/>
        <pc:sldMkLst>
          <pc:docMk/>
          <pc:sldMk cId="2586002144" sldId="1569"/>
        </pc:sldMkLst>
        <pc:spChg chg="del">
          <ac:chgData name="Martin Schedlbauer" userId="99666baf021553f1" providerId="LiveId" clId="{D3B74244-FB7D-2F41-8741-76D730E707ED}" dt="2023-01-15T21:45:22.888" v="301"/>
          <ac:spMkLst>
            <pc:docMk/>
            <pc:sldMk cId="2586002144" sldId="1569"/>
            <ac:spMk id="4" creationId="{00000000-0000-0000-0000-000000000000}"/>
          </ac:spMkLst>
        </pc:spChg>
      </pc:sldChg>
      <pc:sldChg chg="delSp">
        <pc:chgData name="Martin Schedlbauer" userId="99666baf021553f1" providerId="LiveId" clId="{D3B74244-FB7D-2F41-8741-76D730E707ED}" dt="2023-01-15T21:45:22.888" v="301"/>
        <pc:sldMkLst>
          <pc:docMk/>
          <pc:sldMk cId="3671710135" sldId="1573"/>
        </pc:sldMkLst>
        <pc:spChg chg="del">
          <ac:chgData name="Martin Schedlbauer" userId="99666baf021553f1" providerId="LiveId" clId="{D3B74244-FB7D-2F41-8741-76D730E707ED}" dt="2023-01-15T21:45:22.888" v="301"/>
          <ac:spMkLst>
            <pc:docMk/>
            <pc:sldMk cId="3671710135" sldId="1573"/>
            <ac:spMk id="4" creationId="{00000000-0000-0000-0000-000000000000}"/>
          </ac:spMkLst>
        </pc:spChg>
      </pc:sldChg>
      <pc:sldChg chg="delSp">
        <pc:chgData name="Martin Schedlbauer" userId="99666baf021553f1" providerId="LiveId" clId="{D3B74244-FB7D-2F41-8741-76D730E707ED}" dt="2023-01-15T21:45:22.888" v="301"/>
        <pc:sldMkLst>
          <pc:docMk/>
          <pc:sldMk cId="2987526817" sldId="1575"/>
        </pc:sldMkLst>
        <pc:spChg chg="del">
          <ac:chgData name="Martin Schedlbauer" userId="99666baf021553f1" providerId="LiveId" clId="{D3B74244-FB7D-2F41-8741-76D730E707ED}" dt="2023-01-15T21:45:22.888" v="301"/>
          <ac:spMkLst>
            <pc:docMk/>
            <pc:sldMk cId="2987526817" sldId="1575"/>
            <ac:spMk id="4" creationId="{00000000-0000-0000-0000-000000000000}"/>
          </ac:spMkLst>
        </pc:spChg>
      </pc:sldChg>
      <pc:sldChg chg="delSp">
        <pc:chgData name="Martin Schedlbauer" userId="99666baf021553f1" providerId="LiveId" clId="{D3B74244-FB7D-2F41-8741-76D730E707ED}" dt="2023-01-15T21:45:22.888" v="301"/>
        <pc:sldMkLst>
          <pc:docMk/>
          <pc:sldMk cId="2216663238" sldId="1576"/>
        </pc:sldMkLst>
        <pc:spChg chg="del">
          <ac:chgData name="Martin Schedlbauer" userId="99666baf021553f1" providerId="LiveId" clId="{D3B74244-FB7D-2F41-8741-76D730E707ED}" dt="2023-01-15T21:45:22.888" v="301"/>
          <ac:spMkLst>
            <pc:docMk/>
            <pc:sldMk cId="2216663238" sldId="1576"/>
            <ac:spMk id="4" creationId="{00000000-0000-0000-0000-000000000000}"/>
          </ac:spMkLst>
        </pc:spChg>
      </pc:sldChg>
      <pc:sldChg chg="delSp">
        <pc:chgData name="Martin Schedlbauer" userId="99666baf021553f1" providerId="LiveId" clId="{D3B74244-FB7D-2F41-8741-76D730E707ED}" dt="2023-01-15T21:45:22.888" v="301"/>
        <pc:sldMkLst>
          <pc:docMk/>
          <pc:sldMk cId="779920688" sldId="1580"/>
        </pc:sldMkLst>
        <pc:spChg chg="del">
          <ac:chgData name="Martin Schedlbauer" userId="99666baf021553f1" providerId="LiveId" clId="{D3B74244-FB7D-2F41-8741-76D730E707ED}" dt="2023-01-15T21:45:22.888" v="301"/>
          <ac:spMkLst>
            <pc:docMk/>
            <pc:sldMk cId="779920688" sldId="1580"/>
            <ac:spMk id="6" creationId="{00000000-0000-0000-0000-000000000000}"/>
          </ac:spMkLst>
        </pc:spChg>
      </pc:sldChg>
      <pc:sldChg chg="delSp">
        <pc:chgData name="Martin Schedlbauer" userId="99666baf021553f1" providerId="LiveId" clId="{D3B74244-FB7D-2F41-8741-76D730E707ED}" dt="2023-01-15T21:45:22.888" v="301"/>
        <pc:sldMkLst>
          <pc:docMk/>
          <pc:sldMk cId="3788801969" sldId="1583"/>
        </pc:sldMkLst>
        <pc:spChg chg="del">
          <ac:chgData name="Martin Schedlbauer" userId="99666baf021553f1" providerId="LiveId" clId="{D3B74244-FB7D-2F41-8741-76D730E707ED}" dt="2023-01-15T21:45:22.888" v="301"/>
          <ac:spMkLst>
            <pc:docMk/>
            <pc:sldMk cId="3788801969" sldId="1583"/>
            <ac:spMk id="4" creationId="{00000000-0000-0000-0000-000000000000}"/>
          </ac:spMkLst>
        </pc:spChg>
      </pc:sldChg>
      <pc:sldChg chg="delSp">
        <pc:chgData name="Martin Schedlbauer" userId="99666baf021553f1" providerId="LiveId" clId="{D3B74244-FB7D-2F41-8741-76D730E707ED}" dt="2023-01-15T21:45:22.888" v="301"/>
        <pc:sldMkLst>
          <pc:docMk/>
          <pc:sldMk cId="2677583877" sldId="1591"/>
        </pc:sldMkLst>
        <pc:spChg chg="del">
          <ac:chgData name="Martin Schedlbauer" userId="99666baf021553f1" providerId="LiveId" clId="{D3B74244-FB7D-2F41-8741-76D730E707ED}" dt="2023-01-15T21:45:22.888" v="301"/>
          <ac:spMkLst>
            <pc:docMk/>
            <pc:sldMk cId="2677583877" sldId="1591"/>
            <ac:spMk id="3" creationId="{00000000-0000-0000-0000-000000000000}"/>
          </ac:spMkLst>
        </pc:spChg>
      </pc:sldChg>
      <pc:sldChg chg="delSp">
        <pc:chgData name="Martin Schedlbauer" userId="99666baf021553f1" providerId="LiveId" clId="{D3B74244-FB7D-2F41-8741-76D730E707ED}" dt="2023-01-15T21:45:22.888" v="301"/>
        <pc:sldMkLst>
          <pc:docMk/>
          <pc:sldMk cId="1233103868" sldId="1593"/>
        </pc:sldMkLst>
        <pc:spChg chg="del">
          <ac:chgData name="Martin Schedlbauer" userId="99666baf021553f1" providerId="LiveId" clId="{D3B74244-FB7D-2F41-8741-76D730E707ED}" dt="2023-01-15T21:45:22.888" v="301"/>
          <ac:spMkLst>
            <pc:docMk/>
            <pc:sldMk cId="1233103868" sldId="1593"/>
            <ac:spMk id="4" creationId="{00000000-0000-0000-0000-000000000000}"/>
          </ac:spMkLst>
        </pc:spChg>
      </pc:sldChg>
      <pc:sldChg chg="delSp">
        <pc:chgData name="Martin Schedlbauer" userId="99666baf021553f1" providerId="LiveId" clId="{D3B74244-FB7D-2F41-8741-76D730E707ED}" dt="2023-01-15T21:45:22.888" v="301"/>
        <pc:sldMkLst>
          <pc:docMk/>
          <pc:sldMk cId="3573285227" sldId="1594"/>
        </pc:sldMkLst>
        <pc:spChg chg="del">
          <ac:chgData name="Martin Schedlbauer" userId="99666baf021553f1" providerId="LiveId" clId="{D3B74244-FB7D-2F41-8741-76D730E707ED}" dt="2023-01-15T21:45:22.888" v="301"/>
          <ac:spMkLst>
            <pc:docMk/>
            <pc:sldMk cId="3573285227" sldId="1594"/>
            <ac:spMk id="4" creationId="{00000000-0000-0000-0000-000000000000}"/>
          </ac:spMkLst>
        </pc:spChg>
      </pc:sldChg>
      <pc:sldChg chg="addSp delSp modSp mod">
        <pc:chgData name="Martin Schedlbauer" userId="99666baf021553f1" providerId="LiveId" clId="{D3B74244-FB7D-2F41-8741-76D730E707ED}" dt="2023-01-15T21:45:22.888" v="301"/>
        <pc:sldMkLst>
          <pc:docMk/>
          <pc:sldMk cId="3249485117" sldId="1601"/>
        </pc:sldMkLst>
        <pc:spChg chg="mod">
          <ac:chgData name="Martin Schedlbauer" userId="99666baf021553f1" providerId="LiveId" clId="{D3B74244-FB7D-2F41-8741-76D730E707ED}" dt="2023-01-14T23:00:31.166" v="170" actId="33524"/>
          <ac:spMkLst>
            <pc:docMk/>
            <pc:sldMk cId="3249485117" sldId="1601"/>
            <ac:spMk id="3" creationId="{00000000-0000-0000-0000-000000000000}"/>
          </ac:spMkLst>
        </pc:spChg>
        <pc:spChg chg="add del mod">
          <ac:chgData name="Martin Schedlbauer" userId="99666baf021553f1" providerId="LiveId" clId="{D3B74244-FB7D-2F41-8741-76D730E707ED}" dt="2023-01-14T23:05:15.148" v="174" actId="478"/>
          <ac:spMkLst>
            <pc:docMk/>
            <pc:sldMk cId="3249485117" sldId="1601"/>
            <ac:spMk id="5" creationId="{93650570-6094-BDE3-36D7-110E58B0B09A}"/>
          </ac:spMkLst>
        </pc:spChg>
        <pc:spChg chg="del">
          <ac:chgData name="Martin Schedlbauer" userId="99666baf021553f1" providerId="LiveId" clId="{D3B74244-FB7D-2F41-8741-76D730E707ED}" dt="2023-01-15T21:45:22.888" v="301"/>
          <ac:spMkLst>
            <pc:docMk/>
            <pc:sldMk cId="3249485117" sldId="1601"/>
            <ac:spMk id="6" creationId="{00000000-0000-0000-0000-000000000000}"/>
          </ac:spMkLst>
        </pc:spChg>
        <pc:spChg chg="del">
          <ac:chgData name="Martin Schedlbauer" userId="99666baf021553f1" providerId="LiveId" clId="{D3B74244-FB7D-2F41-8741-76D730E707ED}" dt="2023-01-14T23:04:13.757" v="171" actId="478"/>
          <ac:spMkLst>
            <pc:docMk/>
            <pc:sldMk cId="3249485117" sldId="1601"/>
            <ac:spMk id="10" creationId="{00000000-0000-0000-0000-000000000000}"/>
          </ac:spMkLst>
        </pc:spChg>
        <pc:picChg chg="add del mod">
          <ac:chgData name="Martin Schedlbauer" userId="99666baf021553f1" providerId="LiveId" clId="{D3B74244-FB7D-2F41-8741-76D730E707ED}" dt="2023-01-14T23:05:15.148" v="174" actId="478"/>
          <ac:picMkLst>
            <pc:docMk/>
            <pc:sldMk cId="3249485117" sldId="1601"/>
            <ac:picMk id="4" creationId="{69BEDEB6-8217-DF67-8CAE-045F2D12660F}"/>
          </ac:picMkLst>
        </pc:picChg>
        <pc:picChg chg="del">
          <ac:chgData name="Martin Schedlbauer" userId="99666baf021553f1" providerId="LiveId" clId="{D3B74244-FB7D-2F41-8741-76D730E707ED}" dt="2023-01-14T23:04:13.757" v="171" actId="478"/>
          <ac:picMkLst>
            <pc:docMk/>
            <pc:sldMk cId="3249485117" sldId="1601"/>
            <ac:picMk id="9" creationId="{00000000-0000-0000-0000-000000000000}"/>
          </ac:picMkLst>
        </pc:picChg>
      </pc:sldChg>
      <pc:sldChg chg="delSp">
        <pc:chgData name="Martin Schedlbauer" userId="99666baf021553f1" providerId="LiveId" clId="{D3B74244-FB7D-2F41-8741-76D730E707ED}" dt="2023-01-15T21:45:22.888" v="301"/>
        <pc:sldMkLst>
          <pc:docMk/>
          <pc:sldMk cId="940141125" sldId="1602"/>
        </pc:sldMkLst>
        <pc:spChg chg="del">
          <ac:chgData name="Martin Schedlbauer" userId="99666baf021553f1" providerId="LiveId" clId="{D3B74244-FB7D-2F41-8741-76D730E707ED}" dt="2023-01-15T21:45:22.888" v="301"/>
          <ac:spMkLst>
            <pc:docMk/>
            <pc:sldMk cId="940141125" sldId="1602"/>
            <ac:spMk id="6" creationId="{00000000-0000-0000-0000-000000000000}"/>
          </ac:spMkLst>
        </pc:spChg>
      </pc:sldChg>
      <pc:sldChg chg="delSp">
        <pc:chgData name="Martin Schedlbauer" userId="99666baf021553f1" providerId="LiveId" clId="{D3B74244-FB7D-2F41-8741-76D730E707ED}" dt="2023-01-15T21:45:22.888" v="301"/>
        <pc:sldMkLst>
          <pc:docMk/>
          <pc:sldMk cId="138263748" sldId="1604"/>
        </pc:sldMkLst>
        <pc:spChg chg="del">
          <ac:chgData name="Martin Schedlbauer" userId="99666baf021553f1" providerId="LiveId" clId="{D3B74244-FB7D-2F41-8741-76D730E707ED}" dt="2023-01-15T21:45:22.888" v="301"/>
          <ac:spMkLst>
            <pc:docMk/>
            <pc:sldMk cId="138263748" sldId="1604"/>
            <ac:spMk id="6" creationId="{00000000-0000-0000-0000-000000000000}"/>
          </ac:spMkLst>
        </pc:spChg>
      </pc:sldChg>
      <pc:sldChg chg="delSp">
        <pc:chgData name="Martin Schedlbauer" userId="99666baf021553f1" providerId="LiveId" clId="{D3B74244-FB7D-2F41-8741-76D730E707ED}" dt="2023-01-15T21:45:22.888" v="301"/>
        <pc:sldMkLst>
          <pc:docMk/>
          <pc:sldMk cId="3132964028" sldId="1605"/>
        </pc:sldMkLst>
        <pc:spChg chg="del">
          <ac:chgData name="Martin Schedlbauer" userId="99666baf021553f1" providerId="LiveId" clId="{D3B74244-FB7D-2F41-8741-76D730E707ED}" dt="2023-01-15T21:45:22.888" v="301"/>
          <ac:spMkLst>
            <pc:docMk/>
            <pc:sldMk cId="3132964028" sldId="1605"/>
            <ac:spMk id="2" creationId="{00000000-0000-0000-0000-000000000000}"/>
          </ac:spMkLst>
        </pc:spChg>
      </pc:sldChg>
      <pc:sldChg chg="delSp">
        <pc:chgData name="Martin Schedlbauer" userId="99666baf021553f1" providerId="LiveId" clId="{D3B74244-FB7D-2F41-8741-76D730E707ED}" dt="2023-01-15T21:45:22.888" v="301"/>
        <pc:sldMkLst>
          <pc:docMk/>
          <pc:sldMk cId="2122372634" sldId="1606"/>
        </pc:sldMkLst>
        <pc:spChg chg="del">
          <ac:chgData name="Martin Schedlbauer" userId="99666baf021553f1" providerId="LiveId" clId="{D3B74244-FB7D-2F41-8741-76D730E707ED}" dt="2023-01-15T21:45:22.888" v="301"/>
          <ac:spMkLst>
            <pc:docMk/>
            <pc:sldMk cId="2122372634" sldId="1606"/>
            <ac:spMk id="2" creationId="{00000000-0000-0000-0000-000000000000}"/>
          </ac:spMkLst>
        </pc:spChg>
      </pc:sldChg>
      <pc:sldChg chg="delSp">
        <pc:chgData name="Martin Schedlbauer" userId="99666baf021553f1" providerId="LiveId" clId="{D3B74244-FB7D-2F41-8741-76D730E707ED}" dt="2023-01-15T21:45:22.888" v="301"/>
        <pc:sldMkLst>
          <pc:docMk/>
          <pc:sldMk cId="2736812579" sldId="1607"/>
        </pc:sldMkLst>
        <pc:spChg chg="del">
          <ac:chgData name="Martin Schedlbauer" userId="99666baf021553f1" providerId="LiveId" clId="{D3B74244-FB7D-2F41-8741-76D730E707ED}" dt="2023-01-15T21:45:22.888" v="301"/>
          <ac:spMkLst>
            <pc:docMk/>
            <pc:sldMk cId="2736812579" sldId="1607"/>
            <ac:spMk id="6" creationId="{00000000-0000-0000-0000-000000000000}"/>
          </ac:spMkLst>
        </pc:spChg>
      </pc:sldChg>
      <pc:sldChg chg="delSp">
        <pc:chgData name="Martin Schedlbauer" userId="99666baf021553f1" providerId="LiveId" clId="{D3B74244-FB7D-2F41-8741-76D730E707ED}" dt="2023-01-15T21:45:22.888" v="301"/>
        <pc:sldMkLst>
          <pc:docMk/>
          <pc:sldMk cId="4033370135" sldId="1608"/>
        </pc:sldMkLst>
        <pc:spChg chg="del">
          <ac:chgData name="Martin Schedlbauer" userId="99666baf021553f1" providerId="LiveId" clId="{D3B74244-FB7D-2F41-8741-76D730E707ED}" dt="2023-01-15T21:45:22.888" v="301"/>
          <ac:spMkLst>
            <pc:docMk/>
            <pc:sldMk cId="4033370135" sldId="1608"/>
            <ac:spMk id="6" creationId="{00000000-0000-0000-0000-000000000000}"/>
          </ac:spMkLst>
        </pc:spChg>
      </pc:sldChg>
      <pc:sldChg chg="delSp">
        <pc:chgData name="Martin Schedlbauer" userId="99666baf021553f1" providerId="LiveId" clId="{D3B74244-FB7D-2F41-8741-76D730E707ED}" dt="2023-01-15T21:45:22.888" v="301"/>
        <pc:sldMkLst>
          <pc:docMk/>
          <pc:sldMk cId="3762092783" sldId="1609"/>
        </pc:sldMkLst>
        <pc:spChg chg="del">
          <ac:chgData name="Martin Schedlbauer" userId="99666baf021553f1" providerId="LiveId" clId="{D3B74244-FB7D-2F41-8741-76D730E707ED}" dt="2023-01-15T21:45:22.888" v="301"/>
          <ac:spMkLst>
            <pc:docMk/>
            <pc:sldMk cId="3762092783" sldId="1609"/>
            <ac:spMk id="6" creationId="{00000000-0000-0000-0000-000000000000}"/>
          </ac:spMkLst>
        </pc:spChg>
      </pc:sldChg>
      <pc:sldChg chg="delSp">
        <pc:chgData name="Martin Schedlbauer" userId="99666baf021553f1" providerId="LiveId" clId="{D3B74244-FB7D-2F41-8741-76D730E707ED}" dt="2023-01-15T21:45:22.888" v="301"/>
        <pc:sldMkLst>
          <pc:docMk/>
          <pc:sldMk cId="544266060" sldId="1610"/>
        </pc:sldMkLst>
        <pc:spChg chg="del">
          <ac:chgData name="Martin Schedlbauer" userId="99666baf021553f1" providerId="LiveId" clId="{D3B74244-FB7D-2F41-8741-76D730E707ED}" dt="2023-01-15T21:45:22.888" v="301"/>
          <ac:spMkLst>
            <pc:docMk/>
            <pc:sldMk cId="544266060" sldId="1610"/>
            <ac:spMk id="4" creationId="{00000000-0000-0000-0000-000000000000}"/>
          </ac:spMkLst>
        </pc:spChg>
      </pc:sldChg>
      <pc:sldChg chg="delSp">
        <pc:chgData name="Martin Schedlbauer" userId="99666baf021553f1" providerId="LiveId" clId="{D3B74244-FB7D-2F41-8741-76D730E707ED}" dt="2023-01-15T21:45:22.888" v="301"/>
        <pc:sldMkLst>
          <pc:docMk/>
          <pc:sldMk cId="2765608090" sldId="1611"/>
        </pc:sldMkLst>
        <pc:spChg chg="del">
          <ac:chgData name="Martin Schedlbauer" userId="99666baf021553f1" providerId="LiveId" clId="{D3B74244-FB7D-2F41-8741-76D730E707ED}" dt="2023-01-15T21:45:22.888" v="301"/>
          <ac:spMkLst>
            <pc:docMk/>
            <pc:sldMk cId="2765608090" sldId="1611"/>
            <ac:spMk id="2" creationId="{00000000-0000-0000-0000-000000000000}"/>
          </ac:spMkLst>
        </pc:spChg>
      </pc:sldChg>
      <pc:sldChg chg="modSp mod">
        <pc:chgData name="Martin Schedlbauer" userId="99666baf021553f1" providerId="LiveId" clId="{D3B74244-FB7D-2F41-8741-76D730E707ED}" dt="2023-01-14T22:42:21.348" v="155" actId="20577"/>
        <pc:sldMkLst>
          <pc:docMk/>
          <pc:sldMk cId="3637649543" sldId="1617"/>
        </pc:sldMkLst>
        <pc:spChg chg="mod">
          <ac:chgData name="Martin Schedlbauer" userId="99666baf021553f1" providerId="LiveId" clId="{D3B74244-FB7D-2F41-8741-76D730E707ED}" dt="2023-01-14T22:42:18.543" v="149" actId="20577"/>
          <ac:spMkLst>
            <pc:docMk/>
            <pc:sldMk cId="3637649543" sldId="1617"/>
            <ac:spMk id="4" creationId="{00000000-0000-0000-0000-000000000000}"/>
          </ac:spMkLst>
        </pc:spChg>
        <pc:spChg chg="mod">
          <ac:chgData name="Martin Schedlbauer" userId="99666baf021553f1" providerId="LiveId" clId="{D3B74244-FB7D-2F41-8741-76D730E707ED}" dt="2023-01-14T22:42:21.348" v="155" actId="20577"/>
          <ac:spMkLst>
            <pc:docMk/>
            <pc:sldMk cId="3637649543" sldId="1617"/>
            <ac:spMk id="5" creationId="{00000000-0000-0000-0000-000000000000}"/>
          </ac:spMkLst>
        </pc:spChg>
      </pc:sldChg>
      <pc:sldChg chg="delSp">
        <pc:chgData name="Martin Schedlbauer" userId="99666baf021553f1" providerId="LiveId" clId="{D3B74244-FB7D-2F41-8741-76D730E707ED}" dt="2023-01-15T21:45:22.888" v="301"/>
        <pc:sldMkLst>
          <pc:docMk/>
          <pc:sldMk cId="3553689008" sldId="1622"/>
        </pc:sldMkLst>
        <pc:spChg chg="del">
          <ac:chgData name="Martin Schedlbauer" userId="99666baf021553f1" providerId="LiveId" clId="{D3B74244-FB7D-2F41-8741-76D730E707ED}" dt="2023-01-15T21:45:22.888" v="301"/>
          <ac:spMkLst>
            <pc:docMk/>
            <pc:sldMk cId="3553689008" sldId="1622"/>
            <ac:spMk id="3" creationId="{00000000-0000-0000-0000-000000000000}"/>
          </ac:spMkLst>
        </pc:spChg>
      </pc:sldChg>
      <pc:sldChg chg="delSp">
        <pc:chgData name="Martin Schedlbauer" userId="99666baf021553f1" providerId="LiveId" clId="{D3B74244-FB7D-2F41-8741-76D730E707ED}" dt="2023-01-15T21:45:22.888" v="301"/>
        <pc:sldMkLst>
          <pc:docMk/>
          <pc:sldMk cId="2992779246" sldId="1624"/>
        </pc:sldMkLst>
        <pc:spChg chg="del">
          <ac:chgData name="Martin Schedlbauer" userId="99666baf021553f1" providerId="LiveId" clId="{D3B74244-FB7D-2F41-8741-76D730E707ED}" dt="2023-01-15T21:45:22.888" v="301"/>
          <ac:spMkLst>
            <pc:docMk/>
            <pc:sldMk cId="2992779246" sldId="1624"/>
            <ac:spMk id="3" creationId="{B24F5A5E-048A-804F-ADF5-DDBD20851C57}"/>
          </ac:spMkLst>
        </pc:spChg>
      </pc:sldChg>
      <pc:sldChg chg="modSp add mod">
        <pc:chgData name="Martin Schedlbauer" userId="99666baf021553f1" providerId="LiveId" clId="{D3B74244-FB7D-2F41-8741-76D730E707ED}" dt="2023-01-12T15:30:03.844" v="81" actId="20577"/>
        <pc:sldMkLst>
          <pc:docMk/>
          <pc:sldMk cId="3410271670" sldId="1625"/>
        </pc:sldMkLst>
        <pc:spChg chg="mod">
          <ac:chgData name="Martin Schedlbauer" userId="99666baf021553f1" providerId="LiveId" clId="{D3B74244-FB7D-2F41-8741-76D730E707ED}" dt="2023-01-12T15:30:03.844" v="81" actId="20577"/>
          <ac:spMkLst>
            <pc:docMk/>
            <pc:sldMk cId="3410271670" sldId="162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3CF7B-76B0-40F4-A863-DAE0089BB1A1}"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n-US"/>
        </a:p>
      </dgm:t>
    </dgm:pt>
    <dgm:pt modelId="{5E4B71F9-BEA8-4E80-A2D0-8BCDB0981252}">
      <dgm:prSet phldrT="[Text]"/>
      <dgm:spPr>
        <a:ln w="57150">
          <a:solidFill>
            <a:schemeClr val="tx2">
              <a:lumMod val="75000"/>
            </a:schemeClr>
          </a:solidFill>
        </a:ln>
      </dgm:spPr>
      <dgm:t>
        <a:bodyPr/>
        <a:lstStyle/>
        <a:p>
          <a:r>
            <a:rPr lang="en-US" b="1" dirty="0"/>
            <a:t>Collection</a:t>
          </a:r>
        </a:p>
      </dgm:t>
    </dgm:pt>
    <dgm:pt modelId="{1039BD4D-CF7A-48DE-BCF0-0165D668AF35}" type="parTrans" cxnId="{48FAE5A9-157A-4DA1-8AEC-69F94E76B612}">
      <dgm:prSet/>
      <dgm:spPr/>
      <dgm:t>
        <a:bodyPr/>
        <a:lstStyle/>
        <a:p>
          <a:endParaRPr lang="en-US" b="1"/>
        </a:p>
      </dgm:t>
    </dgm:pt>
    <dgm:pt modelId="{F4920100-29A9-4EA9-BCC5-CDEFE267955F}" type="sibTrans" cxnId="{48FAE5A9-157A-4DA1-8AEC-69F94E76B612}">
      <dgm:prSet/>
      <dgm:spPr/>
      <dgm:t>
        <a:bodyPr/>
        <a:lstStyle/>
        <a:p>
          <a:endParaRPr lang="en-US" b="1"/>
        </a:p>
      </dgm:t>
    </dgm:pt>
    <dgm:pt modelId="{98B7B5AC-763E-4D5B-BEC6-E055712DF8FA}">
      <dgm:prSet phldrT="[Text]"/>
      <dgm:spPr>
        <a:ln w="57150">
          <a:solidFill>
            <a:schemeClr val="tx2">
              <a:lumMod val="75000"/>
            </a:schemeClr>
          </a:solidFill>
        </a:ln>
      </dgm:spPr>
      <dgm:t>
        <a:bodyPr/>
        <a:lstStyle/>
        <a:p>
          <a:r>
            <a:rPr lang="en-US" b="1" dirty="0"/>
            <a:t>Shaping</a:t>
          </a:r>
        </a:p>
      </dgm:t>
    </dgm:pt>
    <dgm:pt modelId="{C12860E0-AB81-48A6-90EE-9D176609675F}" type="parTrans" cxnId="{BA79B4A7-806A-47B4-9260-262BCBFF67BD}">
      <dgm:prSet/>
      <dgm:spPr/>
      <dgm:t>
        <a:bodyPr/>
        <a:lstStyle/>
        <a:p>
          <a:endParaRPr lang="en-US" b="1"/>
        </a:p>
      </dgm:t>
    </dgm:pt>
    <dgm:pt modelId="{3B3759F6-2905-4054-9983-43A03EE89E38}" type="sibTrans" cxnId="{BA79B4A7-806A-47B4-9260-262BCBFF67BD}">
      <dgm:prSet/>
      <dgm:spPr/>
      <dgm:t>
        <a:bodyPr/>
        <a:lstStyle/>
        <a:p>
          <a:endParaRPr lang="en-US" b="1"/>
        </a:p>
      </dgm:t>
    </dgm:pt>
    <dgm:pt modelId="{E4E6FE29-5165-49DA-98A2-D90B63C720A6}">
      <dgm:prSet phldrT="[Text]"/>
      <dgm:spPr/>
      <dgm:t>
        <a:bodyPr/>
        <a:lstStyle/>
        <a:p>
          <a:r>
            <a:rPr lang="en-US" b="1" dirty="0"/>
            <a:t>Storage</a:t>
          </a:r>
        </a:p>
      </dgm:t>
    </dgm:pt>
    <dgm:pt modelId="{30F124E0-27C3-4EDA-A6F5-5A49A2713032}" type="parTrans" cxnId="{BAD4F512-3A6B-43FC-9256-8627EC06F36D}">
      <dgm:prSet/>
      <dgm:spPr/>
      <dgm:t>
        <a:bodyPr/>
        <a:lstStyle/>
        <a:p>
          <a:endParaRPr lang="en-US" b="1"/>
        </a:p>
      </dgm:t>
    </dgm:pt>
    <dgm:pt modelId="{CDC99268-C02F-4EFA-93C2-0AE629BE3D82}" type="sibTrans" cxnId="{BAD4F512-3A6B-43FC-9256-8627EC06F36D}">
      <dgm:prSet/>
      <dgm:spPr/>
      <dgm:t>
        <a:bodyPr/>
        <a:lstStyle/>
        <a:p>
          <a:endParaRPr lang="en-US" b="1"/>
        </a:p>
      </dgm:t>
    </dgm:pt>
    <dgm:pt modelId="{B527A3BC-C905-4541-861E-3068FF5DC0B5}">
      <dgm:prSet phldrT="[Text]"/>
      <dgm:spPr/>
      <dgm:t>
        <a:bodyPr/>
        <a:lstStyle/>
        <a:p>
          <a:r>
            <a:rPr lang="en-US" b="1" dirty="0"/>
            <a:t>Retrieval</a:t>
          </a:r>
        </a:p>
      </dgm:t>
    </dgm:pt>
    <dgm:pt modelId="{48C5762B-BCE4-48E1-9567-735F6C61DE96}" type="parTrans" cxnId="{CE9FBFE5-60D5-4E73-A4F1-7626310D6CBC}">
      <dgm:prSet/>
      <dgm:spPr/>
      <dgm:t>
        <a:bodyPr/>
        <a:lstStyle/>
        <a:p>
          <a:endParaRPr lang="en-US" b="1"/>
        </a:p>
      </dgm:t>
    </dgm:pt>
    <dgm:pt modelId="{D0C1388B-C6ED-4248-928D-34C347F01FDF}" type="sibTrans" cxnId="{CE9FBFE5-60D5-4E73-A4F1-7626310D6CBC}">
      <dgm:prSet/>
      <dgm:spPr/>
      <dgm:t>
        <a:bodyPr/>
        <a:lstStyle/>
        <a:p>
          <a:endParaRPr lang="en-US" b="1"/>
        </a:p>
      </dgm:t>
    </dgm:pt>
    <dgm:pt modelId="{265A13ED-77DE-44A6-B8E1-B31C2B470410}">
      <dgm:prSet phldrT="[Text]"/>
      <dgm:spPr>
        <a:ln w="57150">
          <a:solidFill>
            <a:schemeClr val="tx2">
              <a:lumMod val="75000"/>
            </a:schemeClr>
          </a:solidFill>
        </a:ln>
      </dgm:spPr>
      <dgm:t>
        <a:bodyPr/>
        <a:lstStyle/>
        <a:p>
          <a:r>
            <a:rPr lang="en-US" b="1" dirty="0"/>
            <a:t>Visualization</a:t>
          </a:r>
        </a:p>
      </dgm:t>
    </dgm:pt>
    <dgm:pt modelId="{EE6C941E-4A67-4127-8FAC-A3745A3E72D2}" type="parTrans" cxnId="{833E2097-9525-4CFE-B3C4-66B47784EF7C}">
      <dgm:prSet/>
      <dgm:spPr/>
      <dgm:t>
        <a:bodyPr/>
        <a:lstStyle/>
        <a:p>
          <a:endParaRPr lang="en-US" b="1"/>
        </a:p>
      </dgm:t>
    </dgm:pt>
    <dgm:pt modelId="{6271350E-B6FB-4AFF-9993-9A9C4A49CA26}" type="sibTrans" cxnId="{833E2097-9525-4CFE-B3C4-66B47784EF7C}">
      <dgm:prSet/>
      <dgm:spPr/>
      <dgm:t>
        <a:bodyPr/>
        <a:lstStyle/>
        <a:p>
          <a:endParaRPr lang="en-US" b="1"/>
        </a:p>
      </dgm:t>
    </dgm:pt>
    <dgm:pt modelId="{C78D6456-B0C8-4F8F-A973-9D0D64DDD469}">
      <dgm:prSet phldrT="[Text]"/>
      <dgm:spPr>
        <a:ln w="57150">
          <a:solidFill>
            <a:schemeClr val="tx2">
              <a:lumMod val="75000"/>
            </a:schemeClr>
          </a:solidFill>
        </a:ln>
      </dgm:spPr>
      <dgm:t>
        <a:bodyPr/>
        <a:lstStyle/>
        <a:p>
          <a:r>
            <a:rPr lang="en-US" b="1" dirty="0"/>
            <a:t>Analytics</a:t>
          </a:r>
        </a:p>
      </dgm:t>
    </dgm:pt>
    <dgm:pt modelId="{735323E2-7B0B-4C2B-9C34-9C5ED1DDAB77}" type="parTrans" cxnId="{345B741E-554A-4372-A6C4-880088CF4E8F}">
      <dgm:prSet/>
      <dgm:spPr/>
      <dgm:t>
        <a:bodyPr/>
        <a:lstStyle/>
        <a:p>
          <a:endParaRPr lang="en-US" b="1"/>
        </a:p>
      </dgm:t>
    </dgm:pt>
    <dgm:pt modelId="{03147416-00A3-44D7-940B-C33A5B7B9113}" type="sibTrans" cxnId="{345B741E-554A-4372-A6C4-880088CF4E8F}">
      <dgm:prSet/>
      <dgm:spPr/>
      <dgm:t>
        <a:bodyPr/>
        <a:lstStyle/>
        <a:p>
          <a:endParaRPr lang="en-US" b="1"/>
        </a:p>
      </dgm:t>
    </dgm:pt>
    <dgm:pt modelId="{C7B1AF23-694E-4EA2-9E6C-E98DAE04E08D}">
      <dgm:prSet phldrT="[Text]"/>
      <dgm:spPr/>
      <dgm:t>
        <a:bodyPr/>
        <a:lstStyle/>
        <a:p>
          <a:r>
            <a:rPr lang="en-US" b="1" dirty="0"/>
            <a:t>Communication</a:t>
          </a:r>
        </a:p>
      </dgm:t>
    </dgm:pt>
    <dgm:pt modelId="{669BD19F-C665-48CD-AD46-38297017D5F0}" type="parTrans" cxnId="{E12DD58F-1C6B-4120-B83C-EB34469B702F}">
      <dgm:prSet/>
      <dgm:spPr/>
      <dgm:t>
        <a:bodyPr/>
        <a:lstStyle/>
        <a:p>
          <a:endParaRPr lang="en-US" b="1"/>
        </a:p>
      </dgm:t>
    </dgm:pt>
    <dgm:pt modelId="{7530C514-A5C6-4E5D-AF54-85E2737B8ECD}" type="sibTrans" cxnId="{E12DD58F-1C6B-4120-B83C-EB34469B702F}">
      <dgm:prSet/>
      <dgm:spPr/>
      <dgm:t>
        <a:bodyPr/>
        <a:lstStyle/>
        <a:p>
          <a:endParaRPr lang="en-US" b="1"/>
        </a:p>
      </dgm:t>
    </dgm:pt>
    <dgm:pt modelId="{0699005F-FAC5-494C-86E3-380C669250F2}">
      <dgm:prSet phldrT="[Text]"/>
      <dgm:spPr/>
      <dgm:t>
        <a:bodyPr/>
        <a:lstStyle/>
        <a:p>
          <a:r>
            <a:rPr lang="en-US" b="1" dirty="0"/>
            <a:t>Model Construction</a:t>
          </a:r>
        </a:p>
      </dgm:t>
    </dgm:pt>
    <dgm:pt modelId="{B9D14963-0411-5D45-9ACB-547C6008A8D3}" type="parTrans" cxnId="{E7B04841-C0E9-4C42-BDF5-F61E1AA4A9EC}">
      <dgm:prSet/>
      <dgm:spPr/>
      <dgm:t>
        <a:bodyPr/>
        <a:lstStyle/>
        <a:p>
          <a:endParaRPr lang="en-US"/>
        </a:p>
      </dgm:t>
    </dgm:pt>
    <dgm:pt modelId="{0BFEB46F-678E-BE42-8209-02C6B9BA531C}" type="sibTrans" cxnId="{E7B04841-C0E9-4C42-BDF5-F61E1AA4A9EC}">
      <dgm:prSet/>
      <dgm:spPr/>
      <dgm:t>
        <a:bodyPr/>
        <a:lstStyle/>
        <a:p>
          <a:endParaRPr lang="en-US"/>
        </a:p>
      </dgm:t>
    </dgm:pt>
    <dgm:pt modelId="{741F13C3-17FA-404C-B16C-45141DA4E74D}" type="pres">
      <dgm:prSet presAssocID="{89B3CF7B-76B0-40F4-A863-DAE0089BB1A1}" presName="diagram" presStyleCnt="0">
        <dgm:presLayoutVars>
          <dgm:dir/>
          <dgm:resizeHandles val="exact"/>
        </dgm:presLayoutVars>
      </dgm:prSet>
      <dgm:spPr/>
    </dgm:pt>
    <dgm:pt modelId="{C79BC51D-79DA-0742-AE10-1E58A94738DC}" type="pres">
      <dgm:prSet presAssocID="{5E4B71F9-BEA8-4E80-A2D0-8BCDB0981252}" presName="node" presStyleLbl="node1" presStyleIdx="0" presStyleCnt="8">
        <dgm:presLayoutVars>
          <dgm:bulletEnabled val="1"/>
        </dgm:presLayoutVars>
      </dgm:prSet>
      <dgm:spPr/>
    </dgm:pt>
    <dgm:pt modelId="{BADC8A43-FD9F-B145-B7F4-F04A2F9AB33F}" type="pres">
      <dgm:prSet presAssocID="{F4920100-29A9-4EA9-BCC5-CDEFE267955F}" presName="sibTrans" presStyleLbl="sibTrans2D1" presStyleIdx="0" presStyleCnt="7" custLinFactNeighborX="18415"/>
      <dgm:spPr/>
    </dgm:pt>
    <dgm:pt modelId="{F0BC8B1C-B181-7A4B-9EA1-BFDB8854D2CB}" type="pres">
      <dgm:prSet presAssocID="{F4920100-29A9-4EA9-BCC5-CDEFE267955F}" presName="connectorText" presStyleLbl="sibTrans2D1" presStyleIdx="0" presStyleCnt="7"/>
      <dgm:spPr/>
    </dgm:pt>
    <dgm:pt modelId="{6681449F-5268-1149-8DA3-3F6564F38B2C}" type="pres">
      <dgm:prSet presAssocID="{98B7B5AC-763E-4D5B-BEC6-E055712DF8FA}" presName="node" presStyleLbl="node1" presStyleIdx="1" presStyleCnt="8">
        <dgm:presLayoutVars>
          <dgm:bulletEnabled val="1"/>
        </dgm:presLayoutVars>
      </dgm:prSet>
      <dgm:spPr/>
    </dgm:pt>
    <dgm:pt modelId="{EB774C7E-5E8D-4C42-8D29-977C79F99706}" type="pres">
      <dgm:prSet presAssocID="{3B3759F6-2905-4054-9983-43A03EE89E38}" presName="sibTrans" presStyleLbl="sibTrans2D1" presStyleIdx="1" presStyleCnt="7" custLinFactNeighborX="18415"/>
      <dgm:spPr/>
    </dgm:pt>
    <dgm:pt modelId="{A4CB2C5C-82F8-074F-9E91-D3A3094D7F7C}" type="pres">
      <dgm:prSet presAssocID="{3B3759F6-2905-4054-9983-43A03EE89E38}" presName="connectorText" presStyleLbl="sibTrans2D1" presStyleIdx="1" presStyleCnt="7"/>
      <dgm:spPr/>
    </dgm:pt>
    <dgm:pt modelId="{5FB5FCAE-C099-3C45-A4D5-D126CCBCCA94}" type="pres">
      <dgm:prSet presAssocID="{E4E6FE29-5165-49DA-98A2-D90B63C720A6}" presName="node" presStyleLbl="node1" presStyleIdx="2" presStyleCnt="8">
        <dgm:presLayoutVars>
          <dgm:bulletEnabled val="1"/>
        </dgm:presLayoutVars>
      </dgm:prSet>
      <dgm:spPr/>
    </dgm:pt>
    <dgm:pt modelId="{687222EC-D51D-3B4D-97CA-F41E2483EFBD}" type="pres">
      <dgm:prSet presAssocID="{CDC99268-C02F-4EFA-93C2-0AE629BE3D82}" presName="sibTrans" presStyleLbl="sibTrans2D1" presStyleIdx="2" presStyleCnt="7"/>
      <dgm:spPr/>
    </dgm:pt>
    <dgm:pt modelId="{8241D608-0968-EE46-BFC0-CF7335F1345D}" type="pres">
      <dgm:prSet presAssocID="{CDC99268-C02F-4EFA-93C2-0AE629BE3D82}" presName="connectorText" presStyleLbl="sibTrans2D1" presStyleIdx="2" presStyleCnt="7"/>
      <dgm:spPr/>
    </dgm:pt>
    <dgm:pt modelId="{3D3A33CF-BEC1-FB4B-8D9A-B8475CF6C7D5}" type="pres">
      <dgm:prSet presAssocID="{B527A3BC-C905-4541-861E-3068FF5DC0B5}" presName="node" presStyleLbl="node1" presStyleIdx="3" presStyleCnt="8">
        <dgm:presLayoutVars>
          <dgm:bulletEnabled val="1"/>
        </dgm:presLayoutVars>
      </dgm:prSet>
      <dgm:spPr/>
    </dgm:pt>
    <dgm:pt modelId="{5C2A4B2E-FC30-AA49-86A1-A563F7AF1086}" type="pres">
      <dgm:prSet presAssocID="{D0C1388B-C6ED-4248-928D-34C347F01FDF}" presName="sibTrans" presStyleLbl="sibTrans2D1" presStyleIdx="3" presStyleCnt="7"/>
      <dgm:spPr/>
    </dgm:pt>
    <dgm:pt modelId="{44DA9BED-D18D-C74C-B7E2-3C4CA622A74D}" type="pres">
      <dgm:prSet presAssocID="{D0C1388B-C6ED-4248-928D-34C347F01FDF}" presName="connectorText" presStyleLbl="sibTrans2D1" presStyleIdx="3" presStyleCnt="7"/>
      <dgm:spPr/>
    </dgm:pt>
    <dgm:pt modelId="{906C7D4D-172C-D54A-A6D8-3B6A7FE5EE7D}" type="pres">
      <dgm:prSet presAssocID="{265A13ED-77DE-44A6-B8E1-B31C2B470410}" presName="node" presStyleLbl="node1" presStyleIdx="4" presStyleCnt="8">
        <dgm:presLayoutVars>
          <dgm:bulletEnabled val="1"/>
        </dgm:presLayoutVars>
      </dgm:prSet>
      <dgm:spPr/>
    </dgm:pt>
    <dgm:pt modelId="{A13B464F-7D89-6D47-9F1B-F3D1006BD373}" type="pres">
      <dgm:prSet presAssocID="{6271350E-B6FB-4AFF-9993-9A9C4A49CA26}" presName="sibTrans" presStyleLbl="sibTrans2D1" presStyleIdx="4" presStyleCnt="7"/>
      <dgm:spPr/>
    </dgm:pt>
    <dgm:pt modelId="{37E41914-F1F5-EB4F-BD5A-46BF253DA99C}" type="pres">
      <dgm:prSet presAssocID="{6271350E-B6FB-4AFF-9993-9A9C4A49CA26}" presName="connectorText" presStyleLbl="sibTrans2D1" presStyleIdx="4" presStyleCnt="7"/>
      <dgm:spPr/>
    </dgm:pt>
    <dgm:pt modelId="{EED2E6B4-CFF9-0C40-9A05-9F1F67789E63}" type="pres">
      <dgm:prSet presAssocID="{C78D6456-B0C8-4F8F-A973-9D0D64DDD469}" presName="node" presStyleLbl="node1" presStyleIdx="5" presStyleCnt="8">
        <dgm:presLayoutVars>
          <dgm:bulletEnabled val="1"/>
        </dgm:presLayoutVars>
      </dgm:prSet>
      <dgm:spPr/>
    </dgm:pt>
    <dgm:pt modelId="{6D25E827-8B5E-BF47-8D70-7602CAD7A179}" type="pres">
      <dgm:prSet presAssocID="{03147416-00A3-44D7-940B-C33A5B7B9113}" presName="sibTrans" presStyleLbl="sibTrans2D1" presStyleIdx="5" presStyleCnt="7"/>
      <dgm:spPr/>
    </dgm:pt>
    <dgm:pt modelId="{4A8086AF-ADEF-2442-894A-10915EFEEE2F}" type="pres">
      <dgm:prSet presAssocID="{03147416-00A3-44D7-940B-C33A5B7B9113}" presName="connectorText" presStyleLbl="sibTrans2D1" presStyleIdx="5" presStyleCnt="7"/>
      <dgm:spPr/>
    </dgm:pt>
    <dgm:pt modelId="{26B72319-E66F-9540-89D9-8CDD3BD6B3A0}" type="pres">
      <dgm:prSet presAssocID="{0699005F-FAC5-494C-86E3-380C669250F2}" presName="node" presStyleLbl="node1" presStyleIdx="6" presStyleCnt="8">
        <dgm:presLayoutVars>
          <dgm:bulletEnabled val="1"/>
        </dgm:presLayoutVars>
      </dgm:prSet>
      <dgm:spPr/>
    </dgm:pt>
    <dgm:pt modelId="{DD1D5FFD-F3BC-EB44-A7F4-CBFFCDE44440}" type="pres">
      <dgm:prSet presAssocID="{0BFEB46F-678E-BE42-8209-02C6B9BA531C}" presName="sibTrans" presStyleLbl="sibTrans2D1" presStyleIdx="6" presStyleCnt="7"/>
      <dgm:spPr/>
    </dgm:pt>
    <dgm:pt modelId="{82D2FF7F-8FB4-0844-8774-5B7B30AB58C1}" type="pres">
      <dgm:prSet presAssocID="{0BFEB46F-678E-BE42-8209-02C6B9BA531C}" presName="connectorText" presStyleLbl="sibTrans2D1" presStyleIdx="6" presStyleCnt="7"/>
      <dgm:spPr/>
    </dgm:pt>
    <dgm:pt modelId="{34063AD3-48AF-C34C-AC47-E95BFF81CA33}" type="pres">
      <dgm:prSet presAssocID="{C7B1AF23-694E-4EA2-9E6C-E98DAE04E08D}" presName="node" presStyleLbl="node1" presStyleIdx="7" presStyleCnt="8">
        <dgm:presLayoutVars>
          <dgm:bulletEnabled val="1"/>
        </dgm:presLayoutVars>
      </dgm:prSet>
      <dgm:spPr/>
    </dgm:pt>
  </dgm:ptLst>
  <dgm:cxnLst>
    <dgm:cxn modelId="{11872408-9EAD-2747-AE15-1423DCBB0043}" type="presOf" srcId="{D0C1388B-C6ED-4248-928D-34C347F01FDF}" destId="{5C2A4B2E-FC30-AA49-86A1-A563F7AF1086}" srcOrd="0" destOrd="0" presId="urn:microsoft.com/office/officeart/2005/8/layout/process5"/>
    <dgm:cxn modelId="{BAD4F512-3A6B-43FC-9256-8627EC06F36D}" srcId="{89B3CF7B-76B0-40F4-A863-DAE0089BB1A1}" destId="{E4E6FE29-5165-49DA-98A2-D90B63C720A6}" srcOrd="2" destOrd="0" parTransId="{30F124E0-27C3-4EDA-A6F5-5A49A2713032}" sibTransId="{CDC99268-C02F-4EFA-93C2-0AE629BE3D82}"/>
    <dgm:cxn modelId="{CA7B7F14-D8ED-B64A-BFC3-65C5CE37D26B}" type="presOf" srcId="{F4920100-29A9-4EA9-BCC5-CDEFE267955F}" destId="{F0BC8B1C-B181-7A4B-9EA1-BFDB8854D2CB}" srcOrd="1" destOrd="0" presId="urn:microsoft.com/office/officeart/2005/8/layout/process5"/>
    <dgm:cxn modelId="{345B741E-554A-4372-A6C4-880088CF4E8F}" srcId="{89B3CF7B-76B0-40F4-A863-DAE0089BB1A1}" destId="{C78D6456-B0C8-4F8F-A973-9D0D64DDD469}" srcOrd="5" destOrd="0" parTransId="{735323E2-7B0B-4C2B-9C34-9C5ED1DDAB77}" sibTransId="{03147416-00A3-44D7-940B-C33A5B7B9113}"/>
    <dgm:cxn modelId="{3DFACE20-EFC0-2747-AD60-06AFD48C67B3}" type="presOf" srcId="{D0C1388B-C6ED-4248-928D-34C347F01FDF}" destId="{44DA9BED-D18D-C74C-B7E2-3C4CA622A74D}" srcOrd="1" destOrd="0" presId="urn:microsoft.com/office/officeart/2005/8/layout/process5"/>
    <dgm:cxn modelId="{945B992A-3DB2-3D42-BB18-3F4C93195156}" type="presOf" srcId="{CDC99268-C02F-4EFA-93C2-0AE629BE3D82}" destId="{687222EC-D51D-3B4D-97CA-F41E2483EFBD}" srcOrd="0" destOrd="0" presId="urn:microsoft.com/office/officeart/2005/8/layout/process5"/>
    <dgm:cxn modelId="{DDA29234-5ED3-3042-A128-12B497DD1E76}" type="presOf" srcId="{F4920100-29A9-4EA9-BCC5-CDEFE267955F}" destId="{BADC8A43-FD9F-B145-B7F4-F04A2F9AB33F}" srcOrd="0" destOrd="0" presId="urn:microsoft.com/office/officeart/2005/8/layout/process5"/>
    <dgm:cxn modelId="{E7B04841-C0E9-4C42-BDF5-F61E1AA4A9EC}" srcId="{89B3CF7B-76B0-40F4-A863-DAE0089BB1A1}" destId="{0699005F-FAC5-494C-86E3-380C669250F2}" srcOrd="6" destOrd="0" parTransId="{B9D14963-0411-5D45-9ACB-547C6008A8D3}" sibTransId="{0BFEB46F-678E-BE42-8209-02C6B9BA531C}"/>
    <dgm:cxn modelId="{FCA4505B-0981-344C-A4FB-C9B7E722EFD2}" type="presOf" srcId="{5E4B71F9-BEA8-4E80-A2D0-8BCDB0981252}" destId="{C79BC51D-79DA-0742-AE10-1E58A94738DC}" srcOrd="0" destOrd="0" presId="urn:microsoft.com/office/officeart/2005/8/layout/process5"/>
    <dgm:cxn modelId="{94B1285E-B8AC-6646-B217-1544E8B0D6C2}" type="presOf" srcId="{B527A3BC-C905-4541-861E-3068FF5DC0B5}" destId="{3D3A33CF-BEC1-FB4B-8D9A-B8475CF6C7D5}" srcOrd="0" destOrd="0" presId="urn:microsoft.com/office/officeart/2005/8/layout/process5"/>
    <dgm:cxn modelId="{33D80D69-9336-3B46-9447-7B0F8AF92BB9}" type="presOf" srcId="{0699005F-FAC5-494C-86E3-380C669250F2}" destId="{26B72319-E66F-9540-89D9-8CDD3BD6B3A0}" srcOrd="0" destOrd="0" presId="urn:microsoft.com/office/officeart/2005/8/layout/process5"/>
    <dgm:cxn modelId="{23D5D269-702E-CF40-8ECD-E7729B9763D0}" type="presOf" srcId="{98B7B5AC-763E-4D5B-BEC6-E055712DF8FA}" destId="{6681449F-5268-1149-8DA3-3F6564F38B2C}" srcOrd="0" destOrd="0" presId="urn:microsoft.com/office/officeart/2005/8/layout/process5"/>
    <dgm:cxn modelId="{E0945A6A-1919-D840-AF83-29117DB144B7}" type="presOf" srcId="{03147416-00A3-44D7-940B-C33A5B7B9113}" destId="{6D25E827-8B5E-BF47-8D70-7602CAD7A179}" srcOrd="0" destOrd="0" presId="urn:microsoft.com/office/officeart/2005/8/layout/process5"/>
    <dgm:cxn modelId="{76FB6B73-BB1B-4645-9C21-D7C767EE1757}" type="presOf" srcId="{C7B1AF23-694E-4EA2-9E6C-E98DAE04E08D}" destId="{34063AD3-48AF-C34C-AC47-E95BFF81CA33}" srcOrd="0" destOrd="0" presId="urn:microsoft.com/office/officeart/2005/8/layout/process5"/>
    <dgm:cxn modelId="{31FE8276-0772-C340-81BC-D027E1A02FBC}" type="presOf" srcId="{6271350E-B6FB-4AFF-9993-9A9C4A49CA26}" destId="{37E41914-F1F5-EB4F-BD5A-46BF253DA99C}" srcOrd="1" destOrd="0" presId="urn:microsoft.com/office/officeart/2005/8/layout/process5"/>
    <dgm:cxn modelId="{96DA3C83-9AB3-4548-B11C-64396692F3DC}" type="presOf" srcId="{6271350E-B6FB-4AFF-9993-9A9C4A49CA26}" destId="{A13B464F-7D89-6D47-9F1B-F3D1006BD373}" srcOrd="0" destOrd="0" presId="urn:microsoft.com/office/officeart/2005/8/layout/process5"/>
    <dgm:cxn modelId="{E12DD58F-1C6B-4120-B83C-EB34469B702F}" srcId="{89B3CF7B-76B0-40F4-A863-DAE0089BB1A1}" destId="{C7B1AF23-694E-4EA2-9E6C-E98DAE04E08D}" srcOrd="7" destOrd="0" parTransId="{669BD19F-C665-48CD-AD46-38297017D5F0}" sibTransId="{7530C514-A5C6-4E5D-AF54-85E2737B8ECD}"/>
    <dgm:cxn modelId="{833E2097-9525-4CFE-B3C4-66B47784EF7C}" srcId="{89B3CF7B-76B0-40F4-A863-DAE0089BB1A1}" destId="{265A13ED-77DE-44A6-B8E1-B31C2B470410}" srcOrd="4" destOrd="0" parTransId="{EE6C941E-4A67-4127-8FAC-A3745A3E72D2}" sibTransId="{6271350E-B6FB-4AFF-9993-9A9C4A49CA26}"/>
    <dgm:cxn modelId="{EE0317A7-3B45-5D47-8481-5A8791729266}" type="presOf" srcId="{CDC99268-C02F-4EFA-93C2-0AE629BE3D82}" destId="{8241D608-0968-EE46-BFC0-CF7335F1345D}" srcOrd="1" destOrd="0" presId="urn:microsoft.com/office/officeart/2005/8/layout/process5"/>
    <dgm:cxn modelId="{BA79B4A7-806A-47B4-9260-262BCBFF67BD}" srcId="{89B3CF7B-76B0-40F4-A863-DAE0089BB1A1}" destId="{98B7B5AC-763E-4D5B-BEC6-E055712DF8FA}" srcOrd="1" destOrd="0" parTransId="{C12860E0-AB81-48A6-90EE-9D176609675F}" sibTransId="{3B3759F6-2905-4054-9983-43A03EE89E38}"/>
    <dgm:cxn modelId="{B14411A8-1351-8D4E-BBD6-1EEDC7C2773D}" type="presOf" srcId="{3B3759F6-2905-4054-9983-43A03EE89E38}" destId="{EB774C7E-5E8D-4C42-8D29-977C79F99706}" srcOrd="0" destOrd="0" presId="urn:microsoft.com/office/officeart/2005/8/layout/process5"/>
    <dgm:cxn modelId="{48FAE5A9-157A-4DA1-8AEC-69F94E76B612}" srcId="{89B3CF7B-76B0-40F4-A863-DAE0089BB1A1}" destId="{5E4B71F9-BEA8-4E80-A2D0-8BCDB0981252}" srcOrd="0" destOrd="0" parTransId="{1039BD4D-CF7A-48DE-BCF0-0165D668AF35}" sibTransId="{F4920100-29A9-4EA9-BCC5-CDEFE267955F}"/>
    <dgm:cxn modelId="{D68284B1-2CE9-7447-8C28-1FEA049429AD}" type="presOf" srcId="{0BFEB46F-678E-BE42-8209-02C6B9BA531C}" destId="{82D2FF7F-8FB4-0844-8774-5B7B30AB58C1}" srcOrd="1" destOrd="0" presId="urn:microsoft.com/office/officeart/2005/8/layout/process5"/>
    <dgm:cxn modelId="{C45BD0B6-4FA4-3744-A6E7-1742BBB6DC06}" type="presOf" srcId="{3B3759F6-2905-4054-9983-43A03EE89E38}" destId="{A4CB2C5C-82F8-074F-9E91-D3A3094D7F7C}" srcOrd="1" destOrd="0" presId="urn:microsoft.com/office/officeart/2005/8/layout/process5"/>
    <dgm:cxn modelId="{3FE899BC-67DC-9B48-AAEC-6B387A37FA10}" type="presOf" srcId="{E4E6FE29-5165-49DA-98A2-D90B63C720A6}" destId="{5FB5FCAE-C099-3C45-A4D5-D126CCBCCA94}" srcOrd="0" destOrd="0" presId="urn:microsoft.com/office/officeart/2005/8/layout/process5"/>
    <dgm:cxn modelId="{D3DE01CE-C27A-3745-B441-7577430F861A}" type="presOf" srcId="{C78D6456-B0C8-4F8F-A973-9D0D64DDD469}" destId="{EED2E6B4-CFF9-0C40-9A05-9F1F67789E63}" srcOrd="0" destOrd="0" presId="urn:microsoft.com/office/officeart/2005/8/layout/process5"/>
    <dgm:cxn modelId="{991EA4D9-19AB-BD42-AEA7-057D7DB80E23}" type="presOf" srcId="{89B3CF7B-76B0-40F4-A863-DAE0089BB1A1}" destId="{741F13C3-17FA-404C-B16C-45141DA4E74D}" srcOrd="0" destOrd="0" presId="urn:microsoft.com/office/officeart/2005/8/layout/process5"/>
    <dgm:cxn modelId="{3C9556DB-A491-BB42-B05D-2C1890E01E98}" type="presOf" srcId="{265A13ED-77DE-44A6-B8E1-B31C2B470410}" destId="{906C7D4D-172C-D54A-A6D8-3B6A7FE5EE7D}" srcOrd="0" destOrd="0" presId="urn:microsoft.com/office/officeart/2005/8/layout/process5"/>
    <dgm:cxn modelId="{CE9FBFE5-60D5-4E73-A4F1-7626310D6CBC}" srcId="{89B3CF7B-76B0-40F4-A863-DAE0089BB1A1}" destId="{B527A3BC-C905-4541-861E-3068FF5DC0B5}" srcOrd="3" destOrd="0" parTransId="{48C5762B-BCE4-48E1-9567-735F6C61DE96}" sibTransId="{D0C1388B-C6ED-4248-928D-34C347F01FDF}"/>
    <dgm:cxn modelId="{EFAA33F4-0BD3-974B-A021-99FCB22EF73E}" type="presOf" srcId="{0BFEB46F-678E-BE42-8209-02C6B9BA531C}" destId="{DD1D5FFD-F3BC-EB44-A7F4-CBFFCDE44440}" srcOrd="0" destOrd="0" presId="urn:microsoft.com/office/officeart/2005/8/layout/process5"/>
    <dgm:cxn modelId="{3FC4C9FA-EDAB-3E4C-B581-C4EB71A1C25D}" type="presOf" srcId="{03147416-00A3-44D7-940B-C33A5B7B9113}" destId="{4A8086AF-ADEF-2442-894A-10915EFEEE2F}" srcOrd="1" destOrd="0" presId="urn:microsoft.com/office/officeart/2005/8/layout/process5"/>
    <dgm:cxn modelId="{C318A3F0-1FF8-1A44-B7A1-1F206A9C3A36}" type="presParOf" srcId="{741F13C3-17FA-404C-B16C-45141DA4E74D}" destId="{C79BC51D-79DA-0742-AE10-1E58A94738DC}" srcOrd="0" destOrd="0" presId="urn:microsoft.com/office/officeart/2005/8/layout/process5"/>
    <dgm:cxn modelId="{712B3E0A-9129-154D-AC2C-C8A83FAC6D20}" type="presParOf" srcId="{741F13C3-17FA-404C-B16C-45141DA4E74D}" destId="{BADC8A43-FD9F-B145-B7F4-F04A2F9AB33F}" srcOrd="1" destOrd="0" presId="urn:microsoft.com/office/officeart/2005/8/layout/process5"/>
    <dgm:cxn modelId="{69BBC6DD-D6A9-DF4D-9F2F-D840409EBEB7}" type="presParOf" srcId="{BADC8A43-FD9F-B145-B7F4-F04A2F9AB33F}" destId="{F0BC8B1C-B181-7A4B-9EA1-BFDB8854D2CB}" srcOrd="0" destOrd="0" presId="urn:microsoft.com/office/officeart/2005/8/layout/process5"/>
    <dgm:cxn modelId="{E74F8A76-CA7E-6E4B-B7A1-598B126166E6}" type="presParOf" srcId="{741F13C3-17FA-404C-B16C-45141DA4E74D}" destId="{6681449F-5268-1149-8DA3-3F6564F38B2C}" srcOrd="2" destOrd="0" presId="urn:microsoft.com/office/officeart/2005/8/layout/process5"/>
    <dgm:cxn modelId="{53CE0A1A-7899-6443-90CE-BB15BD6A033C}" type="presParOf" srcId="{741F13C3-17FA-404C-B16C-45141DA4E74D}" destId="{EB774C7E-5E8D-4C42-8D29-977C79F99706}" srcOrd="3" destOrd="0" presId="urn:microsoft.com/office/officeart/2005/8/layout/process5"/>
    <dgm:cxn modelId="{8F7B69E9-A15D-794F-9A19-0343118C8B65}" type="presParOf" srcId="{EB774C7E-5E8D-4C42-8D29-977C79F99706}" destId="{A4CB2C5C-82F8-074F-9E91-D3A3094D7F7C}" srcOrd="0" destOrd="0" presId="urn:microsoft.com/office/officeart/2005/8/layout/process5"/>
    <dgm:cxn modelId="{06F68257-EA91-0F47-BD01-4D1FC17F6893}" type="presParOf" srcId="{741F13C3-17FA-404C-B16C-45141DA4E74D}" destId="{5FB5FCAE-C099-3C45-A4D5-D126CCBCCA94}" srcOrd="4" destOrd="0" presId="urn:microsoft.com/office/officeart/2005/8/layout/process5"/>
    <dgm:cxn modelId="{63757374-8077-EB4C-8B3B-DA13E7808268}" type="presParOf" srcId="{741F13C3-17FA-404C-B16C-45141DA4E74D}" destId="{687222EC-D51D-3B4D-97CA-F41E2483EFBD}" srcOrd="5" destOrd="0" presId="urn:microsoft.com/office/officeart/2005/8/layout/process5"/>
    <dgm:cxn modelId="{48FC7CEB-E664-B444-8291-86E07D014F7A}" type="presParOf" srcId="{687222EC-D51D-3B4D-97CA-F41E2483EFBD}" destId="{8241D608-0968-EE46-BFC0-CF7335F1345D}" srcOrd="0" destOrd="0" presId="urn:microsoft.com/office/officeart/2005/8/layout/process5"/>
    <dgm:cxn modelId="{63D0F111-AF75-FA4E-BE8A-72A8F1205653}" type="presParOf" srcId="{741F13C3-17FA-404C-B16C-45141DA4E74D}" destId="{3D3A33CF-BEC1-FB4B-8D9A-B8475CF6C7D5}" srcOrd="6" destOrd="0" presId="urn:microsoft.com/office/officeart/2005/8/layout/process5"/>
    <dgm:cxn modelId="{7CA9EF1E-A3DC-5F48-AAF4-E683FA9B850A}" type="presParOf" srcId="{741F13C3-17FA-404C-B16C-45141DA4E74D}" destId="{5C2A4B2E-FC30-AA49-86A1-A563F7AF1086}" srcOrd="7" destOrd="0" presId="urn:microsoft.com/office/officeart/2005/8/layout/process5"/>
    <dgm:cxn modelId="{1C0A54B2-0EE6-9248-98C8-EDC4AF6DF695}" type="presParOf" srcId="{5C2A4B2E-FC30-AA49-86A1-A563F7AF1086}" destId="{44DA9BED-D18D-C74C-B7E2-3C4CA622A74D}" srcOrd="0" destOrd="0" presId="urn:microsoft.com/office/officeart/2005/8/layout/process5"/>
    <dgm:cxn modelId="{BE20196B-D963-E34C-9D83-DD1DE99B30F0}" type="presParOf" srcId="{741F13C3-17FA-404C-B16C-45141DA4E74D}" destId="{906C7D4D-172C-D54A-A6D8-3B6A7FE5EE7D}" srcOrd="8" destOrd="0" presId="urn:microsoft.com/office/officeart/2005/8/layout/process5"/>
    <dgm:cxn modelId="{B4D77666-2FB7-D543-9EB9-7CA0942D3736}" type="presParOf" srcId="{741F13C3-17FA-404C-B16C-45141DA4E74D}" destId="{A13B464F-7D89-6D47-9F1B-F3D1006BD373}" srcOrd="9" destOrd="0" presId="urn:microsoft.com/office/officeart/2005/8/layout/process5"/>
    <dgm:cxn modelId="{B13449C1-2E33-A544-A03B-9DB68A8C13A2}" type="presParOf" srcId="{A13B464F-7D89-6D47-9F1B-F3D1006BD373}" destId="{37E41914-F1F5-EB4F-BD5A-46BF253DA99C}" srcOrd="0" destOrd="0" presId="urn:microsoft.com/office/officeart/2005/8/layout/process5"/>
    <dgm:cxn modelId="{6E495147-612D-9A43-A2CE-7F716E05D81C}" type="presParOf" srcId="{741F13C3-17FA-404C-B16C-45141DA4E74D}" destId="{EED2E6B4-CFF9-0C40-9A05-9F1F67789E63}" srcOrd="10" destOrd="0" presId="urn:microsoft.com/office/officeart/2005/8/layout/process5"/>
    <dgm:cxn modelId="{8C188B1F-764E-7947-8252-FDD664006878}" type="presParOf" srcId="{741F13C3-17FA-404C-B16C-45141DA4E74D}" destId="{6D25E827-8B5E-BF47-8D70-7602CAD7A179}" srcOrd="11" destOrd="0" presId="urn:microsoft.com/office/officeart/2005/8/layout/process5"/>
    <dgm:cxn modelId="{736D5A13-3CBB-BB45-A474-BA6592D6895B}" type="presParOf" srcId="{6D25E827-8B5E-BF47-8D70-7602CAD7A179}" destId="{4A8086AF-ADEF-2442-894A-10915EFEEE2F}" srcOrd="0" destOrd="0" presId="urn:microsoft.com/office/officeart/2005/8/layout/process5"/>
    <dgm:cxn modelId="{D43C0EC6-4210-8046-814D-489600822AAF}" type="presParOf" srcId="{741F13C3-17FA-404C-B16C-45141DA4E74D}" destId="{26B72319-E66F-9540-89D9-8CDD3BD6B3A0}" srcOrd="12" destOrd="0" presId="urn:microsoft.com/office/officeart/2005/8/layout/process5"/>
    <dgm:cxn modelId="{1ECD6EF5-A422-0149-981B-B6298665BA2D}" type="presParOf" srcId="{741F13C3-17FA-404C-B16C-45141DA4E74D}" destId="{DD1D5FFD-F3BC-EB44-A7F4-CBFFCDE44440}" srcOrd="13" destOrd="0" presId="urn:microsoft.com/office/officeart/2005/8/layout/process5"/>
    <dgm:cxn modelId="{079B68DB-4492-1A4A-9958-4F78D6369EBE}" type="presParOf" srcId="{DD1D5FFD-F3BC-EB44-A7F4-CBFFCDE44440}" destId="{82D2FF7F-8FB4-0844-8774-5B7B30AB58C1}" srcOrd="0" destOrd="0" presId="urn:microsoft.com/office/officeart/2005/8/layout/process5"/>
    <dgm:cxn modelId="{9DC0D469-0FC5-B44C-87C7-55E8EAF1B309}" type="presParOf" srcId="{741F13C3-17FA-404C-B16C-45141DA4E74D}" destId="{34063AD3-48AF-C34C-AC47-E95BFF81CA33}"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9226F-7ED3-415B-BBF4-C07B664091E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658D56DD-603E-4A17-97B8-CE8482B5EF7F}">
      <dgm:prSet phldrT="[Text]"/>
      <dgm:spPr/>
      <dgm:t>
        <a:bodyPr/>
        <a:lstStyle/>
        <a:p>
          <a:r>
            <a:rPr lang="en-US" dirty="0"/>
            <a:t>Does cell </a:t>
          </a:r>
          <a:r>
            <a:rPr lang="en-US" i="1" dirty="0"/>
            <a:t>B1</a:t>
          </a:r>
          <a:r>
            <a:rPr lang="en-US" dirty="0"/>
            <a:t> contain “Yes”?</a:t>
          </a:r>
        </a:p>
      </dgm:t>
    </dgm:pt>
    <dgm:pt modelId="{2CC82C7B-5028-4B68-B59A-0FAAB6797740}" type="parTrans" cxnId="{7B89418B-25A8-445F-95D6-317F1BAB6BA8}">
      <dgm:prSet/>
      <dgm:spPr/>
      <dgm:t>
        <a:bodyPr/>
        <a:lstStyle/>
        <a:p>
          <a:endParaRPr lang="en-US"/>
        </a:p>
      </dgm:t>
    </dgm:pt>
    <dgm:pt modelId="{706295F6-5AA8-4730-B10C-DCD8AE386C83}" type="sibTrans" cxnId="{7B89418B-25A8-445F-95D6-317F1BAB6BA8}">
      <dgm:prSet/>
      <dgm:spPr/>
      <dgm:t>
        <a:bodyPr/>
        <a:lstStyle/>
        <a:p>
          <a:endParaRPr lang="en-US"/>
        </a:p>
      </dgm:t>
    </dgm:pt>
    <dgm:pt modelId="{4B0357B2-8D02-4ED0-A8D9-3CA4D06E7458}">
      <dgm:prSet phldrT="[Text]"/>
      <dgm:spPr/>
      <dgm:t>
        <a:bodyPr/>
        <a:lstStyle/>
        <a:p>
          <a:r>
            <a:rPr lang="en-US" dirty="0"/>
            <a:t>If so, then cell </a:t>
          </a:r>
          <a:r>
            <a:rPr lang="en-US" i="1" dirty="0"/>
            <a:t>B4</a:t>
          </a:r>
          <a:r>
            <a:rPr lang="en-US" dirty="0"/>
            <a:t> will be filled with 0</a:t>
          </a:r>
        </a:p>
      </dgm:t>
    </dgm:pt>
    <dgm:pt modelId="{2861E877-E93A-429A-85DD-3670C098C675}" type="parTrans" cxnId="{3331FA8E-8E88-4678-A3AD-0321570F6A36}">
      <dgm:prSet/>
      <dgm:spPr/>
      <dgm:t>
        <a:bodyPr/>
        <a:lstStyle/>
        <a:p>
          <a:endParaRPr lang="en-US"/>
        </a:p>
      </dgm:t>
    </dgm:pt>
    <dgm:pt modelId="{1ED92278-F800-498B-B4A4-6EEAC2ED5656}" type="sibTrans" cxnId="{3331FA8E-8E88-4678-A3AD-0321570F6A36}">
      <dgm:prSet/>
      <dgm:spPr/>
      <dgm:t>
        <a:bodyPr/>
        <a:lstStyle/>
        <a:p>
          <a:endParaRPr lang="en-US"/>
        </a:p>
      </dgm:t>
    </dgm:pt>
    <dgm:pt modelId="{5A1DD570-2223-4D37-83E8-EDA55632C65A}">
      <dgm:prSet phldrT="[Text]"/>
      <dgm:spPr/>
      <dgm:t>
        <a:bodyPr/>
        <a:lstStyle/>
        <a:p>
          <a:r>
            <a:rPr lang="en-US" dirty="0"/>
            <a:t>If not, then cell </a:t>
          </a:r>
          <a:r>
            <a:rPr lang="en-US" i="1" dirty="0"/>
            <a:t>B4</a:t>
          </a:r>
          <a:r>
            <a:rPr lang="en-US" dirty="0"/>
            <a:t> will be filled with the result of the formula </a:t>
          </a:r>
          <a:r>
            <a:rPr lang="en-US" i="1" dirty="0"/>
            <a:t>B2*B3</a:t>
          </a:r>
          <a:r>
            <a:rPr lang="en-US" dirty="0"/>
            <a:t> </a:t>
          </a:r>
        </a:p>
      </dgm:t>
    </dgm:pt>
    <dgm:pt modelId="{CE434FAF-581B-46F6-8D88-1D0C534BA221}" type="parTrans" cxnId="{828133D0-277A-401B-8815-4DAE7C686D03}">
      <dgm:prSet/>
      <dgm:spPr/>
      <dgm:t>
        <a:bodyPr/>
        <a:lstStyle/>
        <a:p>
          <a:endParaRPr lang="en-US"/>
        </a:p>
      </dgm:t>
    </dgm:pt>
    <dgm:pt modelId="{B2A9D588-0709-47D4-99EB-8571E04F8B1B}" type="sibTrans" cxnId="{828133D0-277A-401B-8815-4DAE7C686D03}">
      <dgm:prSet/>
      <dgm:spPr/>
      <dgm:t>
        <a:bodyPr/>
        <a:lstStyle/>
        <a:p>
          <a:endParaRPr lang="en-US"/>
        </a:p>
      </dgm:t>
    </dgm:pt>
    <dgm:pt modelId="{6D0F98AA-1546-4663-8F33-DC510B581E9A}" type="pres">
      <dgm:prSet presAssocID="{DDA9226F-7ED3-415B-BBF4-C07B664091EF}" presName="diagram" presStyleCnt="0">
        <dgm:presLayoutVars>
          <dgm:chPref val="1"/>
          <dgm:dir/>
          <dgm:animOne val="branch"/>
          <dgm:animLvl val="lvl"/>
          <dgm:resizeHandles val="exact"/>
        </dgm:presLayoutVars>
      </dgm:prSet>
      <dgm:spPr/>
    </dgm:pt>
    <dgm:pt modelId="{1ECABA25-A053-42DE-913F-EDBC73E0F867}" type="pres">
      <dgm:prSet presAssocID="{658D56DD-603E-4A17-97B8-CE8482B5EF7F}" presName="root1" presStyleCnt="0"/>
      <dgm:spPr/>
    </dgm:pt>
    <dgm:pt modelId="{354F9252-B2E4-44AB-B297-AC710CA88F95}" type="pres">
      <dgm:prSet presAssocID="{658D56DD-603E-4A17-97B8-CE8482B5EF7F}" presName="LevelOneTextNode" presStyleLbl="node0" presStyleIdx="0" presStyleCnt="1">
        <dgm:presLayoutVars>
          <dgm:chPref val="3"/>
        </dgm:presLayoutVars>
      </dgm:prSet>
      <dgm:spPr/>
    </dgm:pt>
    <dgm:pt modelId="{0D6A8F0A-4A3E-4BAE-9CF2-C132FA071257}" type="pres">
      <dgm:prSet presAssocID="{658D56DD-603E-4A17-97B8-CE8482B5EF7F}" presName="level2hierChild" presStyleCnt="0"/>
      <dgm:spPr/>
    </dgm:pt>
    <dgm:pt modelId="{DF86C651-F729-4AB2-96B3-DC9486622AD2}" type="pres">
      <dgm:prSet presAssocID="{2861E877-E93A-429A-85DD-3670C098C675}" presName="conn2-1" presStyleLbl="parChTrans1D2" presStyleIdx="0" presStyleCnt="2"/>
      <dgm:spPr/>
    </dgm:pt>
    <dgm:pt modelId="{FD2B99D7-EF24-417F-82B0-6C45A34972F2}" type="pres">
      <dgm:prSet presAssocID="{2861E877-E93A-429A-85DD-3670C098C675}" presName="connTx" presStyleLbl="parChTrans1D2" presStyleIdx="0" presStyleCnt="2"/>
      <dgm:spPr/>
    </dgm:pt>
    <dgm:pt modelId="{0097F922-2AE5-4E94-8DC3-5A756019E181}" type="pres">
      <dgm:prSet presAssocID="{4B0357B2-8D02-4ED0-A8D9-3CA4D06E7458}" presName="root2" presStyleCnt="0"/>
      <dgm:spPr/>
    </dgm:pt>
    <dgm:pt modelId="{8FE10974-CD16-4EBA-8A2F-D2B7D4D1FA49}" type="pres">
      <dgm:prSet presAssocID="{4B0357B2-8D02-4ED0-A8D9-3CA4D06E7458}" presName="LevelTwoTextNode" presStyleLbl="node2" presStyleIdx="0" presStyleCnt="2" custScaleX="132335" custLinFactNeighborX="1969" custLinFactNeighborY="-30373">
        <dgm:presLayoutVars>
          <dgm:chPref val="3"/>
        </dgm:presLayoutVars>
      </dgm:prSet>
      <dgm:spPr/>
    </dgm:pt>
    <dgm:pt modelId="{65C8E0E5-BCDD-459A-AEE3-3D673D4D1732}" type="pres">
      <dgm:prSet presAssocID="{4B0357B2-8D02-4ED0-A8D9-3CA4D06E7458}" presName="level3hierChild" presStyleCnt="0"/>
      <dgm:spPr/>
    </dgm:pt>
    <dgm:pt modelId="{C4F7DE4C-461F-4EDB-BD55-23AE32D33116}" type="pres">
      <dgm:prSet presAssocID="{CE434FAF-581B-46F6-8D88-1D0C534BA221}" presName="conn2-1" presStyleLbl="parChTrans1D2" presStyleIdx="1" presStyleCnt="2"/>
      <dgm:spPr/>
    </dgm:pt>
    <dgm:pt modelId="{16E4476C-5D07-4850-A7A3-A77A7669B1CD}" type="pres">
      <dgm:prSet presAssocID="{CE434FAF-581B-46F6-8D88-1D0C534BA221}" presName="connTx" presStyleLbl="parChTrans1D2" presStyleIdx="1" presStyleCnt="2"/>
      <dgm:spPr/>
    </dgm:pt>
    <dgm:pt modelId="{2B3613EA-93D3-4F3E-8FBC-8DB64D998540}" type="pres">
      <dgm:prSet presAssocID="{5A1DD570-2223-4D37-83E8-EDA55632C65A}" presName="root2" presStyleCnt="0"/>
      <dgm:spPr/>
    </dgm:pt>
    <dgm:pt modelId="{72971C77-C88C-4848-AFEC-DD9CC40A809C}" type="pres">
      <dgm:prSet presAssocID="{5A1DD570-2223-4D37-83E8-EDA55632C65A}" presName="LevelTwoTextNode" presStyleLbl="node2" presStyleIdx="1" presStyleCnt="2" custScaleX="132335" custLinFactNeighborX="-932" custLinFactNeighborY="40811">
        <dgm:presLayoutVars>
          <dgm:chPref val="3"/>
        </dgm:presLayoutVars>
      </dgm:prSet>
      <dgm:spPr/>
    </dgm:pt>
    <dgm:pt modelId="{408086EE-6025-4502-9465-0EBC1E9DB594}" type="pres">
      <dgm:prSet presAssocID="{5A1DD570-2223-4D37-83E8-EDA55632C65A}" presName="level3hierChild" presStyleCnt="0"/>
      <dgm:spPr/>
    </dgm:pt>
  </dgm:ptLst>
  <dgm:cxnLst>
    <dgm:cxn modelId="{E9D50F19-6CE8-48B2-8507-EA0AB0E6A151}" type="presOf" srcId="{DDA9226F-7ED3-415B-BBF4-C07B664091EF}" destId="{6D0F98AA-1546-4663-8F33-DC510B581E9A}" srcOrd="0" destOrd="0" presId="urn:microsoft.com/office/officeart/2005/8/layout/hierarchy2"/>
    <dgm:cxn modelId="{1E9D0E21-1522-4DEE-A2C0-D2209FDACF39}" type="presOf" srcId="{CE434FAF-581B-46F6-8D88-1D0C534BA221}" destId="{C4F7DE4C-461F-4EDB-BD55-23AE32D33116}" srcOrd="0" destOrd="0" presId="urn:microsoft.com/office/officeart/2005/8/layout/hierarchy2"/>
    <dgm:cxn modelId="{8124DF40-7BF2-4A10-B013-4BA3F613092B}" type="presOf" srcId="{5A1DD570-2223-4D37-83E8-EDA55632C65A}" destId="{72971C77-C88C-4848-AFEC-DD9CC40A809C}" srcOrd="0" destOrd="0" presId="urn:microsoft.com/office/officeart/2005/8/layout/hierarchy2"/>
    <dgm:cxn modelId="{D5150C5D-BF62-492C-9129-AFA3413D80A8}" type="presOf" srcId="{CE434FAF-581B-46F6-8D88-1D0C534BA221}" destId="{16E4476C-5D07-4850-A7A3-A77A7669B1CD}" srcOrd="1" destOrd="0" presId="urn:microsoft.com/office/officeart/2005/8/layout/hierarchy2"/>
    <dgm:cxn modelId="{8EB2F467-6B8D-4F34-B1BF-0775DE907FED}" type="presOf" srcId="{4B0357B2-8D02-4ED0-A8D9-3CA4D06E7458}" destId="{8FE10974-CD16-4EBA-8A2F-D2B7D4D1FA49}" srcOrd="0" destOrd="0" presId="urn:microsoft.com/office/officeart/2005/8/layout/hierarchy2"/>
    <dgm:cxn modelId="{7B89418B-25A8-445F-95D6-317F1BAB6BA8}" srcId="{DDA9226F-7ED3-415B-BBF4-C07B664091EF}" destId="{658D56DD-603E-4A17-97B8-CE8482B5EF7F}" srcOrd="0" destOrd="0" parTransId="{2CC82C7B-5028-4B68-B59A-0FAAB6797740}" sibTransId="{706295F6-5AA8-4730-B10C-DCD8AE386C83}"/>
    <dgm:cxn modelId="{3331FA8E-8E88-4678-A3AD-0321570F6A36}" srcId="{658D56DD-603E-4A17-97B8-CE8482B5EF7F}" destId="{4B0357B2-8D02-4ED0-A8D9-3CA4D06E7458}" srcOrd="0" destOrd="0" parTransId="{2861E877-E93A-429A-85DD-3670C098C675}" sibTransId="{1ED92278-F800-498B-B4A4-6EEAC2ED5656}"/>
    <dgm:cxn modelId="{828133D0-277A-401B-8815-4DAE7C686D03}" srcId="{658D56DD-603E-4A17-97B8-CE8482B5EF7F}" destId="{5A1DD570-2223-4D37-83E8-EDA55632C65A}" srcOrd="1" destOrd="0" parTransId="{CE434FAF-581B-46F6-8D88-1D0C534BA221}" sibTransId="{B2A9D588-0709-47D4-99EB-8571E04F8B1B}"/>
    <dgm:cxn modelId="{EBEDCDE6-D7C1-4FDA-A4C2-2E8D64A009D9}" type="presOf" srcId="{2861E877-E93A-429A-85DD-3670C098C675}" destId="{DF86C651-F729-4AB2-96B3-DC9486622AD2}" srcOrd="0" destOrd="0" presId="urn:microsoft.com/office/officeart/2005/8/layout/hierarchy2"/>
    <dgm:cxn modelId="{F0FA3DEC-0961-4D10-A40A-EA4E4E422FAB}" type="presOf" srcId="{658D56DD-603E-4A17-97B8-CE8482B5EF7F}" destId="{354F9252-B2E4-44AB-B297-AC710CA88F95}" srcOrd="0" destOrd="0" presId="urn:microsoft.com/office/officeart/2005/8/layout/hierarchy2"/>
    <dgm:cxn modelId="{9761FEFD-320D-4D76-8174-A09B442D0CAD}" type="presOf" srcId="{2861E877-E93A-429A-85DD-3670C098C675}" destId="{FD2B99D7-EF24-417F-82B0-6C45A34972F2}" srcOrd="1" destOrd="0" presId="urn:microsoft.com/office/officeart/2005/8/layout/hierarchy2"/>
    <dgm:cxn modelId="{E9B09922-EA9A-42E4-BD09-0B5EB72C8F1E}" type="presParOf" srcId="{6D0F98AA-1546-4663-8F33-DC510B581E9A}" destId="{1ECABA25-A053-42DE-913F-EDBC73E0F867}" srcOrd="0" destOrd="0" presId="urn:microsoft.com/office/officeart/2005/8/layout/hierarchy2"/>
    <dgm:cxn modelId="{D8DF9D60-D5CC-4F9D-A034-A860E8BEAC2B}" type="presParOf" srcId="{1ECABA25-A053-42DE-913F-EDBC73E0F867}" destId="{354F9252-B2E4-44AB-B297-AC710CA88F95}" srcOrd="0" destOrd="0" presId="urn:microsoft.com/office/officeart/2005/8/layout/hierarchy2"/>
    <dgm:cxn modelId="{30E7336B-6CC2-4E07-BDD5-6F51B7B5C312}" type="presParOf" srcId="{1ECABA25-A053-42DE-913F-EDBC73E0F867}" destId="{0D6A8F0A-4A3E-4BAE-9CF2-C132FA071257}" srcOrd="1" destOrd="0" presId="urn:microsoft.com/office/officeart/2005/8/layout/hierarchy2"/>
    <dgm:cxn modelId="{56DECA61-22F5-4E29-A7EE-F8FF9AB79567}" type="presParOf" srcId="{0D6A8F0A-4A3E-4BAE-9CF2-C132FA071257}" destId="{DF86C651-F729-4AB2-96B3-DC9486622AD2}" srcOrd="0" destOrd="0" presId="urn:microsoft.com/office/officeart/2005/8/layout/hierarchy2"/>
    <dgm:cxn modelId="{F23EEB8F-E80E-413B-9D8C-12465CD755DB}" type="presParOf" srcId="{DF86C651-F729-4AB2-96B3-DC9486622AD2}" destId="{FD2B99D7-EF24-417F-82B0-6C45A34972F2}" srcOrd="0" destOrd="0" presId="urn:microsoft.com/office/officeart/2005/8/layout/hierarchy2"/>
    <dgm:cxn modelId="{518C2E75-C3B1-42DD-A738-6B26EC10C1EA}" type="presParOf" srcId="{0D6A8F0A-4A3E-4BAE-9CF2-C132FA071257}" destId="{0097F922-2AE5-4E94-8DC3-5A756019E181}" srcOrd="1" destOrd="0" presId="urn:microsoft.com/office/officeart/2005/8/layout/hierarchy2"/>
    <dgm:cxn modelId="{242EDC9E-A94D-4115-BB71-22A6AE0C5B0B}" type="presParOf" srcId="{0097F922-2AE5-4E94-8DC3-5A756019E181}" destId="{8FE10974-CD16-4EBA-8A2F-D2B7D4D1FA49}" srcOrd="0" destOrd="0" presId="urn:microsoft.com/office/officeart/2005/8/layout/hierarchy2"/>
    <dgm:cxn modelId="{5E755447-9843-4EEA-89A2-7D65FB0395BE}" type="presParOf" srcId="{0097F922-2AE5-4E94-8DC3-5A756019E181}" destId="{65C8E0E5-BCDD-459A-AEE3-3D673D4D1732}" srcOrd="1" destOrd="0" presId="urn:microsoft.com/office/officeart/2005/8/layout/hierarchy2"/>
    <dgm:cxn modelId="{CF78E92C-C0C9-40DF-B169-2611FEB53883}" type="presParOf" srcId="{0D6A8F0A-4A3E-4BAE-9CF2-C132FA071257}" destId="{C4F7DE4C-461F-4EDB-BD55-23AE32D33116}" srcOrd="2" destOrd="0" presId="urn:microsoft.com/office/officeart/2005/8/layout/hierarchy2"/>
    <dgm:cxn modelId="{B548F30B-2FB2-4396-BCAF-D27494EC1842}" type="presParOf" srcId="{C4F7DE4C-461F-4EDB-BD55-23AE32D33116}" destId="{16E4476C-5D07-4850-A7A3-A77A7669B1CD}" srcOrd="0" destOrd="0" presId="urn:microsoft.com/office/officeart/2005/8/layout/hierarchy2"/>
    <dgm:cxn modelId="{83C3C85B-3526-41C5-A8CF-58C6EF032221}" type="presParOf" srcId="{0D6A8F0A-4A3E-4BAE-9CF2-C132FA071257}" destId="{2B3613EA-93D3-4F3E-8FBC-8DB64D998540}" srcOrd="3" destOrd="0" presId="urn:microsoft.com/office/officeart/2005/8/layout/hierarchy2"/>
    <dgm:cxn modelId="{9112A7B1-BEDE-4897-9712-55E71CB371E9}" type="presParOf" srcId="{2B3613EA-93D3-4F3E-8FBC-8DB64D998540}" destId="{72971C77-C88C-4848-AFEC-DD9CC40A809C}" srcOrd="0" destOrd="0" presId="urn:microsoft.com/office/officeart/2005/8/layout/hierarchy2"/>
    <dgm:cxn modelId="{7C44611C-409E-4927-933D-95FC41272C43}" type="presParOf" srcId="{2B3613EA-93D3-4F3E-8FBC-8DB64D998540}" destId="{408086EE-6025-4502-9465-0EBC1E9DB59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BC51D-79DA-0742-AE10-1E58A94738DC}">
      <dsp:nvSpPr>
        <dsp:cNvPr id="0" name=""/>
        <dsp:cNvSpPr/>
      </dsp:nvSpPr>
      <dsp:spPr>
        <a:xfrm>
          <a:off x="3348" y="695622"/>
          <a:ext cx="1464096" cy="87845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5715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Collection</a:t>
          </a:r>
        </a:p>
      </dsp:txBody>
      <dsp:txXfrm>
        <a:off x="29077" y="721351"/>
        <a:ext cx="1412638" cy="826999"/>
      </dsp:txXfrm>
    </dsp:sp>
    <dsp:sp modelId="{BADC8A43-FD9F-B145-B7F4-F04A2F9AB33F}">
      <dsp:nvSpPr>
        <dsp:cNvPr id="0" name=""/>
        <dsp:cNvSpPr/>
      </dsp:nvSpPr>
      <dsp:spPr>
        <a:xfrm>
          <a:off x="1653443" y="953303"/>
          <a:ext cx="310388" cy="36309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1653443" y="1025922"/>
        <a:ext cx="217272" cy="217857"/>
      </dsp:txXfrm>
    </dsp:sp>
    <dsp:sp modelId="{6681449F-5268-1149-8DA3-3F6564F38B2C}">
      <dsp:nvSpPr>
        <dsp:cNvPr id="0" name=""/>
        <dsp:cNvSpPr/>
      </dsp:nvSpPr>
      <dsp:spPr>
        <a:xfrm>
          <a:off x="2053083" y="695622"/>
          <a:ext cx="1464096" cy="87845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5715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Shaping</a:t>
          </a:r>
        </a:p>
      </dsp:txBody>
      <dsp:txXfrm>
        <a:off x="2078812" y="721351"/>
        <a:ext cx="1412638" cy="826999"/>
      </dsp:txXfrm>
    </dsp:sp>
    <dsp:sp modelId="{EB774C7E-5E8D-4C42-8D29-977C79F99706}">
      <dsp:nvSpPr>
        <dsp:cNvPr id="0" name=""/>
        <dsp:cNvSpPr/>
      </dsp:nvSpPr>
      <dsp:spPr>
        <a:xfrm>
          <a:off x="3703178" y="953303"/>
          <a:ext cx="310388" cy="36309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3703178" y="1025922"/>
        <a:ext cx="217272" cy="217857"/>
      </dsp:txXfrm>
    </dsp:sp>
    <dsp:sp modelId="{5FB5FCAE-C099-3C45-A4D5-D126CCBCCA94}">
      <dsp:nvSpPr>
        <dsp:cNvPr id="0" name=""/>
        <dsp:cNvSpPr/>
      </dsp:nvSpPr>
      <dsp:spPr>
        <a:xfrm>
          <a:off x="4102818" y="695622"/>
          <a:ext cx="1464096" cy="87845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Storage</a:t>
          </a:r>
        </a:p>
      </dsp:txBody>
      <dsp:txXfrm>
        <a:off x="4128547" y="721351"/>
        <a:ext cx="1412638" cy="826999"/>
      </dsp:txXfrm>
    </dsp:sp>
    <dsp:sp modelId="{687222EC-D51D-3B4D-97CA-F41E2483EFBD}">
      <dsp:nvSpPr>
        <dsp:cNvPr id="0" name=""/>
        <dsp:cNvSpPr/>
      </dsp:nvSpPr>
      <dsp:spPr>
        <a:xfrm>
          <a:off x="5695755" y="953303"/>
          <a:ext cx="310388" cy="36309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5695755" y="1025922"/>
        <a:ext cx="217272" cy="217857"/>
      </dsp:txXfrm>
    </dsp:sp>
    <dsp:sp modelId="{3D3A33CF-BEC1-FB4B-8D9A-B8475CF6C7D5}">
      <dsp:nvSpPr>
        <dsp:cNvPr id="0" name=""/>
        <dsp:cNvSpPr/>
      </dsp:nvSpPr>
      <dsp:spPr>
        <a:xfrm>
          <a:off x="6152553" y="695622"/>
          <a:ext cx="1464096" cy="87845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Retrieval</a:t>
          </a:r>
        </a:p>
      </dsp:txBody>
      <dsp:txXfrm>
        <a:off x="6178282" y="721351"/>
        <a:ext cx="1412638" cy="826999"/>
      </dsp:txXfrm>
    </dsp:sp>
    <dsp:sp modelId="{5C2A4B2E-FC30-AA49-86A1-A563F7AF1086}">
      <dsp:nvSpPr>
        <dsp:cNvPr id="0" name=""/>
        <dsp:cNvSpPr/>
      </dsp:nvSpPr>
      <dsp:spPr>
        <a:xfrm rot="5400000">
          <a:off x="6729407" y="1676567"/>
          <a:ext cx="310388" cy="363095"/>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5400000">
        <a:off x="6775673" y="1702920"/>
        <a:ext cx="217857" cy="217272"/>
      </dsp:txXfrm>
    </dsp:sp>
    <dsp:sp modelId="{906C7D4D-172C-D54A-A6D8-3B6A7FE5EE7D}">
      <dsp:nvSpPr>
        <dsp:cNvPr id="0" name=""/>
        <dsp:cNvSpPr/>
      </dsp:nvSpPr>
      <dsp:spPr>
        <a:xfrm>
          <a:off x="6152553" y="2159719"/>
          <a:ext cx="1464096" cy="87845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5715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Visualization</a:t>
          </a:r>
        </a:p>
      </dsp:txBody>
      <dsp:txXfrm>
        <a:off x="6178282" y="2185448"/>
        <a:ext cx="1412638" cy="826999"/>
      </dsp:txXfrm>
    </dsp:sp>
    <dsp:sp modelId="{A13B464F-7D89-6D47-9F1B-F3D1006BD373}">
      <dsp:nvSpPr>
        <dsp:cNvPr id="0" name=""/>
        <dsp:cNvSpPr/>
      </dsp:nvSpPr>
      <dsp:spPr>
        <a:xfrm rot="10800000">
          <a:off x="5713324" y="2417400"/>
          <a:ext cx="310388" cy="363095"/>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10800000">
        <a:off x="5806440" y="2490019"/>
        <a:ext cx="217272" cy="217857"/>
      </dsp:txXfrm>
    </dsp:sp>
    <dsp:sp modelId="{EED2E6B4-CFF9-0C40-9A05-9F1F67789E63}">
      <dsp:nvSpPr>
        <dsp:cNvPr id="0" name=""/>
        <dsp:cNvSpPr/>
      </dsp:nvSpPr>
      <dsp:spPr>
        <a:xfrm>
          <a:off x="4102818" y="2159719"/>
          <a:ext cx="1464096" cy="87845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5715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Analytics</a:t>
          </a:r>
        </a:p>
      </dsp:txBody>
      <dsp:txXfrm>
        <a:off x="4128547" y="2185448"/>
        <a:ext cx="1412638" cy="826999"/>
      </dsp:txXfrm>
    </dsp:sp>
    <dsp:sp modelId="{6D25E827-8B5E-BF47-8D70-7602CAD7A179}">
      <dsp:nvSpPr>
        <dsp:cNvPr id="0" name=""/>
        <dsp:cNvSpPr/>
      </dsp:nvSpPr>
      <dsp:spPr>
        <a:xfrm rot="10800000">
          <a:off x="3663589" y="2417400"/>
          <a:ext cx="310388" cy="36309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10800000">
        <a:off x="3756705" y="2490019"/>
        <a:ext cx="217272" cy="217857"/>
      </dsp:txXfrm>
    </dsp:sp>
    <dsp:sp modelId="{26B72319-E66F-9540-89D9-8CDD3BD6B3A0}">
      <dsp:nvSpPr>
        <dsp:cNvPr id="0" name=""/>
        <dsp:cNvSpPr/>
      </dsp:nvSpPr>
      <dsp:spPr>
        <a:xfrm>
          <a:off x="2053083" y="2159719"/>
          <a:ext cx="1464096" cy="87845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Model Construction</a:t>
          </a:r>
        </a:p>
      </dsp:txBody>
      <dsp:txXfrm>
        <a:off x="2078812" y="2185448"/>
        <a:ext cx="1412638" cy="826999"/>
      </dsp:txXfrm>
    </dsp:sp>
    <dsp:sp modelId="{DD1D5FFD-F3BC-EB44-A7F4-CBFFCDE44440}">
      <dsp:nvSpPr>
        <dsp:cNvPr id="0" name=""/>
        <dsp:cNvSpPr/>
      </dsp:nvSpPr>
      <dsp:spPr>
        <a:xfrm rot="10800000">
          <a:off x="1613854" y="2417400"/>
          <a:ext cx="310388" cy="36309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706970" y="2490019"/>
        <a:ext cx="217272" cy="217857"/>
      </dsp:txXfrm>
    </dsp:sp>
    <dsp:sp modelId="{34063AD3-48AF-C34C-AC47-E95BFF81CA33}">
      <dsp:nvSpPr>
        <dsp:cNvPr id="0" name=""/>
        <dsp:cNvSpPr/>
      </dsp:nvSpPr>
      <dsp:spPr>
        <a:xfrm>
          <a:off x="3348" y="2159719"/>
          <a:ext cx="1464096" cy="87845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Communication</a:t>
          </a:r>
        </a:p>
      </dsp:txBody>
      <dsp:txXfrm>
        <a:off x="29077" y="2185448"/>
        <a:ext cx="1412638" cy="826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9252-B2E4-44AB-B297-AC710CA88F95}">
      <dsp:nvSpPr>
        <dsp:cNvPr id="0" name=""/>
        <dsp:cNvSpPr/>
      </dsp:nvSpPr>
      <dsp:spPr>
        <a:xfrm>
          <a:off x="4607" y="1324018"/>
          <a:ext cx="2626759" cy="13133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Does cell </a:t>
          </a:r>
          <a:r>
            <a:rPr lang="en-US" sz="2500" i="1" kern="1200" dirty="0"/>
            <a:t>B1</a:t>
          </a:r>
          <a:r>
            <a:rPr lang="en-US" sz="2500" kern="1200" dirty="0"/>
            <a:t> contain “Yes”?</a:t>
          </a:r>
        </a:p>
      </dsp:txBody>
      <dsp:txXfrm>
        <a:off x="43075" y="1362486"/>
        <a:ext cx="2549823" cy="1236443"/>
      </dsp:txXfrm>
    </dsp:sp>
    <dsp:sp modelId="{DF86C651-F729-4AB2-96B3-DC9486622AD2}">
      <dsp:nvSpPr>
        <dsp:cNvPr id="0" name=""/>
        <dsp:cNvSpPr/>
      </dsp:nvSpPr>
      <dsp:spPr>
        <a:xfrm rot="18746382">
          <a:off x="2377094" y="1373816"/>
          <a:ext cx="1563855" cy="59677"/>
        </a:xfrm>
        <a:custGeom>
          <a:avLst/>
          <a:gdLst/>
          <a:ahLst/>
          <a:cxnLst/>
          <a:rect l="0" t="0" r="0" b="0"/>
          <a:pathLst>
            <a:path>
              <a:moveTo>
                <a:pt x="0" y="29838"/>
              </a:moveTo>
              <a:lnTo>
                <a:pt x="1563855" y="29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9926" y="1364558"/>
        <a:ext cx="78192" cy="78192"/>
      </dsp:txXfrm>
    </dsp:sp>
    <dsp:sp modelId="{8FE10974-CD16-4EBA-8A2F-D2B7D4D1FA49}">
      <dsp:nvSpPr>
        <dsp:cNvPr id="0" name=""/>
        <dsp:cNvSpPr/>
      </dsp:nvSpPr>
      <dsp:spPr>
        <a:xfrm>
          <a:off x="3686678" y="169912"/>
          <a:ext cx="3476121" cy="13133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If so, then cell </a:t>
          </a:r>
          <a:r>
            <a:rPr lang="en-US" sz="2500" i="1" kern="1200" dirty="0"/>
            <a:t>B4</a:t>
          </a:r>
          <a:r>
            <a:rPr lang="en-US" sz="2500" kern="1200" dirty="0"/>
            <a:t> will be filled with 0</a:t>
          </a:r>
        </a:p>
      </dsp:txBody>
      <dsp:txXfrm>
        <a:off x="3725146" y="208380"/>
        <a:ext cx="3399185" cy="1236443"/>
      </dsp:txXfrm>
    </dsp:sp>
    <dsp:sp modelId="{C4F7DE4C-461F-4EDB-BD55-23AE32D33116}">
      <dsp:nvSpPr>
        <dsp:cNvPr id="0" name=""/>
        <dsp:cNvSpPr/>
      </dsp:nvSpPr>
      <dsp:spPr>
        <a:xfrm rot="3091373">
          <a:off x="2319808" y="2596467"/>
          <a:ext cx="1649339" cy="59677"/>
        </a:xfrm>
        <a:custGeom>
          <a:avLst/>
          <a:gdLst/>
          <a:ahLst/>
          <a:cxnLst/>
          <a:rect l="0" t="0" r="0" b="0"/>
          <a:pathLst>
            <a:path>
              <a:moveTo>
                <a:pt x="0" y="29838"/>
              </a:moveTo>
              <a:lnTo>
                <a:pt x="1649339" y="29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03244" y="2585072"/>
        <a:ext cx="82466" cy="82466"/>
      </dsp:txXfrm>
    </dsp:sp>
    <dsp:sp modelId="{72971C77-C88C-4848-AFEC-DD9CC40A809C}">
      <dsp:nvSpPr>
        <dsp:cNvPr id="0" name=""/>
        <dsp:cNvSpPr/>
      </dsp:nvSpPr>
      <dsp:spPr>
        <a:xfrm>
          <a:off x="3657589" y="2615214"/>
          <a:ext cx="3476121" cy="13133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If not, then cell </a:t>
          </a:r>
          <a:r>
            <a:rPr lang="en-US" sz="2500" i="1" kern="1200" dirty="0"/>
            <a:t>B4</a:t>
          </a:r>
          <a:r>
            <a:rPr lang="en-US" sz="2500" kern="1200" dirty="0"/>
            <a:t> will be filled with the result of the formula </a:t>
          </a:r>
          <a:r>
            <a:rPr lang="en-US" sz="2500" i="1" kern="1200" dirty="0"/>
            <a:t>B2*B3</a:t>
          </a:r>
          <a:r>
            <a:rPr lang="en-US" sz="2500" kern="1200" dirty="0"/>
            <a:t> </a:t>
          </a:r>
        </a:p>
      </dsp:txBody>
      <dsp:txXfrm>
        <a:off x="3696057" y="2653682"/>
        <a:ext cx="3399185" cy="12364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3037840" cy="304800"/>
          </a:xfrm>
          <a:prstGeom prst="rect">
            <a:avLst/>
          </a:prstGeom>
        </p:spPr>
        <p:txBody>
          <a:bodyPr vert="horz" lIns="93168" tIns="46584" rIns="93168" bIns="46584" rtlCol="0"/>
          <a:lstStyle>
            <a:lvl1pPr algn="l">
              <a:defRPr sz="1300"/>
            </a:lvl1pPr>
          </a:lstStyle>
          <a:p>
            <a:r>
              <a:rPr lang="en-US" b="1" dirty="0"/>
              <a:t>Become an Excel Jockey</a:t>
            </a:r>
          </a:p>
        </p:txBody>
      </p:sp>
      <p:sp>
        <p:nvSpPr>
          <p:cNvPr id="3" name="Date Placeholder 2"/>
          <p:cNvSpPr>
            <a:spLocks noGrp="1"/>
          </p:cNvSpPr>
          <p:nvPr>
            <p:ph type="dt" sz="quarter" idx="1"/>
          </p:nvPr>
        </p:nvSpPr>
        <p:spPr>
          <a:xfrm>
            <a:off x="3733800" y="152400"/>
            <a:ext cx="3037840" cy="464820"/>
          </a:xfrm>
          <a:prstGeom prst="rect">
            <a:avLst/>
          </a:prstGeom>
        </p:spPr>
        <p:txBody>
          <a:bodyPr vert="horz" lIns="93168" tIns="46584" rIns="93168" bIns="46584" rtlCol="0"/>
          <a:lstStyle>
            <a:lvl1pPr algn="r">
              <a:defRPr sz="1300"/>
            </a:lvl1pPr>
          </a:lstStyle>
          <a:p>
            <a:r>
              <a:rPr lang="en-US" dirty="0"/>
              <a:t>Martin Schedlbauer</a:t>
            </a:r>
            <a:br>
              <a:rPr lang="en-US" dirty="0"/>
            </a:br>
            <a:r>
              <a:rPr lang="en-US" i="1" dirty="0" err="1"/>
              <a:t>martins@arsdoceo.com</a:t>
            </a:r>
            <a:endParaRPr lang="en-US" i="1"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8" tIns="46584" rIns="93168" bIns="46584" rtlCol="0" anchor="b"/>
          <a:lstStyle>
            <a:lvl1pPr algn="r">
              <a:defRPr sz="1300"/>
            </a:lvl1pPr>
          </a:lstStyle>
          <a:p>
            <a:fld id="{76E714B2-3861-4FF4-A3C5-E20FC2047F3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17" y="8775495"/>
            <a:ext cx="1066800" cy="4587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8901413"/>
            <a:ext cx="1371600" cy="206889"/>
          </a:xfrm>
          <a:prstGeom prst="rect">
            <a:avLst/>
          </a:prstGeom>
        </p:spPr>
      </p:pic>
    </p:spTree>
    <p:extLst>
      <p:ext uri="{BB962C8B-B14F-4D97-AF65-F5344CB8AC3E}">
        <p14:creationId xmlns:p14="http://schemas.microsoft.com/office/powerpoint/2010/main" val="1880819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701041" y="4958079"/>
          <a:ext cx="5608320" cy="3718560"/>
        </p:xfrm>
        <a:graphic>
          <a:graphicData uri="http://schemas.openxmlformats.org/drawingml/2006/table">
            <a:tbl>
              <a:tblPr/>
              <a:tblGrid>
                <a:gridCol w="5608320">
                  <a:extLst>
                    <a:ext uri="{9D8B030D-6E8A-4147-A177-3AD203B41FA5}">
                      <a16:colId xmlns:a16="http://schemas.microsoft.com/office/drawing/2014/main" val="20000"/>
                    </a:ext>
                  </a:extLst>
                </a:gridCol>
              </a:tblGrid>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2410">
                <a:tc>
                  <a:txBody>
                    <a:bodyPr/>
                    <a:lstStyle/>
                    <a:p>
                      <a:pPr marR="0" indent="0" algn="l" rtl="0">
                        <a:spcBef>
                          <a:spcPts val="0"/>
                        </a:spcBef>
                        <a:spcAft>
                          <a:spcPts val="0"/>
                        </a:spcAft>
                      </a:pPr>
                      <a:endParaRPr lang="en-US" sz="800" kern="1400" dirty="0">
                        <a:solidFill>
                          <a:srgbClr val="000000"/>
                        </a:solidFill>
                        <a:latin typeface="Times New Roman"/>
                      </a:endParaRP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2410">
                <a:tc>
                  <a:txBody>
                    <a:bodyPr/>
                    <a:lstStyle/>
                    <a:p>
                      <a:pPr marR="0" indent="0" algn="l" rtl="0">
                        <a:spcBef>
                          <a:spcPts val="0"/>
                        </a:spcBef>
                        <a:spcAft>
                          <a:spcPts val="0"/>
                        </a:spcAft>
                      </a:pPr>
                      <a:endParaRPr lang="en-US" sz="800" kern="1400" dirty="0">
                        <a:solidFill>
                          <a:srgbClr val="000000"/>
                        </a:solidFill>
                        <a:latin typeface="Times New Roman"/>
                      </a:endParaRP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2410">
                <a:tc>
                  <a:txBody>
                    <a:bodyPr/>
                    <a:lstStyle/>
                    <a:p>
                      <a:pPr marR="0" indent="0" algn="l" rtl="0">
                        <a:spcBef>
                          <a:spcPts val="0"/>
                        </a:spcBef>
                        <a:spcAft>
                          <a:spcPts val="0"/>
                        </a:spcAft>
                      </a:pPr>
                      <a:r>
                        <a:rPr lang="en-US" sz="800" kern="1400" dirty="0">
                          <a:solidFill>
                            <a:srgbClr val="000000"/>
                          </a:solidFill>
                          <a:latin typeface="Times New Roman"/>
                        </a:rPr>
                        <a:t> </a:t>
                      </a:r>
                    </a:p>
                  </a:txBody>
                  <a:tcPr marL="30490" marR="30490" marT="30325" marB="30325">
                    <a:lnL>
                      <a:noFill/>
                    </a:lnL>
                    <a:lnR>
                      <a:noFill/>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1" y="8907549"/>
            <a:ext cx="779585" cy="33522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8965969"/>
            <a:ext cx="1447800" cy="218383"/>
          </a:xfrm>
          <a:prstGeom prst="rect">
            <a:avLst/>
          </a:prstGeom>
        </p:spPr>
      </p:pic>
      <p:sp>
        <p:nvSpPr>
          <p:cNvPr id="14" name="Header Placeholder 10"/>
          <p:cNvSpPr txBox="1">
            <a:spLocks/>
          </p:cNvSpPr>
          <p:nvPr/>
        </p:nvSpPr>
        <p:spPr>
          <a:xfrm>
            <a:off x="4373178" y="144665"/>
            <a:ext cx="1971112" cy="295124"/>
          </a:xfrm>
          <a:prstGeom prst="rect">
            <a:avLst/>
          </a:prstGeom>
        </p:spPr>
        <p:txBody>
          <a:bodyPr vert="horz" lIns="93168" tIns="46584" rIns="93168" bIns="46584" rtlCol="0" anchor="ctr" anchorCtr="0"/>
          <a:lstStyle>
            <a:defPPr>
              <a:defRPr lang="en-US"/>
            </a:defPPr>
            <a:lvl1pPr marL="0" algn="l" defTabSz="914400" rtl="0" eaLnBrk="1" latinLnBrk="0" hangingPunct="1">
              <a:defRPr sz="900" b="1" i="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5955504" algn="r"/>
              </a:tabLst>
            </a:pPr>
            <a:r>
              <a:rPr lang="en-US" dirty="0"/>
              <a:t>Martin Schedlbauer </a:t>
            </a:r>
            <a:br>
              <a:rPr lang="en-US" dirty="0"/>
            </a:br>
            <a:r>
              <a:rPr lang="en-US" i="1" dirty="0" err="1"/>
              <a:t>martins@arsdoceo.com</a:t>
            </a:r>
            <a:endParaRPr lang="en-US" i="1" dirty="0"/>
          </a:p>
        </p:txBody>
      </p:sp>
      <p:sp>
        <p:nvSpPr>
          <p:cNvPr id="15" name="Header Placeholder 10"/>
          <p:cNvSpPr txBox="1">
            <a:spLocks/>
          </p:cNvSpPr>
          <p:nvPr/>
        </p:nvSpPr>
        <p:spPr>
          <a:xfrm>
            <a:off x="614644" y="144665"/>
            <a:ext cx="2814356" cy="295124"/>
          </a:xfrm>
          <a:prstGeom prst="rect">
            <a:avLst/>
          </a:prstGeom>
        </p:spPr>
        <p:txBody>
          <a:bodyPr vert="horz" lIns="93168" tIns="46584" rIns="93168" bIns="46584" rtlCol="0" anchor="ctr" anchorCtr="0"/>
          <a:lstStyle>
            <a:defPPr>
              <a:defRPr lang="en-US"/>
            </a:defPPr>
            <a:lvl1pPr marL="0" algn="l" defTabSz="914400" rtl="0" eaLnBrk="1" latinLnBrk="0" hangingPunct="1">
              <a:defRPr sz="900" b="1" i="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5955504" algn="r"/>
              </a:tabLst>
            </a:pPr>
            <a:r>
              <a:rPr lang="en-US" sz="1000" i="1" dirty="0"/>
              <a:t>Become </a:t>
            </a:r>
            <a:r>
              <a:rPr lang="en-US" sz="1000" i="1"/>
              <a:t>a</a:t>
            </a:r>
            <a:r>
              <a:rPr lang="en-US" sz="1000" i="1" baseline="0"/>
              <a:t> Microsoft</a:t>
            </a:r>
            <a:r>
              <a:rPr lang="en-US" sz="1000" i="1"/>
              <a:t> </a:t>
            </a:r>
            <a:r>
              <a:rPr lang="en-US" sz="1000" i="1" dirty="0"/>
              <a:t>Excel® Jockey</a:t>
            </a:r>
          </a:p>
        </p:txBody>
      </p:sp>
      <p:sp>
        <p:nvSpPr>
          <p:cNvPr id="3" name="Slide Image Placeholder 2"/>
          <p:cNvSpPr>
            <a:spLocks noGrp="1" noRot="1" noChangeAspect="1"/>
          </p:cNvSpPr>
          <p:nvPr>
            <p:ph type="sldImg" idx="2"/>
          </p:nvPr>
        </p:nvSpPr>
        <p:spPr>
          <a:xfrm>
            <a:off x="838200" y="727260"/>
            <a:ext cx="5318759" cy="3990079"/>
          </a:xfrm>
          <a:prstGeom prst="rect">
            <a:avLst/>
          </a:prstGeom>
          <a:noFill/>
          <a:ln w="12700">
            <a:solidFill>
              <a:prstClr val="black"/>
            </a:solidFill>
          </a:ln>
        </p:spPr>
        <p:txBody>
          <a:bodyPr vert="horz" lIns="91440" tIns="45720" rIns="91440" bIns="45720" rtlCol="0" anchor="ctr"/>
          <a:lstStyle/>
          <a:p>
            <a:endParaRPr lang="en-US"/>
          </a:p>
        </p:txBody>
      </p:sp>
      <p:sp>
        <p:nvSpPr>
          <p:cNvPr id="4" name="Slide Number Placeholder 3"/>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0A529D6-5374-2549-A58E-6C29718B0B36}" type="slidenum">
              <a:rPr lang="en-US" smtClean="0"/>
              <a:t>‹#›</a:t>
            </a:fld>
            <a:endParaRPr lang="en-US"/>
          </a:p>
        </p:txBody>
      </p:sp>
    </p:spTree>
    <p:extLst>
      <p:ext uri="{BB962C8B-B14F-4D97-AF65-F5344CB8AC3E}">
        <p14:creationId xmlns:p14="http://schemas.microsoft.com/office/powerpoint/2010/main" val="38068227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228600" indent="0" algn="l" defTabSz="914400" rtl="0" eaLnBrk="1" latinLnBrk="0" hangingPunct="1">
      <a:buFont typeface="+mj-lt"/>
      <a:buNone/>
      <a:defRPr sz="1200" kern="1200">
        <a:solidFill>
          <a:schemeClr val="tx1"/>
        </a:solidFill>
        <a:latin typeface="Arial" pitchFamily="34" charset="0"/>
        <a:ea typeface="+mn-ea"/>
        <a:cs typeface="Arial" pitchFamily="34" charset="0"/>
      </a:defRPr>
    </a:lvl2pPr>
    <a:lvl3pPr marL="457200" indent="0" algn="l" defTabSz="914400" rtl="0" eaLnBrk="1" latinLnBrk="0" hangingPunct="1">
      <a:defRPr sz="1200" kern="1200">
        <a:solidFill>
          <a:schemeClr val="tx1"/>
        </a:solidFill>
        <a:latin typeface="Arial" pitchFamily="34" charset="0"/>
        <a:ea typeface="+mn-ea"/>
        <a:cs typeface="Arial" pitchFamily="34" charset="0"/>
      </a:defRPr>
    </a:lvl3pPr>
    <a:lvl4pPr marL="685800" indent="0" algn="l" defTabSz="914400" rtl="0" eaLnBrk="1" latinLnBrk="0" hangingPunct="1">
      <a:defRPr sz="1200" kern="1200">
        <a:solidFill>
          <a:schemeClr val="tx1"/>
        </a:solidFill>
        <a:latin typeface="Arial" pitchFamily="34" charset="0"/>
        <a:ea typeface="+mn-ea"/>
        <a:cs typeface="Arial" pitchFamily="34" charset="0"/>
      </a:defRPr>
    </a:lvl4pPr>
    <a:lvl5pPr marL="914400" indent="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a:t>
            </a:fld>
            <a:endParaRPr lang="en-US" dirty="0"/>
          </a:p>
        </p:txBody>
      </p:sp>
    </p:spTree>
    <p:extLst>
      <p:ext uri="{BB962C8B-B14F-4D97-AF65-F5344CB8AC3E}">
        <p14:creationId xmlns:p14="http://schemas.microsoft.com/office/powerpoint/2010/main" val="244257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11</a:t>
            </a:fld>
            <a:endParaRPr lang="en-US" dirty="0"/>
          </a:p>
        </p:txBody>
      </p:sp>
    </p:spTree>
    <p:extLst>
      <p:ext uri="{BB962C8B-B14F-4D97-AF65-F5344CB8AC3E}">
        <p14:creationId xmlns:p14="http://schemas.microsoft.com/office/powerpoint/2010/main" val="16098302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101</a:t>
            </a:fld>
            <a:endParaRPr lang="en-US" dirty="0"/>
          </a:p>
        </p:txBody>
      </p:sp>
    </p:spTree>
    <p:extLst>
      <p:ext uri="{BB962C8B-B14F-4D97-AF65-F5344CB8AC3E}">
        <p14:creationId xmlns:p14="http://schemas.microsoft.com/office/powerpoint/2010/main" val="17671349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102</a:t>
            </a:fld>
            <a:endParaRPr lang="en-US" dirty="0"/>
          </a:p>
        </p:txBody>
      </p:sp>
    </p:spTree>
    <p:extLst>
      <p:ext uri="{BB962C8B-B14F-4D97-AF65-F5344CB8AC3E}">
        <p14:creationId xmlns:p14="http://schemas.microsoft.com/office/powerpoint/2010/main" val="5383170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103</a:t>
            </a:fld>
            <a:endParaRPr lang="en-US" dirty="0"/>
          </a:p>
        </p:txBody>
      </p:sp>
    </p:spTree>
    <p:extLst>
      <p:ext uri="{BB962C8B-B14F-4D97-AF65-F5344CB8AC3E}">
        <p14:creationId xmlns:p14="http://schemas.microsoft.com/office/powerpoint/2010/main" val="1462394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PhAnim="0">
  <p:cSld>
    <p:spTree>
      <p:nvGrpSpPr>
        <p:cNvPr id="1" name="Shape 227"/>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1204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105</a:t>
            </a:fld>
            <a:endParaRPr lang="en-US" dirty="0"/>
          </a:p>
        </p:txBody>
      </p:sp>
    </p:spTree>
    <p:extLst>
      <p:ext uri="{BB962C8B-B14F-4D97-AF65-F5344CB8AC3E}">
        <p14:creationId xmlns:p14="http://schemas.microsoft.com/office/powerpoint/2010/main" val="11245725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106</a:t>
            </a:fld>
            <a:endParaRPr lang="en-US" dirty="0"/>
          </a:p>
        </p:txBody>
      </p:sp>
    </p:spTree>
    <p:extLst>
      <p:ext uri="{BB962C8B-B14F-4D97-AF65-F5344CB8AC3E}">
        <p14:creationId xmlns:p14="http://schemas.microsoft.com/office/powerpoint/2010/main" val="6871697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107</a:t>
            </a:fld>
            <a:endParaRPr lang="en-US" dirty="0"/>
          </a:p>
        </p:txBody>
      </p:sp>
    </p:spTree>
    <p:extLst>
      <p:ext uri="{BB962C8B-B14F-4D97-AF65-F5344CB8AC3E}">
        <p14:creationId xmlns:p14="http://schemas.microsoft.com/office/powerpoint/2010/main" val="1788694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108</a:t>
            </a:fld>
            <a:endParaRPr lang="en-US" dirty="0"/>
          </a:p>
        </p:txBody>
      </p:sp>
    </p:spTree>
    <p:extLst>
      <p:ext uri="{BB962C8B-B14F-4D97-AF65-F5344CB8AC3E}">
        <p14:creationId xmlns:p14="http://schemas.microsoft.com/office/powerpoint/2010/main" val="951195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109</a:t>
            </a:fld>
            <a:endParaRPr lang="en-US" dirty="0"/>
          </a:p>
        </p:txBody>
      </p:sp>
    </p:spTree>
    <p:extLst>
      <p:ext uri="{BB962C8B-B14F-4D97-AF65-F5344CB8AC3E}">
        <p14:creationId xmlns:p14="http://schemas.microsoft.com/office/powerpoint/2010/main" val="24749879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110</a:t>
            </a:fld>
            <a:endParaRPr lang="en-US" dirty="0"/>
          </a:p>
        </p:txBody>
      </p:sp>
    </p:spTree>
    <p:extLst>
      <p:ext uri="{BB962C8B-B14F-4D97-AF65-F5344CB8AC3E}">
        <p14:creationId xmlns:p14="http://schemas.microsoft.com/office/powerpoint/2010/main" val="383062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12</a:t>
            </a:fld>
            <a:endParaRPr lang="en-US" dirty="0"/>
          </a:p>
        </p:txBody>
      </p:sp>
    </p:spTree>
    <p:extLst>
      <p:ext uri="{BB962C8B-B14F-4D97-AF65-F5344CB8AC3E}">
        <p14:creationId xmlns:p14="http://schemas.microsoft.com/office/powerpoint/2010/main" val="2705600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111</a:t>
            </a:fld>
            <a:endParaRPr lang="en-US" dirty="0"/>
          </a:p>
        </p:txBody>
      </p:sp>
    </p:spTree>
    <p:extLst>
      <p:ext uri="{BB962C8B-B14F-4D97-AF65-F5344CB8AC3E}">
        <p14:creationId xmlns:p14="http://schemas.microsoft.com/office/powerpoint/2010/main" val="37520830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112</a:t>
            </a:fld>
            <a:endParaRPr lang="en-US" dirty="0"/>
          </a:p>
        </p:txBody>
      </p:sp>
    </p:spTree>
    <p:extLst>
      <p:ext uri="{BB962C8B-B14F-4D97-AF65-F5344CB8AC3E}">
        <p14:creationId xmlns:p14="http://schemas.microsoft.com/office/powerpoint/2010/main" val="16568657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113</a:t>
            </a:fld>
            <a:endParaRPr lang="en-US" dirty="0"/>
          </a:p>
        </p:txBody>
      </p:sp>
    </p:spTree>
    <p:extLst>
      <p:ext uri="{BB962C8B-B14F-4D97-AF65-F5344CB8AC3E}">
        <p14:creationId xmlns:p14="http://schemas.microsoft.com/office/powerpoint/2010/main" val="15119542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PhAnim="0">
  <p:cSld>
    <p:spTree>
      <p:nvGrpSpPr>
        <p:cNvPr id="1" name="Shape 92"/>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877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PhAnim="0">
  <p:cSld>
    <p:spTree>
      <p:nvGrpSpPr>
        <p:cNvPr id="1" name="Shape 102"/>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531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PhAnim="0">
  <p:cSld>
    <p:spTree>
      <p:nvGrpSpPr>
        <p:cNvPr id="1" name="Shape 170"/>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4395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PhAnim="0">
  <p:cSld>
    <p:spTree>
      <p:nvGrpSpPr>
        <p:cNvPr id="1" name="Shape 188"/>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6422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PhAnim="0">
  <p:cSld>
    <p:spTree>
      <p:nvGrpSpPr>
        <p:cNvPr id="1" name="Shape 206"/>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7891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PhAnim="0">
  <p:cSld>
    <p:spTree>
      <p:nvGrpSpPr>
        <p:cNvPr id="1" name="Shape 225"/>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2769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PhAnim="0">
  <p:cSld>
    <p:spTree>
      <p:nvGrpSpPr>
        <p:cNvPr id="1" name="Shape 252"/>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4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a:t>
            </a:fld>
            <a:endParaRPr lang="en-US" dirty="0"/>
          </a:p>
        </p:txBody>
      </p:sp>
    </p:spTree>
    <p:extLst>
      <p:ext uri="{BB962C8B-B14F-4D97-AF65-F5344CB8AC3E}">
        <p14:creationId xmlns:p14="http://schemas.microsoft.com/office/powerpoint/2010/main" val="107910652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121</a:t>
            </a:fld>
            <a:endParaRPr lang="en-US" dirty="0"/>
          </a:p>
        </p:txBody>
      </p:sp>
    </p:spTree>
    <p:extLst>
      <p:ext uri="{BB962C8B-B14F-4D97-AF65-F5344CB8AC3E}">
        <p14:creationId xmlns:p14="http://schemas.microsoft.com/office/powerpoint/2010/main" val="30679276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PhAnim="0">
  <p:cSld>
    <p:spTree>
      <p:nvGrpSpPr>
        <p:cNvPr id="1" name="Shape 141"/>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40697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PhAnim="0">
  <p:cSld>
    <p:spTree>
      <p:nvGrpSpPr>
        <p:cNvPr id="1" name="Shape 151"/>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7997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PhAnim="0">
  <p:cSld>
    <p:spTree>
      <p:nvGrpSpPr>
        <p:cNvPr id="1" name="Shape 160"/>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5379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PhAnim="0">
  <p:cSld>
    <p:spTree>
      <p:nvGrpSpPr>
        <p:cNvPr id="1" name="Shape 160"/>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3154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PhAnim="0">
  <p:cSld>
    <p:spTree>
      <p:nvGrpSpPr>
        <p:cNvPr id="1" name="Shape 225"/>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9913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PhAnim="0">
  <p:cSld>
    <p:spTree>
      <p:nvGrpSpPr>
        <p:cNvPr id="1" name="Shape 305"/>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1348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128</a:t>
            </a:fld>
            <a:endParaRPr lang="en-US" dirty="0"/>
          </a:p>
        </p:txBody>
      </p:sp>
    </p:spTree>
    <p:extLst>
      <p:ext uri="{BB962C8B-B14F-4D97-AF65-F5344CB8AC3E}">
        <p14:creationId xmlns:p14="http://schemas.microsoft.com/office/powerpoint/2010/main" val="7760925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PhAnim="0">
  <p:cSld>
    <p:spTree>
      <p:nvGrpSpPr>
        <p:cNvPr id="1" name="Shape 274"/>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4787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PhAnim="0">
  <p:cSld>
    <p:spTree>
      <p:nvGrpSpPr>
        <p:cNvPr id="1" name="Shape 284"/>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42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a:t>
            </a:fld>
            <a:endParaRPr lang="en-US" dirty="0"/>
          </a:p>
        </p:txBody>
      </p:sp>
    </p:spTree>
    <p:extLst>
      <p:ext uri="{BB962C8B-B14F-4D97-AF65-F5344CB8AC3E}">
        <p14:creationId xmlns:p14="http://schemas.microsoft.com/office/powerpoint/2010/main" val="10440339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PhAnim="0">
  <p:cSld>
    <p:spTree>
      <p:nvGrpSpPr>
        <p:cNvPr id="1" name="Shape 294"/>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763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132</a:t>
            </a:fld>
            <a:endParaRPr lang="en-US" dirty="0"/>
          </a:p>
        </p:txBody>
      </p:sp>
    </p:spTree>
    <p:extLst>
      <p:ext uri="{BB962C8B-B14F-4D97-AF65-F5344CB8AC3E}">
        <p14:creationId xmlns:p14="http://schemas.microsoft.com/office/powerpoint/2010/main" val="363270854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133</a:t>
            </a:fld>
            <a:endParaRPr lang="en-US" dirty="0"/>
          </a:p>
        </p:txBody>
      </p:sp>
    </p:spTree>
    <p:extLst>
      <p:ext uri="{BB962C8B-B14F-4D97-AF65-F5344CB8AC3E}">
        <p14:creationId xmlns:p14="http://schemas.microsoft.com/office/powerpoint/2010/main" val="39312463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134</a:t>
            </a:fld>
            <a:endParaRPr lang="en-US" dirty="0"/>
          </a:p>
        </p:txBody>
      </p:sp>
    </p:spTree>
    <p:extLst>
      <p:ext uri="{BB962C8B-B14F-4D97-AF65-F5344CB8AC3E}">
        <p14:creationId xmlns:p14="http://schemas.microsoft.com/office/powerpoint/2010/main" val="1744900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135</a:t>
            </a:fld>
            <a:endParaRPr lang="en-US" dirty="0"/>
          </a:p>
        </p:txBody>
      </p:sp>
    </p:spTree>
    <p:extLst>
      <p:ext uri="{BB962C8B-B14F-4D97-AF65-F5344CB8AC3E}">
        <p14:creationId xmlns:p14="http://schemas.microsoft.com/office/powerpoint/2010/main" val="146445778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136</a:t>
            </a:fld>
            <a:endParaRPr lang="en-US" dirty="0"/>
          </a:p>
        </p:txBody>
      </p:sp>
    </p:spTree>
    <p:extLst>
      <p:ext uri="{BB962C8B-B14F-4D97-AF65-F5344CB8AC3E}">
        <p14:creationId xmlns:p14="http://schemas.microsoft.com/office/powerpoint/2010/main" val="14612448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137</a:t>
            </a:fld>
            <a:endParaRPr lang="en-US" dirty="0"/>
          </a:p>
        </p:txBody>
      </p:sp>
    </p:spTree>
    <p:extLst>
      <p:ext uri="{BB962C8B-B14F-4D97-AF65-F5344CB8AC3E}">
        <p14:creationId xmlns:p14="http://schemas.microsoft.com/office/powerpoint/2010/main" val="51912282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138</a:t>
            </a:fld>
            <a:endParaRPr lang="en-US" dirty="0"/>
          </a:p>
        </p:txBody>
      </p:sp>
    </p:spTree>
    <p:extLst>
      <p:ext uri="{BB962C8B-B14F-4D97-AF65-F5344CB8AC3E}">
        <p14:creationId xmlns:p14="http://schemas.microsoft.com/office/powerpoint/2010/main" val="181871204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139</a:t>
            </a:fld>
            <a:endParaRPr lang="en-US" dirty="0"/>
          </a:p>
        </p:txBody>
      </p:sp>
    </p:spTree>
    <p:extLst>
      <p:ext uri="{BB962C8B-B14F-4D97-AF65-F5344CB8AC3E}">
        <p14:creationId xmlns:p14="http://schemas.microsoft.com/office/powerpoint/2010/main" val="19586261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140</a:t>
            </a:fld>
            <a:endParaRPr lang="en-US" dirty="0"/>
          </a:p>
        </p:txBody>
      </p:sp>
    </p:spTree>
    <p:extLst>
      <p:ext uri="{BB962C8B-B14F-4D97-AF65-F5344CB8AC3E}">
        <p14:creationId xmlns:p14="http://schemas.microsoft.com/office/powerpoint/2010/main" val="200083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15</a:t>
            </a:fld>
            <a:endParaRPr lang="en-US" dirty="0"/>
          </a:p>
        </p:txBody>
      </p:sp>
    </p:spTree>
    <p:extLst>
      <p:ext uri="{BB962C8B-B14F-4D97-AF65-F5344CB8AC3E}">
        <p14:creationId xmlns:p14="http://schemas.microsoft.com/office/powerpoint/2010/main" val="21378403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141</a:t>
            </a:fld>
            <a:endParaRPr lang="en-US" dirty="0"/>
          </a:p>
        </p:txBody>
      </p:sp>
    </p:spTree>
    <p:extLst>
      <p:ext uri="{BB962C8B-B14F-4D97-AF65-F5344CB8AC3E}">
        <p14:creationId xmlns:p14="http://schemas.microsoft.com/office/powerpoint/2010/main" val="54422263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142</a:t>
            </a:fld>
            <a:endParaRPr lang="en-US" dirty="0"/>
          </a:p>
        </p:txBody>
      </p:sp>
    </p:spTree>
    <p:extLst>
      <p:ext uri="{BB962C8B-B14F-4D97-AF65-F5344CB8AC3E}">
        <p14:creationId xmlns:p14="http://schemas.microsoft.com/office/powerpoint/2010/main" val="61700748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143</a:t>
            </a:fld>
            <a:endParaRPr lang="en-US" dirty="0"/>
          </a:p>
        </p:txBody>
      </p:sp>
    </p:spTree>
    <p:extLst>
      <p:ext uri="{BB962C8B-B14F-4D97-AF65-F5344CB8AC3E}">
        <p14:creationId xmlns:p14="http://schemas.microsoft.com/office/powerpoint/2010/main" val="14274432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144</a:t>
            </a:fld>
            <a:endParaRPr lang="en-US" dirty="0"/>
          </a:p>
        </p:txBody>
      </p:sp>
    </p:spTree>
    <p:extLst>
      <p:ext uri="{BB962C8B-B14F-4D97-AF65-F5344CB8AC3E}">
        <p14:creationId xmlns:p14="http://schemas.microsoft.com/office/powerpoint/2010/main" val="19937694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145</a:t>
            </a:fld>
            <a:endParaRPr lang="en-US" dirty="0"/>
          </a:p>
        </p:txBody>
      </p:sp>
    </p:spTree>
    <p:extLst>
      <p:ext uri="{BB962C8B-B14F-4D97-AF65-F5344CB8AC3E}">
        <p14:creationId xmlns:p14="http://schemas.microsoft.com/office/powerpoint/2010/main" val="209640706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146</a:t>
            </a:fld>
            <a:endParaRPr lang="en-US" dirty="0"/>
          </a:p>
        </p:txBody>
      </p:sp>
    </p:spTree>
    <p:extLst>
      <p:ext uri="{BB962C8B-B14F-4D97-AF65-F5344CB8AC3E}">
        <p14:creationId xmlns:p14="http://schemas.microsoft.com/office/powerpoint/2010/main" val="5492778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147</a:t>
            </a:fld>
            <a:endParaRPr lang="en-US" dirty="0"/>
          </a:p>
        </p:txBody>
      </p:sp>
    </p:spTree>
    <p:extLst>
      <p:ext uri="{BB962C8B-B14F-4D97-AF65-F5344CB8AC3E}">
        <p14:creationId xmlns:p14="http://schemas.microsoft.com/office/powerpoint/2010/main" val="18289168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148</a:t>
            </a:fld>
            <a:endParaRPr lang="en-US" dirty="0"/>
          </a:p>
        </p:txBody>
      </p:sp>
    </p:spTree>
    <p:extLst>
      <p:ext uri="{BB962C8B-B14F-4D97-AF65-F5344CB8AC3E}">
        <p14:creationId xmlns:p14="http://schemas.microsoft.com/office/powerpoint/2010/main" val="1650412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149</a:t>
            </a:fld>
            <a:endParaRPr lang="en-US" dirty="0"/>
          </a:p>
        </p:txBody>
      </p:sp>
    </p:spTree>
    <p:extLst>
      <p:ext uri="{BB962C8B-B14F-4D97-AF65-F5344CB8AC3E}">
        <p14:creationId xmlns:p14="http://schemas.microsoft.com/office/powerpoint/2010/main" val="167256264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150</a:t>
            </a:fld>
            <a:endParaRPr lang="en-US" dirty="0"/>
          </a:p>
        </p:txBody>
      </p:sp>
    </p:spTree>
    <p:extLst>
      <p:ext uri="{BB962C8B-B14F-4D97-AF65-F5344CB8AC3E}">
        <p14:creationId xmlns:p14="http://schemas.microsoft.com/office/powerpoint/2010/main" val="19950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p:cSld>
    <p:spTree>
      <p:nvGrpSpPr>
        <p:cNvPr id="1" name="Shape 118"/>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1438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92418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152</a:t>
            </a:fld>
            <a:endParaRPr lang="en-US" dirty="0"/>
          </a:p>
        </p:txBody>
      </p:sp>
    </p:spTree>
    <p:extLst>
      <p:ext uri="{BB962C8B-B14F-4D97-AF65-F5344CB8AC3E}">
        <p14:creationId xmlns:p14="http://schemas.microsoft.com/office/powerpoint/2010/main" val="28312497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153</a:t>
            </a:fld>
            <a:endParaRPr lang="en-US" dirty="0"/>
          </a:p>
        </p:txBody>
      </p:sp>
    </p:spTree>
    <p:extLst>
      <p:ext uri="{BB962C8B-B14F-4D97-AF65-F5344CB8AC3E}">
        <p14:creationId xmlns:p14="http://schemas.microsoft.com/office/powerpoint/2010/main" val="1675609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100863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82092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445085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19801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873048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165319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937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a:t>
            </a:fld>
            <a:endParaRPr lang="en-US" dirty="0"/>
          </a:p>
        </p:txBody>
      </p:sp>
    </p:spTree>
    <p:extLst>
      <p:ext uri="{BB962C8B-B14F-4D97-AF65-F5344CB8AC3E}">
        <p14:creationId xmlns:p14="http://schemas.microsoft.com/office/powerpoint/2010/main" val="118445218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161</a:t>
            </a:fld>
            <a:endParaRPr lang="en-US" dirty="0"/>
          </a:p>
        </p:txBody>
      </p:sp>
    </p:spTree>
    <p:extLst>
      <p:ext uri="{BB962C8B-B14F-4D97-AF65-F5344CB8AC3E}">
        <p14:creationId xmlns:p14="http://schemas.microsoft.com/office/powerpoint/2010/main" val="1540788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162</a:t>
            </a:fld>
            <a:endParaRPr lang="en-US" dirty="0"/>
          </a:p>
        </p:txBody>
      </p:sp>
    </p:spTree>
    <p:extLst>
      <p:ext uri="{BB962C8B-B14F-4D97-AF65-F5344CB8AC3E}">
        <p14:creationId xmlns:p14="http://schemas.microsoft.com/office/powerpoint/2010/main" val="117041786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163</a:t>
            </a:fld>
            <a:endParaRPr lang="en-US" dirty="0"/>
          </a:p>
        </p:txBody>
      </p:sp>
    </p:spTree>
    <p:extLst>
      <p:ext uri="{BB962C8B-B14F-4D97-AF65-F5344CB8AC3E}">
        <p14:creationId xmlns:p14="http://schemas.microsoft.com/office/powerpoint/2010/main" val="10427067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164</a:t>
            </a:fld>
            <a:endParaRPr lang="en-US" dirty="0"/>
          </a:p>
        </p:txBody>
      </p:sp>
    </p:spTree>
    <p:extLst>
      <p:ext uri="{BB962C8B-B14F-4D97-AF65-F5344CB8AC3E}">
        <p14:creationId xmlns:p14="http://schemas.microsoft.com/office/powerpoint/2010/main" val="277666353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165</a:t>
            </a:fld>
            <a:endParaRPr lang="en-US" dirty="0"/>
          </a:p>
        </p:txBody>
      </p:sp>
    </p:spTree>
    <p:extLst>
      <p:ext uri="{BB962C8B-B14F-4D97-AF65-F5344CB8AC3E}">
        <p14:creationId xmlns:p14="http://schemas.microsoft.com/office/powerpoint/2010/main" val="295811182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166</a:t>
            </a:fld>
            <a:endParaRPr lang="en-US" dirty="0"/>
          </a:p>
        </p:txBody>
      </p:sp>
    </p:spTree>
    <p:extLst>
      <p:ext uri="{BB962C8B-B14F-4D97-AF65-F5344CB8AC3E}">
        <p14:creationId xmlns:p14="http://schemas.microsoft.com/office/powerpoint/2010/main" val="81676302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167</a:t>
            </a:fld>
            <a:endParaRPr lang="en-US" dirty="0"/>
          </a:p>
        </p:txBody>
      </p:sp>
    </p:spTree>
    <p:extLst>
      <p:ext uri="{BB962C8B-B14F-4D97-AF65-F5344CB8AC3E}">
        <p14:creationId xmlns:p14="http://schemas.microsoft.com/office/powerpoint/2010/main" val="6206727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168</a:t>
            </a:fld>
            <a:endParaRPr lang="en-US" dirty="0"/>
          </a:p>
        </p:txBody>
      </p:sp>
    </p:spTree>
    <p:extLst>
      <p:ext uri="{BB962C8B-B14F-4D97-AF65-F5344CB8AC3E}">
        <p14:creationId xmlns:p14="http://schemas.microsoft.com/office/powerpoint/2010/main" val="131873492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169</a:t>
            </a:fld>
            <a:endParaRPr lang="en-US" dirty="0"/>
          </a:p>
        </p:txBody>
      </p:sp>
    </p:spTree>
    <p:extLst>
      <p:ext uri="{BB962C8B-B14F-4D97-AF65-F5344CB8AC3E}">
        <p14:creationId xmlns:p14="http://schemas.microsoft.com/office/powerpoint/2010/main" val="19467146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170</a:t>
            </a:fld>
            <a:endParaRPr lang="en-US" dirty="0"/>
          </a:p>
        </p:txBody>
      </p:sp>
    </p:spTree>
    <p:extLst>
      <p:ext uri="{BB962C8B-B14F-4D97-AF65-F5344CB8AC3E}">
        <p14:creationId xmlns:p14="http://schemas.microsoft.com/office/powerpoint/2010/main" val="15199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p:cSld>
    <p:spTree>
      <p:nvGrpSpPr>
        <p:cNvPr id="1" name="Shape 131"/>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72929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171</a:t>
            </a:fld>
            <a:endParaRPr lang="en-US" dirty="0"/>
          </a:p>
        </p:txBody>
      </p:sp>
    </p:spTree>
    <p:extLst>
      <p:ext uri="{BB962C8B-B14F-4D97-AF65-F5344CB8AC3E}">
        <p14:creationId xmlns:p14="http://schemas.microsoft.com/office/powerpoint/2010/main" val="196900470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172</a:t>
            </a:fld>
            <a:endParaRPr lang="en-US" dirty="0"/>
          </a:p>
        </p:txBody>
      </p:sp>
    </p:spTree>
    <p:extLst>
      <p:ext uri="{BB962C8B-B14F-4D97-AF65-F5344CB8AC3E}">
        <p14:creationId xmlns:p14="http://schemas.microsoft.com/office/powerpoint/2010/main" val="33911027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173</a:t>
            </a:fld>
            <a:endParaRPr lang="en-US" dirty="0"/>
          </a:p>
        </p:txBody>
      </p:sp>
    </p:spTree>
    <p:extLst>
      <p:ext uri="{BB962C8B-B14F-4D97-AF65-F5344CB8AC3E}">
        <p14:creationId xmlns:p14="http://schemas.microsoft.com/office/powerpoint/2010/main" val="486001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174</a:t>
            </a:fld>
            <a:endParaRPr lang="en-US" dirty="0"/>
          </a:p>
        </p:txBody>
      </p:sp>
    </p:spTree>
    <p:extLst>
      <p:ext uri="{BB962C8B-B14F-4D97-AF65-F5344CB8AC3E}">
        <p14:creationId xmlns:p14="http://schemas.microsoft.com/office/powerpoint/2010/main" val="426477284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175</a:t>
            </a:fld>
            <a:endParaRPr lang="en-US" dirty="0"/>
          </a:p>
        </p:txBody>
      </p:sp>
    </p:spTree>
    <p:extLst>
      <p:ext uri="{BB962C8B-B14F-4D97-AF65-F5344CB8AC3E}">
        <p14:creationId xmlns:p14="http://schemas.microsoft.com/office/powerpoint/2010/main" val="7789351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176</a:t>
            </a:fld>
            <a:endParaRPr lang="en-US" dirty="0"/>
          </a:p>
        </p:txBody>
      </p:sp>
    </p:spTree>
    <p:extLst>
      <p:ext uri="{BB962C8B-B14F-4D97-AF65-F5344CB8AC3E}">
        <p14:creationId xmlns:p14="http://schemas.microsoft.com/office/powerpoint/2010/main" val="133883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19</a:t>
            </a:fld>
            <a:endParaRPr lang="en-US" dirty="0"/>
          </a:p>
        </p:txBody>
      </p:sp>
    </p:spTree>
    <p:extLst>
      <p:ext uri="{BB962C8B-B14F-4D97-AF65-F5344CB8AC3E}">
        <p14:creationId xmlns:p14="http://schemas.microsoft.com/office/powerpoint/2010/main" val="2278305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20</a:t>
            </a:fld>
            <a:endParaRPr lang="en-US" dirty="0"/>
          </a:p>
        </p:txBody>
      </p:sp>
    </p:spTree>
    <p:extLst>
      <p:ext uri="{BB962C8B-B14F-4D97-AF65-F5344CB8AC3E}">
        <p14:creationId xmlns:p14="http://schemas.microsoft.com/office/powerpoint/2010/main" val="129810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a:t>
            </a:fld>
            <a:endParaRPr lang="en-US" dirty="0"/>
          </a:p>
        </p:txBody>
      </p:sp>
    </p:spTree>
    <p:extLst>
      <p:ext uri="{BB962C8B-B14F-4D97-AF65-F5344CB8AC3E}">
        <p14:creationId xmlns:p14="http://schemas.microsoft.com/office/powerpoint/2010/main" val="228067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21</a:t>
            </a:fld>
            <a:endParaRPr lang="en-US" dirty="0"/>
          </a:p>
        </p:txBody>
      </p:sp>
    </p:spTree>
    <p:extLst>
      <p:ext uri="{BB962C8B-B14F-4D97-AF65-F5344CB8AC3E}">
        <p14:creationId xmlns:p14="http://schemas.microsoft.com/office/powerpoint/2010/main" val="113346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22</a:t>
            </a:fld>
            <a:endParaRPr lang="en-US" dirty="0"/>
          </a:p>
        </p:txBody>
      </p:sp>
    </p:spTree>
    <p:extLst>
      <p:ext uri="{BB962C8B-B14F-4D97-AF65-F5344CB8AC3E}">
        <p14:creationId xmlns:p14="http://schemas.microsoft.com/office/powerpoint/2010/main" val="1901178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p:cSld>
    <p:spTree>
      <p:nvGrpSpPr>
        <p:cNvPr id="1" name="Shape 187"/>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825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24</a:t>
            </a:fld>
            <a:endParaRPr lang="en-US" dirty="0"/>
          </a:p>
        </p:txBody>
      </p:sp>
    </p:spTree>
    <p:extLst>
      <p:ext uri="{BB962C8B-B14F-4D97-AF65-F5344CB8AC3E}">
        <p14:creationId xmlns:p14="http://schemas.microsoft.com/office/powerpoint/2010/main" val="70601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p:cSld>
    <p:spTree>
      <p:nvGrpSpPr>
        <p:cNvPr id="1" name="Shape 150"/>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18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p:cSld>
    <p:spTree>
      <p:nvGrpSpPr>
        <p:cNvPr id="1" name="Shape 160"/>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93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p:cSld>
    <p:spTree>
      <p:nvGrpSpPr>
        <p:cNvPr id="1" name="Shape 169"/>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2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28</a:t>
            </a:fld>
            <a:endParaRPr lang="en-US" dirty="0"/>
          </a:p>
        </p:txBody>
      </p:sp>
    </p:spTree>
    <p:extLst>
      <p:ext uri="{BB962C8B-B14F-4D97-AF65-F5344CB8AC3E}">
        <p14:creationId xmlns:p14="http://schemas.microsoft.com/office/powerpoint/2010/main" val="1183628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p:cSld>
    <p:spTree>
      <p:nvGrpSpPr>
        <p:cNvPr id="1" name="Shape 218"/>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722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30</a:t>
            </a:fld>
            <a:endParaRPr lang="en-US" dirty="0"/>
          </a:p>
        </p:txBody>
      </p:sp>
    </p:spTree>
    <p:extLst>
      <p:ext uri="{BB962C8B-B14F-4D97-AF65-F5344CB8AC3E}">
        <p14:creationId xmlns:p14="http://schemas.microsoft.com/office/powerpoint/2010/main" val="109811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3</a:t>
            </a:fld>
            <a:endParaRPr lang="en-US" dirty="0"/>
          </a:p>
        </p:txBody>
      </p:sp>
    </p:spTree>
    <p:extLst>
      <p:ext uri="{BB962C8B-B14F-4D97-AF65-F5344CB8AC3E}">
        <p14:creationId xmlns:p14="http://schemas.microsoft.com/office/powerpoint/2010/main" val="1295268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31</a:t>
            </a:fld>
            <a:endParaRPr lang="en-US" dirty="0"/>
          </a:p>
        </p:txBody>
      </p:sp>
    </p:spTree>
    <p:extLst>
      <p:ext uri="{BB962C8B-B14F-4D97-AF65-F5344CB8AC3E}">
        <p14:creationId xmlns:p14="http://schemas.microsoft.com/office/powerpoint/2010/main" val="602024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777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912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098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275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710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454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811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39</a:t>
            </a:fld>
            <a:endParaRPr lang="en-US" dirty="0"/>
          </a:p>
        </p:txBody>
      </p:sp>
    </p:spTree>
    <p:extLst>
      <p:ext uri="{BB962C8B-B14F-4D97-AF65-F5344CB8AC3E}">
        <p14:creationId xmlns:p14="http://schemas.microsoft.com/office/powerpoint/2010/main" val="1427049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40</a:t>
            </a:fld>
            <a:endParaRPr lang="en-US" dirty="0"/>
          </a:p>
        </p:txBody>
      </p:sp>
    </p:spTree>
    <p:extLst>
      <p:ext uri="{BB962C8B-B14F-4D97-AF65-F5344CB8AC3E}">
        <p14:creationId xmlns:p14="http://schemas.microsoft.com/office/powerpoint/2010/main" val="133071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a:t>
            </a:fld>
            <a:endParaRPr lang="en-US" dirty="0"/>
          </a:p>
        </p:txBody>
      </p:sp>
    </p:spTree>
    <p:extLst>
      <p:ext uri="{BB962C8B-B14F-4D97-AF65-F5344CB8AC3E}">
        <p14:creationId xmlns:p14="http://schemas.microsoft.com/office/powerpoint/2010/main" val="2008977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41</a:t>
            </a:fld>
            <a:endParaRPr lang="en-US" dirty="0"/>
          </a:p>
        </p:txBody>
      </p:sp>
    </p:spTree>
    <p:extLst>
      <p:ext uri="{BB962C8B-B14F-4D97-AF65-F5344CB8AC3E}">
        <p14:creationId xmlns:p14="http://schemas.microsoft.com/office/powerpoint/2010/main" val="1512625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42</a:t>
            </a:fld>
            <a:endParaRPr lang="en-US" dirty="0"/>
          </a:p>
        </p:txBody>
      </p:sp>
    </p:spTree>
    <p:extLst>
      <p:ext uri="{BB962C8B-B14F-4D97-AF65-F5344CB8AC3E}">
        <p14:creationId xmlns:p14="http://schemas.microsoft.com/office/powerpoint/2010/main" val="790323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p:cSld>
    <p:spTree>
      <p:nvGrpSpPr>
        <p:cNvPr id="1" name="Shape 268"/>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207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44</a:t>
            </a:fld>
            <a:endParaRPr lang="en-US" dirty="0"/>
          </a:p>
        </p:txBody>
      </p:sp>
    </p:spTree>
    <p:extLst>
      <p:ext uri="{BB962C8B-B14F-4D97-AF65-F5344CB8AC3E}">
        <p14:creationId xmlns:p14="http://schemas.microsoft.com/office/powerpoint/2010/main" val="778674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45</a:t>
            </a:fld>
            <a:endParaRPr lang="en-US" dirty="0"/>
          </a:p>
        </p:txBody>
      </p:sp>
    </p:spTree>
    <p:extLst>
      <p:ext uri="{BB962C8B-B14F-4D97-AF65-F5344CB8AC3E}">
        <p14:creationId xmlns:p14="http://schemas.microsoft.com/office/powerpoint/2010/main" val="1393867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46</a:t>
            </a:fld>
            <a:endParaRPr lang="en-US" dirty="0"/>
          </a:p>
        </p:txBody>
      </p:sp>
    </p:spTree>
    <p:extLst>
      <p:ext uri="{BB962C8B-B14F-4D97-AF65-F5344CB8AC3E}">
        <p14:creationId xmlns:p14="http://schemas.microsoft.com/office/powerpoint/2010/main" val="4129055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47</a:t>
            </a:fld>
            <a:endParaRPr lang="en-US" dirty="0"/>
          </a:p>
        </p:txBody>
      </p:sp>
    </p:spTree>
    <p:extLst>
      <p:ext uri="{BB962C8B-B14F-4D97-AF65-F5344CB8AC3E}">
        <p14:creationId xmlns:p14="http://schemas.microsoft.com/office/powerpoint/2010/main" val="1148228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48</a:t>
            </a:fld>
            <a:endParaRPr lang="en-US" dirty="0"/>
          </a:p>
        </p:txBody>
      </p:sp>
    </p:spTree>
    <p:extLst>
      <p:ext uri="{BB962C8B-B14F-4D97-AF65-F5344CB8AC3E}">
        <p14:creationId xmlns:p14="http://schemas.microsoft.com/office/powerpoint/2010/main" val="983994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p:cSld>
    <p:spTree>
      <p:nvGrpSpPr>
        <p:cNvPr id="1" name="Shape 302"/>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150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50</a:t>
            </a:fld>
            <a:endParaRPr lang="en-US" dirty="0"/>
          </a:p>
        </p:txBody>
      </p:sp>
    </p:spTree>
    <p:extLst>
      <p:ext uri="{BB962C8B-B14F-4D97-AF65-F5344CB8AC3E}">
        <p14:creationId xmlns:p14="http://schemas.microsoft.com/office/powerpoint/2010/main" val="418385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a:t>
            </a:fld>
            <a:endParaRPr lang="en-US" dirty="0"/>
          </a:p>
        </p:txBody>
      </p:sp>
    </p:spTree>
    <p:extLst>
      <p:ext uri="{BB962C8B-B14F-4D97-AF65-F5344CB8AC3E}">
        <p14:creationId xmlns:p14="http://schemas.microsoft.com/office/powerpoint/2010/main" val="1870392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599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539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766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298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955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56</a:t>
            </a:fld>
            <a:endParaRPr lang="en-US" dirty="0"/>
          </a:p>
        </p:txBody>
      </p:sp>
    </p:spTree>
    <p:extLst>
      <p:ext uri="{BB962C8B-B14F-4D97-AF65-F5344CB8AC3E}">
        <p14:creationId xmlns:p14="http://schemas.microsoft.com/office/powerpoint/2010/main" val="2434327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57</a:t>
            </a:fld>
            <a:endParaRPr lang="en-US" dirty="0"/>
          </a:p>
        </p:txBody>
      </p:sp>
    </p:spTree>
    <p:extLst>
      <p:ext uri="{BB962C8B-B14F-4D97-AF65-F5344CB8AC3E}">
        <p14:creationId xmlns:p14="http://schemas.microsoft.com/office/powerpoint/2010/main" val="1985304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58</a:t>
            </a:fld>
            <a:endParaRPr lang="en-US" dirty="0"/>
          </a:p>
        </p:txBody>
      </p:sp>
    </p:spTree>
    <p:extLst>
      <p:ext uri="{BB962C8B-B14F-4D97-AF65-F5344CB8AC3E}">
        <p14:creationId xmlns:p14="http://schemas.microsoft.com/office/powerpoint/2010/main" val="1560518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59</a:t>
            </a:fld>
            <a:endParaRPr lang="en-US" dirty="0"/>
          </a:p>
        </p:txBody>
      </p:sp>
    </p:spTree>
    <p:extLst>
      <p:ext uri="{BB962C8B-B14F-4D97-AF65-F5344CB8AC3E}">
        <p14:creationId xmlns:p14="http://schemas.microsoft.com/office/powerpoint/2010/main" val="411018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60</a:t>
            </a:fld>
            <a:endParaRPr lang="en-US" dirty="0"/>
          </a:p>
        </p:txBody>
      </p:sp>
    </p:spTree>
    <p:extLst>
      <p:ext uri="{BB962C8B-B14F-4D97-AF65-F5344CB8AC3E}">
        <p14:creationId xmlns:p14="http://schemas.microsoft.com/office/powerpoint/2010/main" val="167789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a:t>
            </a:fld>
            <a:endParaRPr lang="en-US" dirty="0"/>
          </a:p>
        </p:txBody>
      </p:sp>
    </p:spTree>
    <p:extLst>
      <p:ext uri="{BB962C8B-B14F-4D97-AF65-F5344CB8AC3E}">
        <p14:creationId xmlns:p14="http://schemas.microsoft.com/office/powerpoint/2010/main" val="37699829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61</a:t>
            </a:fld>
            <a:endParaRPr lang="en-US" dirty="0"/>
          </a:p>
        </p:txBody>
      </p:sp>
    </p:spTree>
    <p:extLst>
      <p:ext uri="{BB962C8B-B14F-4D97-AF65-F5344CB8AC3E}">
        <p14:creationId xmlns:p14="http://schemas.microsoft.com/office/powerpoint/2010/main" val="1838304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62</a:t>
            </a:fld>
            <a:endParaRPr lang="en-US" dirty="0"/>
          </a:p>
        </p:txBody>
      </p:sp>
    </p:spTree>
    <p:extLst>
      <p:ext uri="{BB962C8B-B14F-4D97-AF65-F5344CB8AC3E}">
        <p14:creationId xmlns:p14="http://schemas.microsoft.com/office/powerpoint/2010/main" val="528686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63</a:t>
            </a:fld>
            <a:endParaRPr lang="en-US" dirty="0"/>
          </a:p>
        </p:txBody>
      </p:sp>
    </p:spTree>
    <p:extLst>
      <p:ext uri="{BB962C8B-B14F-4D97-AF65-F5344CB8AC3E}">
        <p14:creationId xmlns:p14="http://schemas.microsoft.com/office/powerpoint/2010/main" val="1500141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64</a:t>
            </a:fld>
            <a:endParaRPr lang="en-US" dirty="0"/>
          </a:p>
        </p:txBody>
      </p:sp>
    </p:spTree>
    <p:extLst>
      <p:ext uri="{BB962C8B-B14F-4D97-AF65-F5344CB8AC3E}">
        <p14:creationId xmlns:p14="http://schemas.microsoft.com/office/powerpoint/2010/main" val="1893633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65</a:t>
            </a:fld>
            <a:endParaRPr lang="en-US" dirty="0"/>
          </a:p>
        </p:txBody>
      </p:sp>
    </p:spTree>
    <p:extLst>
      <p:ext uri="{BB962C8B-B14F-4D97-AF65-F5344CB8AC3E}">
        <p14:creationId xmlns:p14="http://schemas.microsoft.com/office/powerpoint/2010/main" val="16469577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66</a:t>
            </a:fld>
            <a:endParaRPr lang="en-US" dirty="0"/>
          </a:p>
        </p:txBody>
      </p:sp>
    </p:spTree>
    <p:extLst>
      <p:ext uri="{BB962C8B-B14F-4D97-AF65-F5344CB8AC3E}">
        <p14:creationId xmlns:p14="http://schemas.microsoft.com/office/powerpoint/2010/main" val="28511157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67</a:t>
            </a:fld>
            <a:endParaRPr lang="en-US" dirty="0"/>
          </a:p>
        </p:txBody>
      </p:sp>
    </p:spTree>
    <p:extLst>
      <p:ext uri="{BB962C8B-B14F-4D97-AF65-F5344CB8AC3E}">
        <p14:creationId xmlns:p14="http://schemas.microsoft.com/office/powerpoint/2010/main" val="8919824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7" name="Slide Number Placeholder 6"/>
          <p:cNvSpPr>
            <a:spLocks noGrp="1"/>
          </p:cNvSpPr>
          <p:nvPr>
            <p:ph type="sldNum" sz="quarter" idx="14"/>
          </p:nvPr>
        </p:nvSpPr>
        <p:spPr>
          <a:xfrm>
            <a:off x="4362027" y="8909050"/>
            <a:ext cx="2257285" cy="230796"/>
          </a:xfrm>
          <a:prstGeom prst="rect">
            <a:avLst/>
          </a:prstGeom>
        </p:spPr>
        <p:txBody>
          <a:bodyPr/>
          <a:lstStyle/>
          <a:p>
            <a:fld id="{686CC34E-B92D-43C2-A321-18CE4298A15D}" type="slidenum">
              <a:rPr lang="en-US" smtClean="0"/>
              <a:pPr/>
              <a:t>68</a:t>
            </a:fld>
            <a:endParaRPr lang="en-US" dirty="0"/>
          </a:p>
        </p:txBody>
      </p:sp>
    </p:spTree>
    <p:extLst>
      <p:ext uri="{BB962C8B-B14F-4D97-AF65-F5344CB8AC3E}">
        <p14:creationId xmlns:p14="http://schemas.microsoft.com/office/powerpoint/2010/main" val="617518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69</a:t>
            </a:fld>
            <a:endParaRPr lang="en-US" dirty="0"/>
          </a:p>
        </p:txBody>
      </p:sp>
    </p:spTree>
    <p:extLst>
      <p:ext uri="{BB962C8B-B14F-4D97-AF65-F5344CB8AC3E}">
        <p14:creationId xmlns:p14="http://schemas.microsoft.com/office/powerpoint/2010/main" val="14143426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7" name="Slide Number Placeholder 6"/>
          <p:cNvSpPr>
            <a:spLocks noGrp="1"/>
          </p:cNvSpPr>
          <p:nvPr>
            <p:ph type="sldNum" sz="quarter" idx="14"/>
          </p:nvPr>
        </p:nvSpPr>
        <p:spPr>
          <a:xfrm>
            <a:off x="4362027" y="8909050"/>
            <a:ext cx="2257285" cy="230796"/>
          </a:xfrm>
          <a:prstGeom prst="rect">
            <a:avLst/>
          </a:prstGeom>
        </p:spPr>
        <p:txBody>
          <a:bodyPr/>
          <a:lstStyle/>
          <a:p>
            <a:fld id="{686CC34E-B92D-43C2-A321-18CE4298A15D}" type="slidenum">
              <a:rPr lang="en-US" smtClean="0"/>
              <a:pPr/>
              <a:t>70</a:t>
            </a:fld>
            <a:endParaRPr lang="en-US" dirty="0"/>
          </a:p>
        </p:txBody>
      </p:sp>
    </p:spTree>
    <p:extLst>
      <p:ext uri="{BB962C8B-B14F-4D97-AF65-F5344CB8AC3E}">
        <p14:creationId xmlns:p14="http://schemas.microsoft.com/office/powerpoint/2010/main" val="89863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a:t>
            </a:fld>
            <a:endParaRPr lang="en-US" dirty="0"/>
          </a:p>
        </p:txBody>
      </p:sp>
    </p:spTree>
    <p:extLst>
      <p:ext uri="{BB962C8B-B14F-4D97-AF65-F5344CB8AC3E}">
        <p14:creationId xmlns:p14="http://schemas.microsoft.com/office/powerpoint/2010/main" val="1116047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71</a:t>
            </a:fld>
            <a:endParaRPr lang="en-US" dirty="0"/>
          </a:p>
        </p:txBody>
      </p:sp>
    </p:spTree>
    <p:extLst>
      <p:ext uri="{BB962C8B-B14F-4D97-AF65-F5344CB8AC3E}">
        <p14:creationId xmlns:p14="http://schemas.microsoft.com/office/powerpoint/2010/main" val="361118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72</a:t>
            </a:fld>
            <a:endParaRPr lang="en-US" dirty="0"/>
          </a:p>
        </p:txBody>
      </p:sp>
    </p:spTree>
    <p:extLst>
      <p:ext uri="{BB962C8B-B14F-4D97-AF65-F5344CB8AC3E}">
        <p14:creationId xmlns:p14="http://schemas.microsoft.com/office/powerpoint/2010/main" val="5381457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7" name="Slide Number Placeholder 6"/>
          <p:cNvSpPr>
            <a:spLocks noGrp="1"/>
          </p:cNvSpPr>
          <p:nvPr>
            <p:ph type="sldNum" sz="quarter" idx="14"/>
          </p:nvPr>
        </p:nvSpPr>
        <p:spPr>
          <a:xfrm>
            <a:off x="4362027" y="8909050"/>
            <a:ext cx="2257285" cy="230796"/>
          </a:xfrm>
          <a:prstGeom prst="rect">
            <a:avLst/>
          </a:prstGeom>
        </p:spPr>
        <p:txBody>
          <a:bodyPr/>
          <a:lstStyle/>
          <a:p>
            <a:fld id="{686CC34E-B92D-43C2-A321-18CE4298A15D}" type="slidenum">
              <a:rPr lang="en-US" smtClean="0"/>
              <a:pPr/>
              <a:t>73</a:t>
            </a:fld>
            <a:endParaRPr lang="en-US" dirty="0"/>
          </a:p>
        </p:txBody>
      </p:sp>
    </p:spTree>
    <p:extLst>
      <p:ext uri="{BB962C8B-B14F-4D97-AF65-F5344CB8AC3E}">
        <p14:creationId xmlns:p14="http://schemas.microsoft.com/office/powerpoint/2010/main" val="95203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74</a:t>
            </a:fld>
            <a:endParaRPr lang="en-US" dirty="0"/>
          </a:p>
        </p:txBody>
      </p:sp>
    </p:spTree>
    <p:extLst>
      <p:ext uri="{BB962C8B-B14F-4D97-AF65-F5344CB8AC3E}">
        <p14:creationId xmlns:p14="http://schemas.microsoft.com/office/powerpoint/2010/main" val="1561747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75</a:t>
            </a:fld>
            <a:endParaRPr lang="en-US" dirty="0"/>
          </a:p>
        </p:txBody>
      </p:sp>
    </p:spTree>
    <p:extLst>
      <p:ext uri="{BB962C8B-B14F-4D97-AF65-F5344CB8AC3E}">
        <p14:creationId xmlns:p14="http://schemas.microsoft.com/office/powerpoint/2010/main" val="17440064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76</a:t>
            </a:fld>
            <a:endParaRPr lang="en-US" dirty="0"/>
          </a:p>
        </p:txBody>
      </p:sp>
    </p:spTree>
    <p:extLst>
      <p:ext uri="{BB962C8B-B14F-4D97-AF65-F5344CB8AC3E}">
        <p14:creationId xmlns:p14="http://schemas.microsoft.com/office/powerpoint/2010/main" val="5114517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77</a:t>
            </a:fld>
            <a:endParaRPr lang="en-US" dirty="0"/>
          </a:p>
        </p:txBody>
      </p:sp>
    </p:spTree>
    <p:extLst>
      <p:ext uri="{BB962C8B-B14F-4D97-AF65-F5344CB8AC3E}">
        <p14:creationId xmlns:p14="http://schemas.microsoft.com/office/powerpoint/2010/main" val="1740410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78</a:t>
            </a:fld>
            <a:endParaRPr lang="en-US" dirty="0"/>
          </a:p>
        </p:txBody>
      </p:sp>
    </p:spTree>
    <p:extLst>
      <p:ext uri="{BB962C8B-B14F-4D97-AF65-F5344CB8AC3E}">
        <p14:creationId xmlns:p14="http://schemas.microsoft.com/office/powerpoint/2010/main" val="2015596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79</a:t>
            </a:fld>
            <a:endParaRPr lang="en-US" dirty="0"/>
          </a:p>
        </p:txBody>
      </p:sp>
    </p:spTree>
    <p:extLst>
      <p:ext uri="{BB962C8B-B14F-4D97-AF65-F5344CB8AC3E}">
        <p14:creationId xmlns:p14="http://schemas.microsoft.com/office/powerpoint/2010/main" val="24135648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80</a:t>
            </a:fld>
            <a:endParaRPr lang="en-US" dirty="0"/>
          </a:p>
        </p:txBody>
      </p:sp>
    </p:spTree>
    <p:extLst>
      <p:ext uri="{BB962C8B-B14F-4D97-AF65-F5344CB8AC3E}">
        <p14:creationId xmlns:p14="http://schemas.microsoft.com/office/powerpoint/2010/main" val="302274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a:t>
            </a:fld>
            <a:endParaRPr lang="en-US" dirty="0"/>
          </a:p>
        </p:txBody>
      </p:sp>
    </p:spTree>
    <p:extLst>
      <p:ext uri="{BB962C8B-B14F-4D97-AF65-F5344CB8AC3E}">
        <p14:creationId xmlns:p14="http://schemas.microsoft.com/office/powerpoint/2010/main" val="978075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81</a:t>
            </a:fld>
            <a:endParaRPr lang="en-US" dirty="0"/>
          </a:p>
        </p:txBody>
      </p:sp>
    </p:spTree>
    <p:extLst>
      <p:ext uri="{BB962C8B-B14F-4D97-AF65-F5344CB8AC3E}">
        <p14:creationId xmlns:p14="http://schemas.microsoft.com/office/powerpoint/2010/main" val="3533887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82</a:t>
            </a:fld>
            <a:endParaRPr lang="en-US" dirty="0"/>
          </a:p>
        </p:txBody>
      </p:sp>
    </p:spTree>
    <p:extLst>
      <p:ext uri="{BB962C8B-B14F-4D97-AF65-F5344CB8AC3E}">
        <p14:creationId xmlns:p14="http://schemas.microsoft.com/office/powerpoint/2010/main" val="16237978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83</a:t>
            </a:fld>
            <a:endParaRPr lang="en-US" dirty="0"/>
          </a:p>
        </p:txBody>
      </p:sp>
    </p:spTree>
    <p:extLst>
      <p:ext uri="{BB962C8B-B14F-4D97-AF65-F5344CB8AC3E}">
        <p14:creationId xmlns:p14="http://schemas.microsoft.com/office/powerpoint/2010/main" val="6036541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84</a:t>
            </a:fld>
            <a:endParaRPr lang="en-US" dirty="0"/>
          </a:p>
        </p:txBody>
      </p:sp>
    </p:spTree>
    <p:extLst>
      <p:ext uri="{BB962C8B-B14F-4D97-AF65-F5344CB8AC3E}">
        <p14:creationId xmlns:p14="http://schemas.microsoft.com/office/powerpoint/2010/main" val="9020464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85</a:t>
            </a:fld>
            <a:endParaRPr lang="en-US" dirty="0"/>
          </a:p>
        </p:txBody>
      </p:sp>
    </p:spTree>
    <p:extLst>
      <p:ext uri="{BB962C8B-B14F-4D97-AF65-F5344CB8AC3E}">
        <p14:creationId xmlns:p14="http://schemas.microsoft.com/office/powerpoint/2010/main" val="36179926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86</a:t>
            </a:fld>
            <a:endParaRPr lang="en-US" dirty="0"/>
          </a:p>
        </p:txBody>
      </p:sp>
    </p:spTree>
    <p:extLst>
      <p:ext uri="{BB962C8B-B14F-4D97-AF65-F5344CB8AC3E}">
        <p14:creationId xmlns:p14="http://schemas.microsoft.com/office/powerpoint/2010/main" val="16069823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87</a:t>
            </a:fld>
            <a:endParaRPr lang="en-US" dirty="0"/>
          </a:p>
        </p:txBody>
      </p:sp>
    </p:spTree>
    <p:extLst>
      <p:ext uri="{BB962C8B-B14F-4D97-AF65-F5344CB8AC3E}">
        <p14:creationId xmlns:p14="http://schemas.microsoft.com/office/powerpoint/2010/main" val="29143094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88</a:t>
            </a:fld>
            <a:endParaRPr lang="en-US" dirty="0"/>
          </a:p>
        </p:txBody>
      </p:sp>
    </p:spTree>
    <p:extLst>
      <p:ext uri="{BB962C8B-B14F-4D97-AF65-F5344CB8AC3E}">
        <p14:creationId xmlns:p14="http://schemas.microsoft.com/office/powerpoint/2010/main" val="16624394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89</a:t>
            </a:fld>
            <a:endParaRPr lang="en-US" dirty="0"/>
          </a:p>
        </p:txBody>
      </p:sp>
    </p:spTree>
    <p:extLst>
      <p:ext uri="{BB962C8B-B14F-4D97-AF65-F5344CB8AC3E}">
        <p14:creationId xmlns:p14="http://schemas.microsoft.com/office/powerpoint/2010/main" val="40107056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3" name="Slide Number Placeholder 2"/>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90</a:t>
            </a:fld>
            <a:endParaRPr lang="en-US" dirty="0"/>
          </a:p>
        </p:txBody>
      </p:sp>
    </p:spTree>
    <p:extLst>
      <p:ext uri="{BB962C8B-B14F-4D97-AF65-F5344CB8AC3E}">
        <p14:creationId xmlns:p14="http://schemas.microsoft.com/office/powerpoint/2010/main" val="4285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a:t>
            </a:fld>
            <a:endParaRPr lang="en-US" dirty="0"/>
          </a:p>
        </p:txBody>
      </p:sp>
    </p:spTree>
    <p:extLst>
      <p:ext uri="{BB962C8B-B14F-4D97-AF65-F5344CB8AC3E}">
        <p14:creationId xmlns:p14="http://schemas.microsoft.com/office/powerpoint/2010/main" val="1666707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91</a:t>
            </a:fld>
            <a:endParaRPr lang="en-US" dirty="0"/>
          </a:p>
        </p:txBody>
      </p:sp>
    </p:spTree>
    <p:extLst>
      <p:ext uri="{BB962C8B-B14F-4D97-AF65-F5344CB8AC3E}">
        <p14:creationId xmlns:p14="http://schemas.microsoft.com/office/powerpoint/2010/main" val="5587628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92</a:t>
            </a:fld>
            <a:endParaRPr lang="en-US" dirty="0"/>
          </a:p>
        </p:txBody>
      </p:sp>
    </p:spTree>
    <p:extLst>
      <p:ext uri="{BB962C8B-B14F-4D97-AF65-F5344CB8AC3E}">
        <p14:creationId xmlns:p14="http://schemas.microsoft.com/office/powerpoint/2010/main" val="40758793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93</a:t>
            </a:fld>
            <a:endParaRPr lang="en-US" dirty="0"/>
          </a:p>
        </p:txBody>
      </p:sp>
    </p:spTree>
    <p:extLst>
      <p:ext uri="{BB962C8B-B14F-4D97-AF65-F5344CB8AC3E}">
        <p14:creationId xmlns:p14="http://schemas.microsoft.com/office/powerpoint/2010/main" val="12228026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94</a:t>
            </a:fld>
            <a:endParaRPr lang="en-US" dirty="0"/>
          </a:p>
        </p:txBody>
      </p:sp>
    </p:spTree>
    <p:extLst>
      <p:ext uri="{BB962C8B-B14F-4D97-AF65-F5344CB8AC3E}">
        <p14:creationId xmlns:p14="http://schemas.microsoft.com/office/powerpoint/2010/main" val="2261577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95</a:t>
            </a:fld>
            <a:endParaRPr lang="en-US" dirty="0"/>
          </a:p>
        </p:txBody>
      </p:sp>
    </p:spTree>
    <p:extLst>
      <p:ext uri="{BB962C8B-B14F-4D97-AF65-F5344CB8AC3E}">
        <p14:creationId xmlns:p14="http://schemas.microsoft.com/office/powerpoint/2010/main" val="3769633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96</a:t>
            </a:fld>
            <a:endParaRPr lang="en-US" dirty="0"/>
          </a:p>
        </p:txBody>
      </p:sp>
    </p:spTree>
    <p:extLst>
      <p:ext uri="{BB962C8B-B14F-4D97-AF65-F5344CB8AC3E}">
        <p14:creationId xmlns:p14="http://schemas.microsoft.com/office/powerpoint/2010/main" val="16276969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97</a:t>
            </a:fld>
            <a:endParaRPr lang="en-US" dirty="0"/>
          </a:p>
        </p:txBody>
      </p:sp>
    </p:spTree>
    <p:extLst>
      <p:ext uri="{BB962C8B-B14F-4D97-AF65-F5344CB8AC3E}">
        <p14:creationId xmlns:p14="http://schemas.microsoft.com/office/powerpoint/2010/main" val="20551364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98</a:t>
            </a:fld>
            <a:endParaRPr lang="en-US" dirty="0"/>
          </a:p>
        </p:txBody>
      </p:sp>
    </p:spTree>
    <p:extLst>
      <p:ext uri="{BB962C8B-B14F-4D97-AF65-F5344CB8AC3E}">
        <p14:creationId xmlns:p14="http://schemas.microsoft.com/office/powerpoint/2010/main" val="5509670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99</a:t>
            </a:fld>
            <a:endParaRPr lang="en-US" dirty="0"/>
          </a:p>
        </p:txBody>
      </p:sp>
    </p:spTree>
    <p:extLst>
      <p:ext uri="{BB962C8B-B14F-4D97-AF65-F5344CB8AC3E}">
        <p14:creationId xmlns:p14="http://schemas.microsoft.com/office/powerpoint/2010/main" val="1536898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100</a:t>
            </a:fld>
            <a:endParaRPr lang="en-US" dirty="0"/>
          </a:p>
        </p:txBody>
      </p:sp>
    </p:spTree>
    <p:extLst>
      <p:ext uri="{BB962C8B-B14F-4D97-AF65-F5344CB8AC3E}">
        <p14:creationId xmlns:p14="http://schemas.microsoft.com/office/powerpoint/2010/main" val="179033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rse Title">
    <p:spTree>
      <p:nvGrpSpPr>
        <p:cNvPr id="1" name=""/>
        <p:cNvGrpSpPr/>
        <p:nvPr/>
      </p:nvGrpSpPr>
      <p:grpSpPr>
        <a:xfrm>
          <a:off x="0" y="0"/>
          <a:ext cx="0" cy="0"/>
          <a:chOff x="0" y="0"/>
          <a:chExt cx="0" cy="0"/>
        </a:xfrm>
      </p:grpSpPr>
      <p:sp>
        <p:nvSpPr>
          <p:cNvPr id="414725" name="Rectangle 5"/>
          <p:cNvSpPr>
            <a:spLocks noGrp="1" noChangeArrowheads="1"/>
          </p:cNvSpPr>
          <p:nvPr>
            <p:ph type="ctrTitle" hasCustomPrompt="1"/>
          </p:nvPr>
        </p:nvSpPr>
        <p:spPr>
          <a:xfrm>
            <a:off x="609600" y="2667000"/>
            <a:ext cx="7924800" cy="685800"/>
          </a:xfrm>
        </p:spPr>
        <p:txBody>
          <a:bodyPr/>
          <a:lstStyle>
            <a:lvl1pPr algn="l">
              <a:lnSpc>
                <a:spcPts val="4700"/>
              </a:lnSpc>
              <a:defRPr sz="3800" b="0" i="0" baseline="0">
                <a:solidFill>
                  <a:schemeClr val="bg1"/>
                </a:solidFill>
                <a:latin typeface="Arial"/>
                <a:cs typeface="Arial"/>
              </a:defRPr>
            </a:lvl1pPr>
          </a:lstStyle>
          <a:p>
            <a:r>
              <a:rPr lang="en-US" dirty="0"/>
              <a:t>Click to enter course number </a:t>
            </a:r>
          </a:p>
        </p:txBody>
      </p:sp>
      <p:sp>
        <p:nvSpPr>
          <p:cNvPr id="6" name="Text Placeholder 5"/>
          <p:cNvSpPr>
            <a:spLocks noGrp="1"/>
          </p:cNvSpPr>
          <p:nvPr>
            <p:ph type="body" sz="quarter" idx="10" hasCustomPrompt="1"/>
          </p:nvPr>
        </p:nvSpPr>
        <p:spPr>
          <a:xfrm>
            <a:off x="609600" y="3352800"/>
            <a:ext cx="7924800" cy="1600200"/>
          </a:xfrm>
        </p:spPr>
        <p:txBody>
          <a:bodyPr>
            <a:normAutofit/>
          </a:bodyPr>
          <a:lstStyle>
            <a:lvl1pPr>
              <a:defRPr sz="4000" b="1">
                <a:solidFill>
                  <a:schemeClr val="bg1"/>
                </a:solidFill>
              </a:defRPr>
            </a:lvl1pPr>
          </a:lstStyle>
          <a:p>
            <a:pPr lvl="0"/>
            <a:r>
              <a:rPr lang="en-US"/>
              <a:t>Click to enter course title</a:t>
            </a:r>
          </a:p>
        </p:txBody>
      </p:sp>
    </p:spTree>
    <p:extLst>
      <p:ext uri="{BB962C8B-B14F-4D97-AF65-F5344CB8AC3E}">
        <p14:creationId xmlns:p14="http://schemas.microsoft.com/office/powerpoint/2010/main" val="304472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Discus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171"/>
            <a:ext cx="8077200" cy="427038"/>
          </a:xfrm>
        </p:spPr>
        <p:txBody>
          <a:bodyPr/>
          <a:lstStyle>
            <a:lvl1pPr>
              <a:defRPr/>
            </a:lvl1pPr>
          </a:lstStyle>
          <a:p>
            <a:r>
              <a:rPr lang="en-US" dirty="0"/>
              <a:t>Click to edit Discussion Title</a:t>
            </a:r>
          </a:p>
        </p:txBody>
      </p:sp>
      <p:sp>
        <p:nvSpPr>
          <p:cNvPr id="3" name="Content Placeholder 2"/>
          <p:cNvSpPr>
            <a:spLocks noGrp="1"/>
          </p:cNvSpPr>
          <p:nvPr>
            <p:ph idx="1"/>
          </p:nvPr>
        </p:nvSpPr>
        <p:spPr>
          <a:xfrm>
            <a:off x="228600" y="1066800"/>
            <a:ext cx="8778240" cy="5181600"/>
          </a:xfrm>
        </p:spPr>
        <p:txBody>
          <a:bodyPr/>
          <a:lstStyle>
            <a:lvl1pPr>
              <a:tabLst>
                <a:tab pos="457200" algn="l"/>
                <a:tab pos="914400" algn="l"/>
                <a:tab pos="1371600" algn="l"/>
                <a:tab pos="1828800" algn="l"/>
                <a:tab pos="2286000" algn="l"/>
                <a:tab pos="2743200" algn="l"/>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7" name="TextBox 6"/>
          <p:cNvSpPr txBox="1"/>
          <p:nvPr userDrawn="1"/>
        </p:nvSpPr>
        <p:spPr>
          <a:xfrm>
            <a:off x="854435" y="41335"/>
            <a:ext cx="1142485" cy="307777"/>
          </a:xfrm>
          <a:prstGeom prst="rect">
            <a:avLst/>
          </a:prstGeom>
          <a:noFill/>
        </p:spPr>
        <p:txBody>
          <a:bodyPr wrap="none" rtlCol="0" anchor="b" anchorCtr="0">
            <a:spAutoFit/>
          </a:bodyPr>
          <a:lstStyle/>
          <a:p>
            <a:r>
              <a:rPr lang="en-US" sz="1400" b="1" baseline="0" dirty="0">
                <a:solidFill>
                  <a:schemeClr val="bg1">
                    <a:alpha val="70000"/>
                  </a:schemeClr>
                </a:solidFill>
                <a:latin typeface="Arial"/>
              </a:rPr>
              <a:t>Discussion</a:t>
            </a:r>
          </a:p>
        </p:txBody>
      </p:sp>
      <p:pic>
        <p:nvPicPr>
          <p:cNvPr id="5126" name="Picture 6" descr="mage result for discussion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06449"/>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emonstr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171"/>
            <a:ext cx="8077200" cy="427038"/>
          </a:xfrm>
        </p:spPr>
        <p:txBody>
          <a:bodyPr/>
          <a:lstStyle>
            <a:lvl1pPr>
              <a:defRPr/>
            </a:lvl1pPr>
          </a:lstStyle>
          <a:p>
            <a:r>
              <a:rPr lang="en-US" dirty="0"/>
              <a:t>Click to edit Discussion Title</a:t>
            </a:r>
          </a:p>
        </p:txBody>
      </p:sp>
      <p:sp>
        <p:nvSpPr>
          <p:cNvPr id="3" name="Content Placeholder 2"/>
          <p:cNvSpPr>
            <a:spLocks noGrp="1"/>
          </p:cNvSpPr>
          <p:nvPr>
            <p:ph idx="1"/>
          </p:nvPr>
        </p:nvSpPr>
        <p:spPr>
          <a:xfrm>
            <a:off x="228600" y="1066800"/>
            <a:ext cx="8778240" cy="5181600"/>
          </a:xfrm>
        </p:spPr>
        <p:txBody>
          <a:bodyPr/>
          <a:lstStyle>
            <a:lvl1pPr>
              <a:tabLst>
                <a:tab pos="457200" algn="l"/>
                <a:tab pos="914400" algn="l"/>
                <a:tab pos="1371600" algn="l"/>
                <a:tab pos="1828800" algn="l"/>
                <a:tab pos="2286000" algn="l"/>
                <a:tab pos="2743200" algn="l"/>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7" name="TextBox 6"/>
          <p:cNvSpPr txBox="1"/>
          <p:nvPr userDrawn="1"/>
        </p:nvSpPr>
        <p:spPr>
          <a:xfrm>
            <a:off x="854435" y="41335"/>
            <a:ext cx="1447832" cy="307777"/>
          </a:xfrm>
          <a:prstGeom prst="rect">
            <a:avLst/>
          </a:prstGeom>
          <a:noFill/>
        </p:spPr>
        <p:txBody>
          <a:bodyPr wrap="none" rtlCol="0" anchor="b" anchorCtr="0">
            <a:spAutoFit/>
          </a:bodyPr>
          <a:lstStyle/>
          <a:p>
            <a:r>
              <a:rPr lang="en-US" sz="1400" b="1" baseline="0" dirty="0">
                <a:solidFill>
                  <a:schemeClr val="accent1">
                    <a:lumMod val="60000"/>
                    <a:lumOff val="40000"/>
                    <a:alpha val="70000"/>
                  </a:schemeClr>
                </a:solidFill>
                <a:latin typeface="Arial"/>
              </a:rPr>
              <a:t>Demonstration</a:t>
            </a:r>
          </a:p>
        </p:txBody>
      </p:sp>
      <p:pic>
        <p:nvPicPr>
          <p:cNvPr id="6148" name="Picture 4" descr="mage result for demo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95223"/>
            <a:ext cx="59421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9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ps &amp; Tric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171"/>
            <a:ext cx="8077200" cy="427038"/>
          </a:xfrm>
        </p:spPr>
        <p:txBody>
          <a:bodyPr/>
          <a:lstStyle>
            <a:lvl1pPr>
              <a:defRPr/>
            </a:lvl1pPr>
          </a:lstStyle>
          <a:p>
            <a:r>
              <a:rPr lang="en-US" dirty="0"/>
              <a:t>Click to edit Discussion Title</a:t>
            </a:r>
          </a:p>
        </p:txBody>
      </p:sp>
      <p:sp>
        <p:nvSpPr>
          <p:cNvPr id="3" name="Content Placeholder 2"/>
          <p:cNvSpPr>
            <a:spLocks noGrp="1"/>
          </p:cNvSpPr>
          <p:nvPr>
            <p:ph idx="1"/>
          </p:nvPr>
        </p:nvSpPr>
        <p:spPr>
          <a:xfrm>
            <a:off x="228600" y="1066800"/>
            <a:ext cx="8778240" cy="5181600"/>
          </a:xfrm>
        </p:spPr>
        <p:txBody>
          <a:bodyPr/>
          <a:lstStyle>
            <a:lvl1pPr>
              <a:tabLst>
                <a:tab pos="457200" algn="l"/>
                <a:tab pos="914400" algn="l"/>
                <a:tab pos="1371600" algn="l"/>
                <a:tab pos="1828800" algn="l"/>
                <a:tab pos="2286000" algn="l"/>
                <a:tab pos="2743200" algn="l"/>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7" name="TextBox 6"/>
          <p:cNvSpPr txBox="1"/>
          <p:nvPr userDrawn="1"/>
        </p:nvSpPr>
        <p:spPr>
          <a:xfrm>
            <a:off x="854435" y="41335"/>
            <a:ext cx="2159245" cy="307777"/>
          </a:xfrm>
          <a:prstGeom prst="rect">
            <a:avLst/>
          </a:prstGeom>
          <a:noFill/>
        </p:spPr>
        <p:txBody>
          <a:bodyPr wrap="none" rtlCol="0" anchor="b" anchorCtr="0">
            <a:spAutoFit/>
          </a:bodyPr>
          <a:lstStyle/>
          <a:p>
            <a:r>
              <a:rPr lang="en-US" sz="1400" b="1" baseline="0" dirty="0">
                <a:solidFill>
                  <a:schemeClr val="accent1">
                    <a:lumMod val="60000"/>
                    <a:lumOff val="40000"/>
                    <a:alpha val="70000"/>
                  </a:schemeClr>
                </a:solidFill>
                <a:latin typeface="Arial"/>
              </a:rPr>
              <a:t>Tips, Tricks, and Hacks</a:t>
            </a:r>
          </a:p>
        </p:txBody>
      </p:sp>
      <p:pic>
        <p:nvPicPr>
          <p:cNvPr id="4" name="Picture 3" descr="Log in | Sign Up Upload Clipar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90665"/>
            <a:ext cx="669642" cy="476283"/>
          </a:xfrm>
          <a:prstGeom prst="rect">
            <a:avLst/>
          </a:prstGeom>
        </p:spPr>
      </p:pic>
    </p:spTree>
    <p:extLst>
      <p:ext uri="{BB962C8B-B14F-4D97-AF65-F5344CB8AC3E}">
        <p14:creationId xmlns:p14="http://schemas.microsoft.com/office/powerpoint/2010/main" val="226627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87322"/>
            <a:ext cx="9067800" cy="42227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1F167E5-13F8-40E9-B8EF-670F625BAC1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9144000" cy="6858000"/>
          </a:xfrm>
        </p:spPr>
        <p:txBody>
          <a:bodyPr/>
          <a:lstStyle>
            <a:lvl1pPr>
              <a:lnSpc>
                <a:spcPct val="150000"/>
              </a:lnSpc>
              <a:spcBef>
                <a:spcPts val="600"/>
              </a:spcBef>
              <a:defRPr sz="2000">
                <a:latin typeface="Calibri" panose="020F0502020204030204" pitchFamily="34" charset="0"/>
                <a:cs typeface="Calibri" panose="020F0502020204030204" pitchFamily="34" charset="0"/>
              </a:defRPr>
            </a:lvl1pPr>
            <a:lvl2pPr marL="274320" indent="-182880">
              <a:lnSpc>
                <a:spcPct val="150000"/>
              </a:lnSpc>
              <a:spcBef>
                <a:spcPts val="600"/>
              </a:spcBef>
              <a:spcAft>
                <a:spcPts val="600"/>
              </a:spcAft>
              <a:defRPr sz="2000">
                <a:latin typeface="Calibri" panose="020F0502020204030204" pitchFamily="34" charset="0"/>
                <a:cs typeface="Calibri" panose="020F050202020403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952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odule Title">
    <p:spTree>
      <p:nvGrpSpPr>
        <p:cNvPr id="1" name=""/>
        <p:cNvGrpSpPr/>
        <p:nvPr/>
      </p:nvGrpSpPr>
      <p:grpSpPr>
        <a:xfrm>
          <a:off x="0" y="0"/>
          <a:ext cx="0" cy="0"/>
          <a:chOff x="0" y="0"/>
          <a:chExt cx="0" cy="0"/>
        </a:xfrm>
      </p:grpSpPr>
      <p:sp>
        <p:nvSpPr>
          <p:cNvPr id="414725" name="Rectangle 5"/>
          <p:cNvSpPr>
            <a:spLocks noGrp="1" noChangeArrowheads="1"/>
          </p:cNvSpPr>
          <p:nvPr>
            <p:ph type="ctrTitle" hasCustomPrompt="1"/>
          </p:nvPr>
        </p:nvSpPr>
        <p:spPr>
          <a:xfrm>
            <a:off x="609600" y="2667000"/>
            <a:ext cx="7924800" cy="685800"/>
          </a:xfrm>
        </p:spPr>
        <p:txBody>
          <a:bodyPr/>
          <a:lstStyle>
            <a:lvl1pPr algn="l">
              <a:lnSpc>
                <a:spcPts val="4700"/>
              </a:lnSpc>
              <a:defRPr sz="3800" b="0" i="0" baseline="0">
                <a:solidFill>
                  <a:schemeClr val="accent5">
                    <a:lumMod val="75000"/>
                  </a:schemeClr>
                </a:solidFill>
                <a:latin typeface="Arial"/>
                <a:cs typeface="Arial"/>
              </a:defRPr>
            </a:lvl1pPr>
          </a:lstStyle>
          <a:p>
            <a:r>
              <a:rPr lang="en-US" dirty="0"/>
              <a:t>Click to enter module number </a:t>
            </a:r>
          </a:p>
        </p:txBody>
      </p:sp>
      <p:sp>
        <p:nvSpPr>
          <p:cNvPr id="6" name="Text Placeholder 5"/>
          <p:cNvSpPr>
            <a:spLocks noGrp="1"/>
          </p:cNvSpPr>
          <p:nvPr>
            <p:ph type="body" sz="quarter" idx="10" hasCustomPrompt="1"/>
          </p:nvPr>
        </p:nvSpPr>
        <p:spPr>
          <a:xfrm>
            <a:off x="609600" y="3352800"/>
            <a:ext cx="7924800" cy="1600200"/>
          </a:xfrm>
        </p:spPr>
        <p:txBody>
          <a:bodyPr>
            <a:normAutofit/>
          </a:bodyPr>
          <a:lstStyle>
            <a:lvl1pPr>
              <a:defRPr sz="4000" b="1">
                <a:solidFill>
                  <a:schemeClr val="tx2">
                    <a:lumMod val="75000"/>
                  </a:schemeClr>
                </a:solidFill>
              </a:defRPr>
            </a:lvl1pPr>
          </a:lstStyle>
          <a:p>
            <a:pPr lvl="0"/>
            <a:r>
              <a:rPr lang="en-US" dirty="0"/>
              <a:t>Click to enter module title</a:t>
            </a:r>
          </a:p>
        </p:txBody>
      </p:sp>
    </p:spTree>
    <p:extLst>
      <p:ext uri="{BB962C8B-B14F-4D97-AF65-F5344CB8AC3E}">
        <p14:creationId xmlns:p14="http://schemas.microsoft.com/office/powerpoint/2010/main" val="304472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opic Title">
    <p:spTree>
      <p:nvGrpSpPr>
        <p:cNvPr id="1" name=""/>
        <p:cNvGrpSpPr/>
        <p:nvPr/>
      </p:nvGrpSpPr>
      <p:grpSpPr>
        <a:xfrm>
          <a:off x="0" y="0"/>
          <a:ext cx="0" cy="0"/>
          <a:chOff x="0" y="0"/>
          <a:chExt cx="0" cy="0"/>
        </a:xfrm>
      </p:grpSpPr>
      <p:sp>
        <p:nvSpPr>
          <p:cNvPr id="414729" name="Rectangle 9"/>
          <p:cNvSpPr>
            <a:spLocks noGrp="1" noChangeArrowheads="1"/>
          </p:cNvSpPr>
          <p:nvPr>
            <p:ph type="subTitle" idx="1" hasCustomPrompt="1"/>
          </p:nvPr>
        </p:nvSpPr>
        <p:spPr>
          <a:xfrm>
            <a:off x="3962400" y="1676400"/>
            <a:ext cx="4800600" cy="4953000"/>
          </a:xfrm>
        </p:spPr>
        <p:txBody>
          <a:bodyPr>
            <a:normAutofit/>
          </a:bodyPr>
          <a:lstStyle>
            <a:lvl1pPr marL="457200" indent="-457200">
              <a:lnSpc>
                <a:spcPct val="100000"/>
              </a:lnSpc>
              <a:spcBef>
                <a:spcPts val="0"/>
              </a:spcBef>
              <a:spcAft>
                <a:spcPts val="1200"/>
              </a:spcAft>
              <a:buFont typeface="Wingdings" pitchFamily="2" charset="2"/>
              <a:buChar char="§"/>
              <a:defRPr sz="2700" b="0" i="0">
                <a:latin typeface="Arial"/>
                <a:cs typeface="Arial"/>
              </a:defRPr>
            </a:lvl1pPr>
          </a:lstStyle>
          <a:p>
            <a:pPr lvl="0"/>
            <a:r>
              <a:rPr lang="en-US" dirty="0"/>
              <a:t>Click to edit topic list style</a:t>
            </a:r>
          </a:p>
        </p:txBody>
      </p:sp>
      <p:sp>
        <p:nvSpPr>
          <p:cNvPr id="5" name="TextBox 4"/>
          <p:cNvSpPr txBox="1"/>
          <p:nvPr userDrawn="1"/>
        </p:nvSpPr>
        <p:spPr>
          <a:xfrm>
            <a:off x="3962400" y="914400"/>
            <a:ext cx="4800599" cy="523220"/>
          </a:xfrm>
          <a:prstGeom prst="rect">
            <a:avLst/>
          </a:prstGeom>
          <a:noFill/>
        </p:spPr>
        <p:txBody>
          <a:bodyPr wrap="square" rtlCol="0">
            <a:spAutoFit/>
          </a:bodyPr>
          <a:lstStyle/>
          <a:p>
            <a:pPr algn="l"/>
            <a:r>
              <a:rPr lang="en-US" sz="2800" b="1" i="0" u="none" cap="none" normalizeH="0" dirty="0">
                <a:ln>
                  <a:noFill/>
                </a:ln>
                <a:latin typeface="Arial" pitchFamily="34" charset="0"/>
                <a:cs typeface="Arial" pitchFamily="34" charset="0"/>
              </a:rPr>
              <a:t>Waypoint</a:t>
            </a:r>
          </a:p>
        </p:txBody>
      </p:sp>
      <p:cxnSp>
        <p:nvCxnSpPr>
          <p:cNvPr id="3" name="Straight Connector 2"/>
          <p:cNvCxnSpPr/>
          <p:nvPr userDrawn="1"/>
        </p:nvCxnSpPr>
        <p:spPr>
          <a:xfrm>
            <a:off x="3962400" y="1524000"/>
            <a:ext cx="480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28" name="Picture 4" descr="mage result for way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5520"/>
            <a:ext cx="8778240" cy="5791200"/>
          </a:xfrm>
        </p:spPr>
        <p:txBody>
          <a:bodyPr/>
          <a:lstStyle>
            <a:lvl3pPr marL="800100" indent="-342900">
              <a:buFont typeface="Arial" pitchFamily="34" charset="0"/>
              <a:buChar char="–"/>
              <a:defRPr/>
            </a:lvl3pPr>
            <a:lvl4pPr marL="1143000" indent="-3429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5" name="Title 1"/>
          <p:cNvSpPr>
            <a:spLocks noGrp="1"/>
          </p:cNvSpPr>
          <p:nvPr>
            <p:ph type="title"/>
          </p:nvPr>
        </p:nvSpPr>
        <p:spPr>
          <a:xfrm>
            <a:off x="86215" y="189411"/>
            <a:ext cx="9006840" cy="422278"/>
          </a:xfrm>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15" y="189411"/>
            <a:ext cx="9006840" cy="422278"/>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1F167E5-13F8-40E9-B8EF-670F625BAC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Breadcrumb">
    <p:spTree>
      <p:nvGrpSpPr>
        <p:cNvPr id="1" name=""/>
        <p:cNvGrpSpPr/>
        <p:nvPr/>
      </p:nvGrpSpPr>
      <p:grpSpPr>
        <a:xfrm>
          <a:off x="0" y="0"/>
          <a:ext cx="0" cy="0"/>
          <a:chOff x="0" y="0"/>
          <a:chExt cx="0" cy="0"/>
        </a:xfrm>
      </p:grpSpPr>
      <p:sp>
        <p:nvSpPr>
          <p:cNvPr id="2" name="Title 1"/>
          <p:cNvSpPr>
            <a:spLocks noGrp="1"/>
          </p:cNvSpPr>
          <p:nvPr>
            <p:ph type="title"/>
          </p:nvPr>
        </p:nvSpPr>
        <p:spPr>
          <a:xfrm>
            <a:off x="84840" y="310988"/>
            <a:ext cx="9067800" cy="422278"/>
          </a:xfrm>
        </p:spPr>
        <p:txBody>
          <a:bodyPr/>
          <a:lstStyle/>
          <a:p>
            <a:r>
              <a:rPr lang="en-US" dirty="0"/>
              <a:t>Click to edit Master title style</a:t>
            </a:r>
          </a:p>
        </p:txBody>
      </p:sp>
      <p:sp>
        <p:nvSpPr>
          <p:cNvPr id="3" name="Content Placeholder 2"/>
          <p:cNvSpPr>
            <a:spLocks noGrp="1"/>
          </p:cNvSpPr>
          <p:nvPr>
            <p:ph idx="1"/>
          </p:nvPr>
        </p:nvSpPr>
        <p:spPr>
          <a:xfrm>
            <a:off x="228600" y="1066800"/>
            <a:ext cx="8778240" cy="518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5" name="Text Placeholder 11"/>
          <p:cNvSpPr>
            <a:spLocks noGrp="1"/>
          </p:cNvSpPr>
          <p:nvPr>
            <p:ph type="body" sz="quarter" idx="13" hasCustomPrompt="1"/>
          </p:nvPr>
        </p:nvSpPr>
        <p:spPr>
          <a:xfrm>
            <a:off x="102120" y="0"/>
            <a:ext cx="7010400" cy="345375"/>
          </a:xfrm>
        </p:spPr>
        <p:txBody>
          <a:bodyPr lIns="91440" anchor="b" anchorCtr="0">
            <a:normAutofit/>
          </a:bodyPr>
          <a:lstStyle>
            <a:lvl1pPr>
              <a:defRPr sz="1400" b="1">
                <a:solidFill>
                  <a:schemeClr val="bg1">
                    <a:alpha val="70000"/>
                  </a:schemeClr>
                </a:solidFill>
              </a:defRPr>
            </a:lvl1pPr>
          </a:lstStyle>
          <a:p>
            <a:pPr lvl="0"/>
            <a:r>
              <a:rPr lang="en-US" dirty="0"/>
              <a:t>Click to enter Breadcrumb</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78240" cy="5181600"/>
          </a:xfrm>
        </p:spPr>
        <p:txBody>
          <a:bodyPr/>
          <a:lstStyle>
            <a:lvl1pPr>
              <a:tabLst>
                <a:tab pos="457200" algn="l"/>
                <a:tab pos="914400" algn="l"/>
                <a:tab pos="1371600" algn="l"/>
                <a:tab pos="1828800" algn="l"/>
                <a:tab pos="2286000" algn="l"/>
                <a:tab pos="2743200" algn="l"/>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B95197-564F-4609-9852-5BFF31BFB101}" type="slidenum">
              <a:rPr lang="en-US" smtClean="0"/>
              <a:pPr/>
              <a:t>‹#›</a:t>
            </a:fld>
            <a:endParaRPr lang="en-US" dirty="0"/>
          </a:p>
        </p:txBody>
      </p:sp>
      <p:sp>
        <p:nvSpPr>
          <p:cNvPr id="2" name="Title 1"/>
          <p:cNvSpPr>
            <a:spLocks noGrp="1"/>
          </p:cNvSpPr>
          <p:nvPr>
            <p:ph type="title" hasCustomPrompt="1"/>
          </p:nvPr>
        </p:nvSpPr>
        <p:spPr>
          <a:xfrm>
            <a:off x="1066800" y="195262"/>
            <a:ext cx="7848600" cy="427038"/>
          </a:xfrm>
        </p:spPr>
        <p:txBody>
          <a:bodyPr/>
          <a:lstStyle>
            <a:lvl1pPr>
              <a:defRPr/>
            </a:lvl1pPr>
          </a:lstStyle>
          <a:p>
            <a:r>
              <a:rPr lang="en-US" dirty="0"/>
              <a:t>Click to </a:t>
            </a:r>
            <a:r>
              <a:rPr lang="en-US"/>
              <a:t>edit Objectives Title</a:t>
            </a:r>
            <a:endParaRPr lang="en-US" dirty="0"/>
          </a:p>
        </p:txBody>
      </p:sp>
      <p:pic>
        <p:nvPicPr>
          <p:cNvPr id="2050" name="Picture 2" descr="mage result for objectiv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777394"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7415"/>
            <a:ext cx="8077200" cy="427038"/>
          </a:xfrm>
        </p:spPr>
        <p:txBody>
          <a:bodyPr/>
          <a:lstStyle>
            <a:lvl1pPr>
              <a:defRPr/>
            </a:lvl1pPr>
          </a:lstStyle>
          <a:p>
            <a:r>
              <a:rPr lang="en-US" dirty="0"/>
              <a:t>Click to edit Exercise Title</a:t>
            </a:r>
          </a:p>
        </p:txBody>
      </p:sp>
      <p:sp>
        <p:nvSpPr>
          <p:cNvPr id="3" name="Content Placeholder 2"/>
          <p:cNvSpPr>
            <a:spLocks noGrp="1"/>
          </p:cNvSpPr>
          <p:nvPr>
            <p:ph idx="1"/>
          </p:nvPr>
        </p:nvSpPr>
        <p:spPr>
          <a:xfrm>
            <a:off x="228600" y="1066800"/>
            <a:ext cx="877824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12" name="Text Placeholder 11"/>
          <p:cNvSpPr>
            <a:spLocks noGrp="1"/>
          </p:cNvSpPr>
          <p:nvPr>
            <p:ph type="body" sz="quarter" idx="13" hasCustomPrompt="1"/>
          </p:nvPr>
        </p:nvSpPr>
        <p:spPr>
          <a:xfrm>
            <a:off x="838200" y="-34560"/>
            <a:ext cx="2743200" cy="381000"/>
          </a:xfrm>
        </p:spPr>
        <p:txBody>
          <a:bodyPr anchor="b" anchorCtr="0">
            <a:normAutofit/>
          </a:bodyPr>
          <a:lstStyle>
            <a:lvl1pPr>
              <a:defRPr sz="1400" b="1">
                <a:solidFill>
                  <a:schemeClr val="accent1">
                    <a:lumMod val="60000"/>
                    <a:lumOff val="40000"/>
                    <a:alpha val="70000"/>
                  </a:schemeClr>
                </a:solidFill>
              </a:defRPr>
            </a:lvl1pPr>
          </a:lstStyle>
          <a:p>
            <a:pPr lvl="0"/>
            <a:r>
              <a:rPr lang="en-US" dirty="0"/>
              <a:t>Click to enter Exercise #</a:t>
            </a:r>
          </a:p>
        </p:txBody>
      </p:sp>
      <p:pic>
        <p:nvPicPr>
          <p:cNvPr id="3074" name="Picture 2" descr="mage result for workshop activit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137" y="79740"/>
            <a:ext cx="786063"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59475"/>
            <a:ext cx="8077200" cy="427038"/>
          </a:xfrm>
        </p:spPr>
        <p:txBody>
          <a:bodyPr/>
          <a:lstStyle>
            <a:lvl1pPr>
              <a:defRPr/>
            </a:lvl1pPr>
          </a:lstStyle>
          <a:p>
            <a:r>
              <a:rPr lang="en-US" dirty="0"/>
              <a:t>Click to edit Example Title</a:t>
            </a:r>
          </a:p>
        </p:txBody>
      </p:sp>
      <p:sp>
        <p:nvSpPr>
          <p:cNvPr id="3" name="Content Placeholder 2"/>
          <p:cNvSpPr>
            <a:spLocks noGrp="1"/>
          </p:cNvSpPr>
          <p:nvPr>
            <p:ph idx="1"/>
          </p:nvPr>
        </p:nvSpPr>
        <p:spPr>
          <a:xfrm>
            <a:off x="228600" y="1066800"/>
            <a:ext cx="877824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dirty="0"/>
          </a:p>
        </p:txBody>
      </p:sp>
      <p:sp>
        <p:nvSpPr>
          <p:cNvPr id="12" name="Text Placeholder 11"/>
          <p:cNvSpPr>
            <a:spLocks noGrp="1"/>
          </p:cNvSpPr>
          <p:nvPr>
            <p:ph type="body" sz="quarter" idx="13" hasCustomPrompt="1"/>
          </p:nvPr>
        </p:nvSpPr>
        <p:spPr>
          <a:xfrm>
            <a:off x="228600" y="27500"/>
            <a:ext cx="5867400" cy="381000"/>
          </a:xfrm>
        </p:spPr>
        <p:txBody>
          <a:bodyPr anchor="b" anchorCtr="0">
            <a:normAutofit/>
          </a:bodyPr>
          <a:lstStyle>
            <a:lvl1pPr>
              <a:defRPr sz="1400" b="1">
                <a:solidFill>
                  <a:schemeClr val="accent1">
                    <a:lumMod val="60000"/>
                    <a:lumOff val="40000"/>
                    <a:alpha val="70000"/>
                  </a:schemeClr>
                </a:solidFill>
              </a:defRPr>
            </a:lvl1pPr>
          </a:lstStyle>
          <a:p>
            <a:pPr lvl="0"/>
            <a:r>
              <a:rPr lang="en-US" dirty="0"/>
              <a:t>Click to enter Example Info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6200" y="228600"/>
            <a:ext cx="9067800" cy="42227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066800"/>
            <a:ext cx="8778240" cy="5199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55104" y="6494968"/>
            <a:ext cx="2133600" cy="304800"/>
          </a:xfrm>
          <a:prstGeom prst="rect">
            <a:avLst/>
          </a:prstGeom>
        </p:spPr>
        <p:txBody>
          <a:bodyPr vert="horz" lIns="91440" tIns="45720" rIns="91440" bIns="45720" rtlCol="0" anchor="ctr"/>
          <a:lstStyle>
            <a:lvl1pPr algn="l">
              <a:defRPr sz="1000">
                <a:solidFill>
                  <a:schemeClr val="tx1">
                    <a:lumMod val="65000"/>
                    <a:lumOff val="35000"/>
                  </a:schemeClr>
                </a:solidFill>
                <a:latin typeface="Arial" pitchFamily="34" charset="0"/>
                <a:cs typeface="Arial" pitchFamily="34" charset="0"/>
              </a:defRPr>
            </a:lvl1pPr>
          </a:lstStyle>
          <a:p>
            <a:fld id="{A1F167E5-13F8-40E9-B8EF-670F625BAC1B}" type="slidenum">
              <a:rPr lang="en-US" smtClean="0"/>
              <a:pPr/>
              <a:t>‹#›</a:t>
            </a:fld>
            <a:endParaRPr lang="en-US" dirty="0"/>
          </a:p>
        </p:txBody>
      </p:sp>
      <p:pic>
        <p:nvPicPr>
          <p:cNvPr id="4" name="Picture 3">
            <a:extLst>
              <a:ext uri="{FF2B5EF4-FFF2-40B4-BE49-F238E27FC236}">
                <a16:creationId xmlns:a16="http://schemas.microsoft.com/office/drawing/2014/main" id="{6A70A81C-76E2-6E49-9974-7AC139CF9FC1}"/>
              </a:ext>
            </a:extLst>
          </p:cNvPr>
          <p:cNvPicPr>
            <a:picLocks noChangeAspect="1"/>
          </p:cNvPicPr>
          <p:nvPr userDrawn="1"/>
        </p:nvPicPr>
        <p:blipFill>
          <a:blip r:embed="rId16" cstate="print">
            <a:alphaModFix amt="20000"/>
            <a:extLst>
              <a:ext uri="{28A0092B-C50C-407E-A947-70E740481C1C}">
                <a14:useLocalDpi xmlns:a14="http://schemas.microsoft.com/office/drawing/2010/main" val="0"/>
              </a:ext>
            </a:extLst>
          </a:blip>
          <a:srcRect/>
          <a:stretch/>
        </p:blipFill>
        <p:spPr>
          <a:xfrm>
            <a:off x="8414585" y="6364383"/>
            <a:ext cx="559125" cy="43538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7" r:id="rId2"/>
    <p:sldLayoutId id="2147483664" r:id="rId3"/>
    <p:sldLayoutId id="2147483650" r:id="rId4"/>
    <p:sldLayoutId id="2147483654" r:id="rId5"/>
    <p:sldLayoutId id="2147483662" r:id="rId6"/>
    <p:sldLayoutId id="2147483670" r:id="rId7"/>
    <p:sldLayoutId id="2147483660" r:id="rId8"/>
    <p:sldLayoutId id="2147483669" r:id="rId9"/>
    <p:sldLayoutId id="2147483661" r:id="rId10"/>
    <p:sldLayoutId id="2147483687" r:id="rId11"/>
    <p:sldLayoutId id="2147483695" r:id="rId12"/>
    <p:sldLayoutId id="2147483652" r:id="rId13"/>
    <p:sldLayoutId id="2147483684" r:id="rId14"/>
  </p:sldLayoutIdLst>
  <p:hf sldNum="0" hdr="0" ftr="0" dt="0"/>
  <p:txStyles>
    <p:titleStyle>
      <a:lvl1pPr algn="l" defTabSz="914400" rtl="0" eaLnBrk="1" latinLnBrk="0" hangingPunct="1">
        <a:spcBef>
          <a:spcPct val="0"/>
        </a:spcBef>
        <a:buNone/>
        <a:defRPr sz="2600" kern="1200">
          <a:solidFill>
            <a:schemeClr val="tx2">
              <a:lumMod val="75000"/>
            </a:schemeClr>
          </a:solidFill>
          <a:latin typeface="Arial" pitchFamily="34" charset="0"/>
          <a:ea typeface="+mj-ea"/>
          <a:cs typeface="Arial" pitchFamily="34" charset="0"/>
        </a:defRPr>
      </a:lvl1pPr>
    </p:titleStyle>
    <p:bodyStyle>
      <a:lvl1pPr marL="1588" indent="-1588"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4572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8001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1430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4pPr>
      <a:lvl5pPr marL="2057400" indent="-228600" algn="r" defTabSz="914400" rtl="0" eaLnBrk="1" latinLnBrk="0" hangingPunct="1">
        <a:spcBef>
          <a:spcPct val="20000"/>
        </a:spcBef>
        <a:buFont typeface="Arial" pitchFamily="34" charset="0"/>
        <a:buNone/>
        <a:defRPr sz="1200" i="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4.xml"/><Relationship Id="rId1" Type="http://schemas.openxmlformats.org/officeDocument/2006/relationships/slideLayout" Target="../slideLayouts/slideLayout11.xml"/><Relationship Id="rId5" Type="http://schemas.openxmlformats.org/officeDocument/2006/relationships/image" Target="../media/image87.png"/><Relationship Id="rId4" Type="http://schemas.openxmlformats.org/officeDocument/2006/relationships/image" Target="../media/image15.png"/></Relationships>
</file>

<file path=ppt/slides/_rels/slide1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92.png"/><Relationship Id="rId4" Type="http://schemas.openxmlformats.org/officeDocument/2006/relationships/image" Target="../media/image91.png"/></Relationships>
</file>

<file path=ppt/slides/_rels/slide1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8.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95.png"/><Relationship Id="rId4" Type="http://schemas.openxmlformats.org/officeDocument/2006/relationships/image" Target="../media/image94.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9.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98.png"/><Relationship Id="rId4" Type="http://schemas.openxmlformats.org/officeDocument/2006/relationships/image" Target="../media/image97.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1.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1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87.png"/><Relationship Id="rId4" Type="http://schemas.openxmlformats.org/officeDocument/2006/relationships/image" Target="../media/image86.png"/></Relationships>
</file>

<file path=ppt/slides/_rels/slide1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95.png"/><Relationship Id="rId4" Type="http://schemas.openxmlformats.org/officeDocument/2006/relationships/image" Target="../media/image94.emf"/></Relationships>
</file>

<file path=ppt/slides/_rels/slide12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2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6.jpg"/><Relationship Id="rId4" Type="http://schemas.openxmlformats.org/officeDocument/2006/relationships/image" Target="../media/image105.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1.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3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40.xml"/><Relationship Id="rId1" Type="http://schemas.openxmlformats.org/officeDocument/2006/relationships/slideLayout" Target="../slideLayouts/slideLayout10.xml"/><Relationship Id="rId5" Type="http://schemas.openxmlformats.org/officeDocument/2006/relationships/image" Target="../media/image113.png"/><Relationship Id="rId4" Type="http://schemas.openxmlformats.org/officeDocument/2006/relationships/image" Target="../media/image111.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45.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5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17.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19.png"/><Relationship Id="rId5" Type="http://schemas.openxmlformats.org/officeDocument/2006/relationships/image" Target="../media/image118.emf"/><Relationship Id="rId4" Type="http://schemas.openxmlformats.org/officeDocument/2006/relationships/image" Target="../media/image15.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5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5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8.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2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23.png"/><Relationship Id="rId4" Type="http://schemas.openxmlformats.org/officeDocument/2006/relationships/image" Target="../media/image15.pn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5.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67.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70.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1.xml"/><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4.png"/><Relationship Id="rId7" Type="http://schemas.openxmlformats.org/officeDocument/2006/relationships/diagramColors" Target="../diagrams/colors2.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57.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60.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hyperlink" Target="https://goo.gl/0UiBb6"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68.png"/><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71.png"/><Relationship Id="rId4" Type="http://schemas.openxmlformats.org/officeDocument/2006/relationships/image" Target="../media/image7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7.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9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74.tmp"/></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4867" y="2514600"/>
            <a:ext cx="7924800" cy="914400"/>
          </a:xfrm>
        </p:spPr>
        <p:txBody>
          <a:bodyPr anchor="t">
            <a:normAutofit fontScale="92500" lnSpcReduction="10000"/>
          </a:bodyPr>
          <a:lstStyle/>
          <a:p>
            <a:r>
              <a:rPr lang="en-US" sz="4800" baseline="30000" dirty="0">
                <a:solidFill>
                  <a:schemeClr val="tx1">
                    <a:lumMod val="50000"/>
                    <a:lumOff val="50000"/>
                  </a:schemeClr>
                </a:solidFill>
                <a:latin typeface="Cochin" panose="02000603020000020003" pitchFamily="2" charset="0"/>
              </a:rPr>
              <a:t>Information Processing with </a:t>
            </a:r>
            <a:br>
              <a:rPr lang="en-US" sz="4800" baseline="30000" dirty="0">
                <a:solidFill>
                  <a:schemeClr val="tx1">
                    <a:lumMod val="50000"/>
                    <a:lumOff val="50000"/>
                  </a:schemeClr>
                </a:solidFill>
                <a:latin typeface="Cochin" panose="02000603020000020003" pitchFamily="2" charset="0"/>
              </a:rPr>
            </a:br>
            <a:r>
              <a:rPr lang="en-US" sz="4800" baseline="30000" dirty="0">
                <a:solidFill>
                  <a:schemeClr val="tx1">
                    <a:lumMod val="50000"/>
                    <a:lumOff val="50000"/>
                  </a:schemeClr>
                </a:solidFill>
                <a:latin typeface="Cochin" panose="02000603020000020003" pitchFamily="2" charset="0"/>
              </a:rPr>
              <a:t>Excel and Google Sheet</a:t>
            </a:r>
          </a:p>
        </p:txBody>
      </p:sp>
      <p:sp>
        <p:nvSpPr>
          <p:cNvPr id="10" name="TextBox 9"/>
          <p:cNvSpPr txBox="1"/>
          <p:nvPr/>
        </p:nvSpPr>
        <p:spPr>
          <a:xfrm>
            <a:off x="631371" y="4494380"/>
            <a:ext cx="7086600" cy="646331"/>
          </a:xfrm>
          <a:prstGeom prst="rect">
            <a:avLst/>
          </a:prstGeom>
          <a:noFill/>
        </p:spPr>
        <p:txBody>
          <a:bodyPr wrap="square" rtlCol="0">
            <a:spAutoFit/>
          </a:bodyPr>
          <a:lstStyle/>
          <a:p>
            <a:r>
              <a:rPr lang="en-US" dirty="0">
                <a:solidFill>
                  <a:schemeClr val="tx1">
                    <a:lumMod val="50000"/>
                    <a:lumOff val="50000"/>
                  </a:schemeClr>
                </a:solidFill>
                <a:latin typeface="Garamond" panose="02020404030301010803" pitchFamily="18" charset="0"/>
              </a:rPr>
              <a:t>Martin Schedlbauer, PhD</a:t>
            </a:r>
            <a:br>
              <a:rPr lang="en-US" dirty="0">
                <a:solidFill>
                  <a:schemeClr val="tx1">
                    <a:lumMod val="50000"/>
                    <a:lumOff val="50000"/>
                  </a:schemeClr>
                </a:solidFill>
                <a:latin typeface="Garamond" panose="02020404030301010803" pitchFamily="18" charset="0"/>
              </a:rPr>
            </a:br>
            <a:r>
              <a:rPr lang="en-US" i="1" dirty="0">
                <a:solidFill>
                  <a:schemeClr val="tx1">
                    <a:lumMod val="50000"/>
                    <a:lumOff val="50000"/>
                  </a:schemeClr>
                </a:solidFill>
                <a:latin typeface="Garamond" panose="02020404030301010803" pitchFamily="18" charset="0"/>
              </a:rPr>
              <a:t>m.schedlbauer@northeastern.edu</a:t>
            </a:r>
            <a:endParaRPr lang="en-US" i="1" dirty="0">
              <a:latin typeface="Garamond" panose="02020404030301010803" pitchFamily="18" charset="0"/>
            </a:endParaRPr>
          </a:p>
        </p:txBody>
      </p:sp>
      <p:sp>
        <p:nvSpPr>
          <p:cNvPr id="12" name="Text Placeholder 2"/>
          <p:cNvSpPr txBox="1">
            <a:spLocks/>
          </p:cNvSpPr>
          <p:nvPr/>
        </p:nvSpPr>
        <p:spPr>
          <a:xfrm>
            <a:off x="631371" y="3429000"/>
            <a:ext cx="7924800" cy="381000"/>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 typeface="Arial" pitchFamily="34" charset="0"/>
              <a:buNone/>
              <a:defRPr sz="4000" b="1" kern="1200">
                <a:solidFill>
                  <a:schemeClr val="bg1"/>
                </a:solidFill>
                <a:latin typeface="Arial" pitchFamily="34" charset="0"/>
                <a:ea typeface="+mn-ea"/>
                <a:cs typeface="Arial" pitchFamily="34" charset="0"/>
              </a:defRPr>
            </a:lvl1pPr>
            <a:lvl2pPr marL="4572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8001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1430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4pPr>
            <a:lvl5pPr marL="2057400" indent="-228600" algn="r" defTabSz="914400" rtl="0" eaLnBrk="1" latinLnBrk="0" hangingPunct="1">
              <a:spcBef>
                <a:spcPct val="20000"/>
              </a:spcBef>
              <a:buFont typeface="Arial" pitchFamily="34" charset="0"/>
              <a:buNone/>
              <a:defRPr sz="1200" i="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i="1" dirty="0">
                <a:solidFill>
                  <a:schemeClr val="tx1">
                    <a:lumMod val="50000"/>
                    <a:lumOff val="50000"/>
                  </a:schemeClr>
                </a:solidFill>
                <a:latin typeface="Cochin" panose="02000603020000020003" pitchFamily="2" charset="0"/>
              </a:rPr>
              <a:t>A Primer for Information Scientists</a:t>
            </a:r>
            <a:endParaRPr lang="en-US" sz="2000" i="1" baseline="30000" dirty="0">
              <a:solidFill>
                <a:schemeClr val="tx1">
                  <a:lumMod val="50000"/>
                  <a:lumOff val="50000"/>
                </a:schemeClr>
              </a:solidFill>
              <a:latin typeface="Cochin" panose="02000603020000020003" pitchFamily="2" charset="0"/>
            </a:endParaRPr>
          </a:p>
        </p:txBody>
      </p:sp>
      <p:pic>
        <p:nvPicPr>
          <p:cNvPr id="6" name="Picture 5">
            <a:extLst>
              <a:ext uri="{FF2B5EF4-FFF2-40B4-BE49-F238E27FC236}">
                <a16:creationId xmlns:a16="http://schemas.microsoft.com/office/drawing/2014/main" id="{4DCFA78D-1DBA-4814-A9F7-6652951C297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634684" y="990600"/>
            <a:ext cx="1528733" cy="458620"/>
          </a:xfrm>
          <a:prstGeom prst="rect">
            <a:avLst/>
          </a:prstGeom>
        </p:spPr>
      </p:pic>
    </p:spTree>
    <p:custDataLst>
      <p:tags r:id="rId1"/>
    </p:custDataLst>
    <p:extLst>
      <p:ext uri="{BB962C8B-B14F-4D97-AF65-F5344CB8AC3E}">
        <p14:creationId xmlns:p14="http://schemas.microsoft.com/office/powerpoint/2010/main" val="363334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5520"/>
            <a:ext cx="6300942" cy="4633461"/>
          </a:xfrm>
        </p:spPr>
        <p:txBody>
          <a:bodyPr>
            <a:normAutofit fontScale="92500"/>
          </a:bodyPr>
          <a:lstStyle/>
          <a:p>
            <a:r>
              <a:rPr lang="en-US" dirty="0"/>
              <a:t>Tabular layout arranged in rows and columns</a:t>
            </a:r>
          </a:p>
          <a:p>
            <a:pPr lvl="1"/>
            <a:r>
              <a:rPr lang="en-US" dirty="0"/>
              <a:t>Columns are labeled with letters</a:t>
            </a:r>
          </a:p>
          <a:p>
            <a:pPr lvl="1"/>
            <a:r>
              <a:rPr lang="en-US" dirty="0"/>
              <a:t>Rows are labeled with numbers</a:t>
            </a:r>
          </a:p>
          <a:p>
            <a:endParaRPr lang="en-US" dirty="0"/>
          </a:p>
          <a:p>
            <a:r>
              <a:rPr lang="en-US" dirty="0"/>
              <a:t>Cells are at the intersection of rows and columns</a:t>
            </a:r>
          </a:p>
          <a:p>
            <a:pPr lvl="1"/>
            <a:r>
              <a:rPr lang="en-US" dirty="0"/>
              <a:t>Example cell reference: A3, D9</a:t>
            </a:r>
          </a:p>
          <a:p>
            <a:endParaRPr lang="en-US" dirty="0"/>
          </a:p>
          <a:p>
            <a:r>
              <a:rPr lang="en-US" dirty="0"/>
              <a:t>Cells can contain:</a:t>
            </a:r>
          </a:p>
          <a:p>
            <a:pPr lvl="1"/>
            <a:r>
              <a:rPr lang="en-US" dirty="0"/>
              <a:t>Numbers, dates, text, or other data</a:t>
            </a:r>
          </a:p>
          <a:p>
            <a:pPr lvl="1"/>
            <a:r>
              <a:rPr lang="en-US" dirty="0"/>
              <a:t>Formulas using functions and cell references</a:t>
            </a:r>
          </a:p>
        </p:txBody>
      </p:sp>
      <p:sp>
        <p:nvSpPr>
          <p:cNvPr id="2" name="Title 1"/>
          <p:cNvSpPr>
            <a:spLocks noGrp="1"/>
          </p:cNvSpPr>
          <p:nvPr>
            <p:ph type="title"/>
          </p:nvPr>
        </p:nvSpPr>
        <p:spPr/>
        <p:txBody>
          <a:bodyPr/>
          <a:lstStyle/>
          <a:p>
            <a:r>
              <a:rPr lang="en-US"/>
              <a:t>Spreadsheet Layout</a:t>
            </a:r>
            <a:endParaRPr lang="en-US" dirty="0"/>
          </a:p>
        </p:txBody>
      </p:sp>
      <p:sp>
        <p:nvSpPr>
          <p:cNvPr id="7" name="TextBox 6"/>
          <p:cNvSpPr txBox="1"/>
          <p:nvPr/>
        </p:nvSpPr>
        <p:spPr>
          <a:xfrm>
            <a:off x="228600" y="5688981"/>
            <a:ext cx="8458200" cy="461665"/>
          </a:xfrm>
          <a:prstGeom prst="rect">
            <a:avLst/>
          </a:prstGeom>
          <a:noFill/>
        </p:spPr>
        <p:txBody>
          <a:bodyPr wrap="square" rtlCol="0">
            <a:spAutoFit/>
          </a:bodyPr>
          <a:lstStyle/>
          <a:p>
            <a:r>
              <a:rPr lang="en-US" sz="1200" dirty="0">
                <a:latin typeface="Bookman Old Style" panose="02050604050505020204" pitchFamily="18" charset="0"/>
              </a:rPr>
              <a:t>Note that Excel allows cells to be referenced with an alternate naming scheme that is often used in VBA macro programming, e.g., C[3]R[2]</a:t>
            </a:r>
          </a:p>
        </p:txBody>
      </p:sp>
      <p:pic>
        <p:nvPicPr>
          <p:cNvPr id="8" name="Shape 110"/>
          <p:cNvPicPr preferRelativeResize="0"/>
          <p:nvPr/>
        </p:nvPicPr>
        <p:blipFill rotWithShape="1">
          <a:blip r:embed="rId3">
            <a:alphaModFix/>
          </a:blip>
          <a:srcRect/>
          <a:stretch/>
        </p:blipFill>
        <p:spPr>
          <a:xfrm>
            <a:off x="6873240" y="1192948"/>
            <a:ext cx="1686726" cy="3914774"/>
          </a:xfrm>
          <a:prstGeom prst="rect">
            <a:avLst/>
          </a:prstGeom>
          <a:noFill/>
          <a:ln>
            <a:noFill/>
          </a:ln>
        </p:spPr>
      </p:pic>
    </p:spTree>
    <p:extLst>
      <p:ext uri="{BB962C8B-B14F-4D97-AF65-F5344CB8AC3E}">
        <p14:creationId xmlns:p14="http://schemas.microsoft.com/office/powerpoint/2010/main" val="6866011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MID </a:t>
            </a:r>
            <a:r>
              <a:rPr lang="en-US" dirty="0"/>
              <a:t>function extracts some number of characters starting at some position within a text value:</a:t>
            </a:r>
          </a:p>
        </p:txBody>
      </p:sp>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MID</a:t>
            </a:r>
            <a:r>
              <a:rPr lang="en-US" dirty="0"/>
              <a:t> Function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2764883"/>
            <a:ext cx="362682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77866" y="3105195"/>
            <a:ext cx="1462260" cy="369332"/>
          </a:xfrm>
          <a:prstGeom prst="rect">
            <a:avLst/>
          </a:prstGeom>
          <a:noFill/>
        </p:spPr>
        <p:txBody>
          <a:bodyPr wrap="none" rtlCol="0">
            <a:spAutoFit/>
          </a:bodyPr>
          <a:lstStyle/>
          <a:p>
            <a:r>
              <a:rPr lang="en-US" b="1" dirty="0"/>
              <a:t>=MID(A1,5,4)</a:t>
            </a:r>
          </a:p>
        </p:txBody>
      </p:sp>
    </p:spTree>
    <p:extLst>
      <p:ext uri="{BB962C8B-B14F-4D97-AF65-F5344CB8AC3E}">
        <p14:creationId xmlns:p14="http://schemas.microsoft.com/office/powerpoint/2010/main" val="36643092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FIND</a:t>
            </a:r>
            <a:r>
              <a:rPr lang="en-US" dirty="0"/>
              <a:t> returns the position where a substring starts within a string.</a:t>
            </a:r>
          </a:p>
          <a:p>
            <a:pPr lvl="1"/>
            <a:r>
              <a:rPr lang="en-US" dirty="0"/>
              <a:t>Finds the first occurrence only.</a:t>
            </a:r>
          </a:p>
          <a:p>
            <a:pPr lvl="1"/>
            <a:r>
              <a:rPr lang="en-US" dirty="0"/>
              <a:t>Returns a #VALUE! error if the substring cannot be found.</a:t>
            </a:r>
          </a:p>
        </p:txBody>
      </p:sp>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FIND</a:t>
            </a:r>
            <a:r>
              <a:rPr lang="en-US" dirty="0"/>
              <a:t> Function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3505200"/>
            <a:ext cx="348488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3886200"/>
            <a:ext cx="1794274" cy="369332"/>
          </a:xfrm>
          <a:prstGeom prst="rect">
            <a:avLst/>
          </a:prstGeom>
          <a:noFill/>
        </p:spPr>
        <p:txBody>
          <a:bodyPr wrap="none" rtlCol="0">
            <a:spAutoFit/>
          </a:bodyPr>
          <a:lstStyle/>
          <a:p>
            <a:r>
              <a:rPr lang="en-US" b="1" dirty="0"/>
              <a:t>=FIND("DEF",A1)</a:t>
            </a:r>
          </a:p>
        </p:txBody>
      </p:sp>
      <p:sp>
        <p:nvSpPr>
          <p:cNvPr id="9" name="TextBox 8"/>
          <p:cNvSpPr txBox="1"/>
          <p:nvPr/>
        </p:nvSpPr>
        <p:spPr>
          <a:xfrm>
            <a:off x="4424779" y="4248361"/>
            <a:ext cx="1483291" cy="369332"/>
          </a:xfrm>
          <a:prstGeom prst="rect">
            <a:avLst/>
          </a:prstGeom>
          <a:noFill/>
        </p:spPr>
        <p:txBody>
          <a:bodyPr wrap="none" rtlCol="0">
            <a:spAutoFit/>
          </a:bodyPr>
          <a:lstStyle/>
          <a:p>
            <a:r>
              <a:rPr lang="en-US" b="1" dirty="0"/>
              <a:t>=FIND(" ",A2)</a:t>
            </a:r>
          </a:p>
        </p:txBody>
      </p:sp>
      <p:sp>
        <p:nvSpPr>
          <p:cNvPr id="10" name="TextBox 9"/>
          <p:cNvSpPr txBox="1"/>
          <p:nvPr/>
        </p:nvSpPr>
        <p:spPr>
          <a:xfrm>
            <a:off x="4424779" y="4602215"/>
            <a:ext cx="1489703" cy="369332"/>
          </a:xfrm>
          <a:prstGeom prst="rect">
            <a:avLst/>
          </a:prstGeom>
          <a:noFill/>
        </p:spPr>
        <p:txBody>
          <a:bodyPr wrap="none" rtlCol="0">
            <a:spAutoFit/>
          </a:bodyPr>
          <a:lstStyle/>
          <a:p>
            <a:r>
              <a:rPr lang="en-US" b="1" dirty="0"/>
              <a:t>=FIND(",",A3)</a:t>
            </a:r>
          </a:p>
        </p:txBody>
      </p:sp>
    </p:spTree>
    <p:extLst>
      <p:ext uri="{BB962C8B-B14F-4D97-AF65-F5344CB8AC3E}">
        <p14:creationId xmlns:p14="http://schemas.microsoft.com/office/powerpoint/2010/main" val="7802680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1"/>
            <a:r>
              <a:rPr lang="en-US" dirty="0"/>
              <a:t>Note that </a:t>
            </a:r>
            <a:r>
              <a:rPr lang="en-US" b="1" dirty="0">
                <a:latin typeface="Courier New" panose="02070309020205020404" pitchFamily="49" charset="0"/>
                <a:cs typeface="Courier New" panose="02070309020205020404" pitchFamily="49" charset="0"/>
              </a:rPr>
              <a:t>FIND</a:t>
            </a:r>
            <a:r>
              <a:rPr lang="en-US" dirty="0"/>
              <a:t> is case sensitive.</a:t>
            </a:r>
          </a:p>
          <a:p>
            <a:pPr lvl="1"/>
            <a:r>
              <a:rPr lang="en-US" dirty="0"/>
              <a:t>As an alternative, Excel has a </a:t>
            </a:r>
            <a:r>
              <a:rPr lang="en-US" b="1" dirty="0">
                <a:latin typeface="Courier New" panose="02070309020205020404" pitchFamily="49" charset="0"/>
                <a:cs typeface="Courier New" panose="02070309020205020404" pitchFamily="49" charset="0"/>
              </a:rPr>
              <a:t>SEARCH</a:t>
            </a:r>
            <a:r>
              <a:rPr lang="en-US" dirty="0"/>
              <a:t> function, which is not case sensitive but otherwise works the same way as </a:t>
            </a:r>
            <a:r>
              <a:rPr lang="en-US" b="1" dirty="0">
                <a:latin typeface="Courier New" panose="02070309020205020404" pitchFamily="49" charset="0"/>
                <a:cs typeface="Courier New" panose="02070309020205020404" pitchFamily="49" charset="0"/>
              </a:rPr>
              <a:t>FIND</a:t>
            </a:r>
            <a:r>
              <a:rPr lang="en-US" dirty="0"/>
              <a:t>.</a:t>
            </a:r>
          </a:p>
          <a:p>
            <a:endParaRPr lang="en-US" dirty="0"/>
          </a:p>
        </p:txBody>
      </p:sp>
      <p:sp>
        <p:nvSpPr>
          <p:cNvPr id="2" name="Title 1"/>
          <p:cNvSpPr>
            <a:spLocks noGrp="1"/>
          </p:cNvSpPr>
          <p:nvPr>
            <p:ph type="title"/>
          </p:nvPr>
        </p:nvSpPr>
        <p:spPr/>
        <p:txBody>
          <a:bodyPr/>
          <a:lstStyle/>
          <a:p>
            <a:r>
              <a:rPr lang="en-US"/>
              <a:t>Case Sensitivity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3205356"/>
            <a:ext cx="33985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0" y="3218504"/>
            <a:ext cx="1882438" cy="369332"/>
          </a:xfrm>
          <a:prstGeom prst="rect">
            <a:avLst/>
          </a:prstGeom>
          <a:noFill/>
        </p:spPr>
        <p:txBody>
          <a:bodyPr wrap="none" rtlCol="0">
            <a:spAutoFit/>
          </a:bodyPr>
          <a:lstStyle/>
          <a:p>
            <a:r>
              <a:rPr lang="en-US" b="1" dirty="0"/>
              <a:t>=FIND("cde",A16)</a:t>
            </a:r>
          </a:p>
        </p:txBody>
      </p:sp>
      <p:sp>
        <p:nvSpPr>
          <p:cNvPr id="9" name="TextBox 8"/>
          <p:cNvSpPr txBox="1"/>
          <p:nvPr/>
        </p:nvSpPr>
        <p:spPr>
          <a:xfrm>
            <a:off x="4192480" y="3528936"/>
            <a:ext cx="2171300" cy="369332"/>
          </a:xfrm>
          <a:prstGeom prst="rect">
            <a:avLst/>
          </a:prstGeom>
          <a:noFill/>
        </p:spPr>
        <p:txBody>
          <a:bodyPr wrap="none" rtlCol="0">
            <a:spAutoFit/>
          </a:bodyPr>
          <a:lstStyle/>
          <a:p>
            <a:r>
              <a:rPr lang="en-US" b="1" dirty="0"/>
              <a:t>=SEARCH("cde",A17)</a:t>
            </a:r>
          </a:p>
        </p:txBody>
      </p:sp>
    </p:spTree>
    <p:extLst>
      <p:ext uri="{BB962C8B-B14F-4D97-AF65-F5344CB8AC3E}">
        <p14:creationId xmlns:p14="http://schemas.microsoft.com/office/powerpoint/2010/main" val="485198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Since </a:t>
            </a:r>
            <a:r>
              <a:rPr lang="en-US" dirty="0">
                <a:latin typeface="Courier New" panose="02070309020205020404" pitchFamily="49" charset="0"/>
                <a:cs typeface="Courier New" panose="02070309020205020404" pitchFamily="49" charset="0"/>
              </a:rPr>
              <a:t>FIND</a:t>
            </a:r>
            <a:r>
              <a:rPr lang="en-US" dirty="0"/>
              <a:t> returns an error when a substring cannot be found, we need to use a sentinel value.</a:t>
            </a:r>
          </a:p>
        </p:txBody>
      </p:sp>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IFERROR</a:t>
            </a:r>
            <a:r>
              <a:rPr lang="en-US" dirty="0"/>
              <a:t> and </a:t>
            </a:r>
            <a:r>
              <a:rPr lang="en-US" dirty="0">
                <a:latin typeface="Courier New" panose="02070309020205020404" pitchFamily="49" charset="0"/>
                <a:cs typeface="Courier New" panose="02070309020205020404" pitchFamily="49" charset="0"/>
              </a:rPr>
              <a:t>FIND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822" y="2721576"/>
            <a:ext cx="36337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0" y="2803610"/>
            <a:ext cx="1505733" cy="369332"/>
          </a:xfrm>
          <a:prstGeom prst="rect">
            <a:avLst/>
          </a:prstGeom>
          <a:noFill/>
        </p:spPr>
        <p:txBody>
          <a:bodyPr wrap="none" rtlCol="0">
            <a:spAutoFit/>
          </a:bodyPr>
          <a:lstStyle/>
          <a:p>
            <a:r>
              <a:rPr lang="en-US" b="1" dirty="0"/>
              <a:t>=FIND("[",A5)</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7822" y="3784677"/>
            <a:ext cx="3505200" cy="41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0" y="3810000"/>
            <a:ext cx="2732992" cy="369332"/>
          </a:xfrm>
          <a:prstGeom prst="rect">
            <a:avLst/>
          </a:prstGeom>
          <a:noFill/>
        </p:spPr>
        <p:txBody>
          <a:bodyPr wrap="none" rtlCol="0">
            <a:spAutoFit/>
          </a:bodyPr>
          <a:lstStyle/>
          <a:p>
            <a:r>
              <a:rPr lang="en-US" b="1" dirty="0"/>
              <a:t>=IFERROR(FIND("[",A5),"")</a:t>
            </a:r>
          </a:p>
        </p:txBody>
      </p:sp>
    </p:spTree>
    <p:extLst>
      <p:ext uri="{BB962C8B-B14F-4D97-AF65-F5344CB8AC3E}">
        <p14:creationId xmlns:p14="http://schemas.microsoft.com/office/powerpoint/2010/main" val="8597578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a:spLocks noGrp="1"/>
          </p:cNvSpPr>
          <p:nvPr>
            <p:ph idx="1"/>
          </p:nvPr>
        </p:nvSpPr>
        <p:spPr/>
        <p:txBody>
          <a:bodyPr/>
          <a:lstStyle/>
          <a:p>
            <a:pPr lvl="1"/>
            <a:r>
              <a:rPr lang="en-US" dirty="0">
                <a:sym typeface="Calibri"/>
              </a:rPr>
              <a:t>The </a:t>
            </a:r>
            <a:r>
              <a:rPr lang="en-US" dirty="0">
                <a:latin typeface="Courier New" panose="02070309020205020404" pitchFamily="49" charset="0"/>
                <a:cs typeface="Courier New" panose="02070309020205020404" pitchFamily="49" charset="0"/>
                <a:sym typeface="Calibri"/>
              </a:rPr>
              <a:t>TRIM</a:t>
            </a:r>
            <a:r>
              <a:rPr lang="en-US" dirty="0">
                <a:sym typeface="Calibri"/>
              </a:rPr>
              <a:t> function removes all spaces before and after a piece of text. Spaces between words are not removed.</a:t>
            </a:r>
          </a:p>
          <a:p>
            <a:pPr lvl="2"/>
            <a:r>
              <a:rPr lang="en-US" dirty="0">
                <a:sym typeface="Calibri"/>
              </a:rPr>
              <a:t>This is useful if the text you are trying to parse has trailing spaces which may result in errors later</a:t>
            </a:r>
          </a:p>
          <a:p>
            <a:pPr lvl="2"/>
            <a:r>
              <a:rPr lang="en-US" dirty="0">
                <a:sym typeface="Calibri"/>
              </a:rPr>
              <a:t>For example, if you need to use a result later in a VLOOKUP function. </a:t>
            </a:r>
          </a:p>
        </p:txBody>
      </p:sp>
      <p:sp>
        <p:nvSpPr>
          <p:cNvPr id="231" name="Shape 231"/>
          <p:cNvSpPr txBox="1">
            <a:spLocks noGrp="1"/>
          </p:cNvSpPr>
          <p:nvPr>
            <p:ph type="title"/>
          </p:nvPr>
        </p:nvSpPr>
        <p:spPr/>
        <p:txBody>
          <a:bodyPr/>
          <a:lstStyle/>
          <a:p>
            <a:pPr lvl="0"/>
            <a:r>
              <a:rPr lang="en-US" dirty="0">
                <a:latin typeface="Courier New" panose="02070309020205020404" pitchFamily="49" charset="0"/>
                <a:cs typeface="Courier New" panose="02070309020205020404" pitchFamily="49" charset="0"/>
                <a:sym typeface="Calibri"/>
              </a:rPr>
              <a:t>TRIM</a:t>
            </a:r>
            <a:r>
              <a:rPr lang="en-US" dirty="0">
                <a:sym typeface="Calibri"/>
              </a:rPr>
              <a:t> Function</a:t>
            </a:r>
          </a:p>
        </p:txBody>
      </p:sp>
    </p:spTree>
    <p:extLst>
      <p:ext uri="{BB962C8B-B14F-4D97-AF65-F5344CB8AC3E}">
        <p14:creationId xmlns:p14="http://schemas.microsoft.com/office/powerpoint/2010/main" val="33892270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Example: What’s the Recipe?</a:t>
            </a:r>
          </a:p>
        </p:txBody>
      </p:sp>
      <p:sp>
        <p:nvSpPr>
          <p:cNvPr id="3" name="Content Placeholder 2"/>
          <p:cNvSpPr>
            <a:spLocks noGrp="1"/>
          </p:cNvSpPr>
          <p:nvPr>
            <p:ph idx="1"/>
          </p:nvPr>
        </p:nvSpPr>
        <p:spPr/>
        <p:txBody>
          <a:bodyPr>
            <a:normAutofit lnSpcReduction="10000"/>
          </a:bodyPr>
          <a:lstStyle/>
          <a:p>
            <a:r>
              <a:rPr lang="en-US" dirty="0"/>
              <a:t>How would you extract the customer's name and the payment terms?</a:t>
            </a:r>
            <a:br>
              <a:rPr lang="en-US" dirty="0"/>
            </a:br>
            <a:br>
              <a:rPr lang="en-US" dirty="0"/>
            </a:br>
            <a:br>
              <a:rPr lang="en-US" dirty="0"/>
            </a:br>
            <a:endParaRPr lang="en-US" dirty="0"/>
          </a:p>
          <a:p>
            <a:endParaRPr lang="en-US" dirty="0"/>
          </a:p>
          <a:p>
            <a:br>
              <a:rPr lang="en-US" dirty="0"/>
            </a:br>
            <a:endParaRPr lang="en-US" dirty="0"/>
          </a:p>
          <a:p>
            <a:r>
              <a:rPr lang="en-US" dirty="0"/>
              <a:t>Before starting with formulas, think about your strategy.</a:t>
            </a:r>
          </a:p>
          <a:p>
            <a:pPr lvl="1"/>
            <a:r>
              <a:rPr lang="en-US" dirty="0"/>
              <a:t>How can you recognize the beginning and end of the name component?</a:t>
            </a:r>
          </a:p>
          <a:p>
            <a:pPr lvl="1"/>
            <a:r>
              <a:rPr lang="en-US" dirty="0"/>
              <a:t>How about the beginning and end of the term's component?</a:t>
            </a:r>
          </a:p>
          <a:p>
            <a:pPr lvl="1"/>
            <a:r>
              <a:rPr lang="en-US" dirty="0"/>
              <a:t>Do we need intermediate values?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002883"/>
            <a:ext cx="5295094" cy="165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4851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Devising a Text Parsing Strategy</a:t>
            </a:r>
          </a:p>
        </p:txBody>
      </p:sp>
      <p:sp>
        <p:nvSpPr>
          <p:cNvPr id="3" name="Content Placeholder 2"/>
          <p:cNvSpPr>
            <a:spLocks noGrp="1"/>
          </p:cNvSpPr>
          <p:nvPr>
            <p:ph idx="1"/>
          </p:nvPr>
        </p:nvSpPr>
        <p:spPr/>
        <p:txBody>
          <a:bodyPr/>
          <a:lstStyle/>
          <a:p>
            <a:r>
              <a:rPr lang="en-US" dirty="0"/>
              <a:t>You need think about your strategy:</a:t>
            </a:r>
          </a:p>
          <a:p>
            <a:pPr lvl="1"/>
            <a:r>
              <a:rPr lang="en-US" dirty="0"/>
              <a:t>How do I detect where the term starts?</a:t>
            </a:r>
          </a:p>
          <a:p>
            <a:pPr lvl="1"/>
            <a:r>
              <a:rPr lang="en-US" dirty="0"/>
              <a:t>Are there some delimiters?</a:t>
            </a:r>
          </a:p>
          <a:p>
            <a:pPr lvl="1"/>
            <a:r>
              <a:rPr lang="en-US" dirty="0"/>
              <a:t>What is the delimiter?</a:t>
            </a:r>
          </a:p>
          <a:p>
            <a:pPr lvl="1"/>
            <a:r>
              <a:rPr lang="en-US" dirty="0"/>
              <a:t>Does it always work?</a:t>
            </a:r>
          </a:p>
          <a:p>
            <a:pPr lvl="1"/>
            <a:r>
              <a:rPr lang="en-US" dirty="0"/>
              <a:t>Is there always a value for terms?</a:t>
            </a:r>
          </a:p>
          <a:p>
            <a:endParaRPr lang="en-US" dirty="0"/>
          </a:p>
          <a:p>
            <a:r>
              <a:rPr lang="en-US" dirty="0"/>
              <a:t>Break the problem into several problems and create auxiliary or helper columns.</a:t>
            </a:r>
          </a:p>
        </p:txBody>
      </p:sp>
    </p:spTree>
    <p:extLst>
      <p:ext uri="{BB962C8B-B14F-4D97-AF65-F5344CB8AC3E}">
        <p14:creationId xmlns:p14="http://schemas.microsoft.com/office/powerpoint/2010/main" val="636205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62400" y="1676400"/>
            <a:ext cx="5029200" cy="4953000"/>
          </a:xfrm>
        </p:spPr>
        <p:txBody>
          <a:bodyPr/>
          <a:lstStyle/>
          <a:p>
            <a:r>
              <a:rPr lang="en-US" dirty="0"/>
              <a:t>Data Shaping</a:t>
            </a:r>
          </a:p>
          <a:p>
            <a:r>
              <a:rPr lang="en-US" dirty="0"/>
              <a:t>Text Processing Functions</a:t>
            </a:r>
          </a:p>
          <a:p>
            <a:r>
              <a:rPr lang="en-US" b="1" dirty="0">
                <a:solidFill>
                  <a:schemeClr val="accent1"/>
                </a:solidFill>
              </a:rPr>
              <a:t>Converting Text to Numbers</a:t>
            </a:r>
          </a:p>
          <a:p>
            <a:endParaRPr lang="en-US" dirty="0"/>
          </a:p>
          <a:p>
            <a:endParaRPr lang="en-US" dirty="0"/>
          </a:p>
        </p:txBody>
      </p:sp>
    </p:spTree>
    <p:extLst>
      <p:ext uri="{BB962C8B-B14F-4D97-AF65-F5344CB8AC3E}">
        <p14:creationId xmlns:p14="http://schemas.microsoft.com/office/powerpoint/2010/main" val="2423800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342900" indent="-342900">
              <a:buFont typeface="Wingdings" panose="05000000000000000000" pitchFamily="2" charset="2"/>
              <a:buChar char="§"/>
            </a:pPr>
            <a:r>
              <a:rPr lang="en-US" dirty="0"/>
              <a:t>Numbers extracted from text with </a:t>
            </a:r>
            <a:r>
              <a:rPr lang="en-US" dirty="0">
                <a:latin typeface="Courier New" panose="02070309020205020404" pitchFamily="49" charset="0"/>
                <a:cs typeface="Courier New" panose="02070309020205020404" pitchFamily="49" charset="0"/>
              </a:rPr>
              <a:t>MID</a:t>
            </a:r>
            <a:r>
              <a:rPr lang="en-US" dirty="0"/>
              <a:t>, </a:t>
            </a:r>
            <a:r>
              <a:rPr lang="en-US" dirty="0">
                <a:latin typeface="Courier New" panose="02070309020205020404" pitchFamily="49" charset="0"/>
                <a:cs typeface="Courier New" panose="02070309020205020404" pitchFamily="49" charset="0"/>
              </a:rPr>
              <a:t>LEFT</a:t>
            </a:r>
            <a:r>
              <a:rPr lang="en-US" dirty="0"/>
              <a:t>, and </a:t>
            </a:r>
            <a:r>
              <a:rPr lang="en-US" dirty="0">
                <a:latin typeface="Courier New" panose="02070309020205020404" pitchFamily="49" charset="0"/>
                <a:cs typeface="Courier New" panose="02070309020205020404" pitchFamily="49" charset="0"/>
              </a:rPr>
              <a:t>RIGHT</a:t>
            </a:r>
            <a:r>
              <a:rPr lang="en-US" dirty="0"/>
              <a:t> are not actually numbers but text and thus cannot be used in any calculation and cannot be formatted with number formats.</a:t>
            </a:r>
          </a:p>
          <a:p>
            <a:pPr marL="342900" indent="-342900">
              <a:buFont typeface="Wingdings" panose="05000000000000000000" pitchFamily="2" charset="2"/>
              <a:buChar char="§"/>
            </a:pPr>
            <a:r>
              <a:rPr lang="en-US" dirty="0"/>
              <a:t>The </a:t>
            </a:r>
            <a:r>
              <a:rPr lang="en-US" dirty="0">
                <a:latin typeface="Courier New" panose="02070309020205020404" pitchFamily="49" charset="0"/>
                <a:cs typeface="Courier New" panose="02070309020205020404" pitchFamily="49" charset="0"/>
              </a:rPr>
              <a:t>VALUE</a:t>
            </a:r>
            <a:r>
              <a:rPr lang="en-US" dirty="0"/>
              <a:t> function converts text to a number, assuming that it can be done; e.g., you can’t convert “L76”:</a:t>
            </a:r>
            <a:br>
              <a:rPr lang="en-US" dirty="0"/>
            </a:br>
            <a:br>
              <a:rPr lang="en-US" dirty="0"/>
            </a:br>
            <a:br>
              <a:rPr lang="en-US" dirty="0"/>
            </a:br>
            <a:endParaRPr lang="en-US" dirty="0"/>
          </a:p>
        </p:txBody>
      </p:sp>
      <p:sp>
        <p:nvSpPr>
          <p:cNvPr id="7" name="Title 6"/>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VALUE</a:t>
            </a:r>
            <a:r>
              <a:rPr lang="en-US" dirty="0"/>
              <a:t> Function</a:t>
            </a:r>
          </a:p>
        </p:txBody>
      </p:sp>
      <p:pic>
        <p:nvPicPr>
          <p:cNvPr id="2" name="Picture 1"/>
          <p:cNvPicPr>
            <a:picLocks noChangeAspect="1"/>
          </p:cNvPicPr>
          <p:nvPr/>
        </p:nvPicPr>
        <p:blipFill>
          <a:blip r:embed="rId3"/>
          <a:stretch>
            <a:fillRect/>
          </a:stretch>
        </p:blipFill>
        <p:spPr>
          <a:xfrm>
            <a:off x="1447800" y="4114800"/>
            <a:ext cx="4219575" cy="952500"/>
          </a:xfrm>
          <a:prstGeom prst="rect">
            <a:avLst/>
          </a:prstGeom>
        </p:spPr>
      </p:pic>
      <p:sp>
        <p:nvSpPr>
          <p:cNvPr id="10" name="Callout: Bent Line with Accent Bar 9"/>
          <p:cNvSpPr/>
          <p:nvPr/>
        </p:nvSpPr>
        <p:spPr>
          <a:xfrm>
            <a:off x="1600200" y="3545430"/>
            <a:ext cx="1828800" cy="429851"/>
          </a:xfrm>
          <a:prstGeom prst="accentCallout2">
            <a:avLst>
              <a:gd name="adj1" fmla="val 35913"/>
              <a:gd name="adj2" fmla="val 100166"/>
              <a:gd name="adj3" fmla="val 65873"/>
              <a:gd name="adj4" fmla="val 116107"/>
              <a:gd name="adj5" fmla="val 147912"/>
              <a:gd name="adj6" fmla="val 123881"/>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4">
                    <a:lumMod val="75000"/>
                  </a:schemeClr>
                </a:solidFill>
                <a:latin typeface="Courier New" panose="02070309020205020404" pitchFamily="49" charset="0"/>
                <a:cs typeface="Courier New" panose="02070309020205020404" pitchFamily="49" charset="0"/>
              </a:rPr>
              <a:t>=MID(A19,5,3)</a:t>
            </a:r>
          </a:p>
        </p:txBody>
      </p:sp>
      <p:sp>
        <p:nvSpPr>
          <p:cNvPr id="11" name="Callout: Bent Line with Accent Bar 10"/>
          <p:cNvSpPr/>
          <p:nvPr/>
        </p:nvSpPr>
        <p:spPr>
          <a:xfrm>
            <a:off x="5867400" y="3545429"/>
            <a:ext cx="1600200" cy="429851"/>
          </a:xfrm>
          <a:prstGeom prst="accentCallout2">
            <a:avLst>
              <a:gd name="adj1" fmla="val 30724"/>
              <a:gd name="adj2" fmla="val -240"/>
              <a:gd name="adj3" fmla="val 81438"/>
              <a:gd name="adj4" fmla="val -18446"/>
              <a:gd name="adj5" fmla="val 146183"/>
              <a:gd name="adj6" fmla="val -24899"/>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4">
                    <a:lumMod val="75000"/>
                  </a:schemeClr>
                </a:solidFill>
                <a:latin typeface="Courier New" panose="02070309020205020404" pitchFamily="49" charset="0"/>
                <a:cs typeface="Courier New" panose="02070309020205020404" pitchFamily="49" charset="0"/>
              </a:rPr>
              <a:t>=VALUE(B19)</a:t>
            </a:r>
          </a:p>
        </p:txBody>
      </p:sp>
      <p:sp>
        <p:nvSpPr>
          <p:cNvPr id="12" name="Callout: Bent Line with Accent Bar 11"/>
          <p:cNvSpPr/>
          <p:nvPr/>
        </p:nvSpPr>
        <p:spPr>
          <a:xfrm>
            <a:off x="1600200" y="5315950"/>
            <a:ext cx="1828800" cy="429851"/>
          </a:xfrm>
          <a:prstGeom prst="accentCallout2">
            <a:avLst>
              <a:gd name="adj1" fmla="val 35913"/>
              <a:gd name="adj2" fmla="val 100166"/>
              <a:gd name="adj3" fmla="val 22636"/>
              <a:gd name="adj4" fmla="val 116514"/>
              <a:gd name="adj5" fmla="val -76919"/>
              <a:gd name="adj6" fmla="val 121848"/>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4">
                    <a:lumMod val="75000"/>
                  </a:schemeClr>
                </a:solidFill>
                <a:latin typeface="Courier New" panose="02070309020205020404" pitchFamily="49" charset="0"/>
                <a:cs typeface="Courier New" panose="02070309020205020404" pitchFamily="49" charset="0"/>
              </a:rPr>
              <a:t>=SUM(B19:B20)</a:t>
            </a:r>
          </a:p>
        </p:txBody>
      </p:sp>
      <p:sp>
        <p:nvSpPr>
          <p:cNvPr id="13" name="Callout: Bent Line with Accent Bar 12"/>
          <p:cNvSpPr/>
          <p:nvPr/>
        </p:nvSpPr>
        <p:spPr>
          <a:xfrm>
            <a:off x="5867400" y="5410200"/>
            <a:ext cx="1828800" cy="429851"/>
          </a:xfrm>
          <a:prstGeom prst="accentCallout2">
            <a:avLst>
              <a:gd name="adj1" fmla="val 54937"/>
              <a:gd name="adj2" fmla="val 573"/>
              <a:gd name="adj3" fmla="val 39931"/>
              <a:gd name="adj4" fmla="val -14381"/>
              <a:gd name="adj5" fmla="val -92484"/>
              <a:gd name="adj6" fmla="val -22867"/>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4">
                    <a:lumMod val="75000"/>
                  </a:schemeClr>
                </a:solidFill>
                <a:latin typeface="Courier New" panose="02070309020205020404" pitchFamily="49" charset="0"/>
                <a:cs typeface="Courier New" panose="02070309020205020404" pitchFamily="49" charset="0"/>
              </a:rPr>
              <a:t>=SUM(C19:C20)</a:t>
            </a:r>
          </a:p>
        </p:txBody>
      </p:sp>
    </p:spTree>
    <p:extLst>
      <p:ext uri="{BB962C8B-B14F-4D97-AF65-F5344CB8AC3E}">
        <p14:creationId xmlns:p14="http://schemas.microsoft.com/office/powerpoint/2010/main" val="9401411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Parse Text, Extract Elements, and Shape Data</a:t>
            </a:r>
          </a:p>
        </p:txBody>
      </p:sp>
      <p:sp>
        <p:nvSpPr>
          <p:cNvPr id="7" name="Text Placeholder 6"/>
          <p:cNvSpPr>
            <a:spLocks noGrp="1"/>
          </p:cNvSpPr>
          <p:nvPr>
            <p:ph type="body" sz="quarter" idx="13"/>
          </p:nvPr>
        </p:nvSpPr>
        <p:spPr/>
        <p:txBody>
          <a:bodyPr/>
          <a:lstStyle/>
          <a:p>
            <a:r>
              <a:rPr lang="en-US" dirty="0"/>
              <a:t>Exercise</a:t>
            </a:r>
          </a:p>
        </p:txBody>
      </p:sp>
      <p:graphicFrame>
        <p:nvGraphicFramePr>
          <p:cNvPr id="8" name="Content Placeholder 14"/>
          <p:cNvGraphicFramePr>
            <a:graphicFrameLocks/>
          </p:cNvGraphicFramePr>
          <p:nvPr>
            <p:extLst>
              <p:ext uri="{D42A27DB-BD31-4B8C-83A1-F6EECF244321}">
                <p14:modId xmlns:p14="http://schemas.microsoft.com/office/powerpoint/2010/main" val="267913096"/>
              </p:ext>
            </p:extLst>
          </p:nvPr>
        </p:nvGraphicFramePr>
        <p:xfrm>
          <a:off x="304800" y="1112520"/>
          <a:ext cx="8534400" cy="3703320"/>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15 minutes + 5 minutes for review</a:t>
                      </a:r>
                    </a:p>
                  </a:txBody>
                  <a:tcPr/>
                </a:tc>
                <a:extLst>
                  <a:ext uri="{0D108BD9-81ED-4DB2-BD59-A6C34878D82A}">
                    <a16:rowId xmlns:a16="http://schemas.microsoft.com/office/drawing/2014/main" val="10001"/>
                  </a:ext>
                </a:extLst>
              </a:tr>
              <a:tr h="350520">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Extract</a:t>
                      </a:r>
                      <a:r>
                        <a:rPr lang="en-US" sz="1600" baseline="0" dirty="0"/>
                        <a:t> text components from a string</a:t>
                      </a:r>
                      <a:r>
                        <a:rPr lang="en-US" sz="1600" dirty="0"/>
                        <a:t>.</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baseline="0" dirty="0"/>
                        <a:t>Data set: </a:t>
                      </a:r>
                      <a:r>
                        <a:rPr lang="en-US" sz="1600" i="1" baseline="0" dirty="0"/>
                        <a:t>textprocessing.xlsx</a:t>
                      </a:r>
                      <a:br>
                        <a:rPr lang="en-US" sz="1600" i="1" baseline="0" dirty="0"/>
                      </a:br>
                      <a:r>
                        <a:rPr lang="en-US" sz="1600" dirty="0"/>
                        <a:t>Excel or Google Sheet</a:t>
                      </a:r>
                    </a:p>
                  </a:txBody>
                  <a:tcPr/>
                </a:tc>
                <a:extLst>
                  <a:ext uri="{0D108BD9-81ED-4DB2-BD59-A6C34878D82A}">
                    <a16:rowId xmlns:a16="http://schemas.microsoft.com/office/drawing/2014/main" val="10003"/>
                  </a:ext>
                </a:extLst>
              </a:tr>
              <a:tr h="210312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0" indent="0">
                        <a:spcBef>
                          <a:spcPts val="600"/>
                        </a:spcBef>
                        <a:spcAft>
                          <a:spcPts val="600"/>
                        </a:spcAft>
                        <a:buFont typeface="Arial" panose="020B0604020202020204" pitchFamily="34" charset="0"/>
                        <a:buNone/>
                      </a:pPr>
                      <a:r>
                        <a:rPr lang="en-US" sz="1600" dirty="0"/>
                        <a:t>In the worksheet “Exercise” are two rows of text data. Extract</a:t>
                      </a:r>
                      <a:r>
                        <a:rPr lang="en-US" sz="1600" baseline="0" dirty="0"/>
                        <a:t> the member's name and the fee and place them into the two columns. </a:t>
                      </a:r>
                    </a:p>
                    <a:p>
                      <a:pPr marL="0" indent="0">
                        <a:spcBef>
                          <a:spcPts val="600"/>
                        </a:spcBef>
                        <a:spcAft>
                          <a:spcPts val="600"/>
                        </a:spcAft>
                        <a:buFont typeface="Arial" panose="020B0604020202020204" pitchFamily="34" charset="0"/>
                        <a:buNone/>
                      </a:pPr>
                      <a:r>
                        <a:rPr lang="en-US" sz="1600" baseline="0" dirty="0"/>
                        <a:t>Note that it is possible that some text data fields do not have a member name. How would you deal with that scenario?</a:t>
                      </a:r>
                    </a:p>
                    <a:p>
                      <a:pPr marL="0" indent="0">
                        <a:spcBef>
                          <a:spcPts val="600"/>
                        </a:spcBef>
                        <a:spcAft>
                          <a:spcPts val="600"/>
                        </a:spcAft>
                        <a:buFont typeface="Arial" panose="020B0604020202020204" pitchFamily="34" charset="0"/>
                        <a:buNone/>
                      </a:pPr>
                      <a:r>
                        <a:rPr lang="en-US" sz="1600" baseline="0" dirty="0"/>
                        <a:t>Convert the fees to numbers and then calculate the sum of the fees. </a:t>
                      </a:r>
                    </a:p>
                    <a:p>
                      <a:pPr marL="0" indent="0">
                        <a:spcBef>
                          <a:spcPts val="600"/>
                        </a:spcBef>
                        <a:spcAft>
                          <a:spcPts val="600"/>
                        </a:spcAft>
                        <a:buFont typeface="Arial" panose="020B0604020202020204" pitchFamily="34" charset="0"/>
                        <a:buNone/>
                      </a:pPr>
                      <a:r>
                        <a:rPr lang="en-US" sz="1600" baseline="0" dirty="0"/>
                        <a:t>Format the fees column in Accounting format.</a:t>
                      </a:r>
                      <a:endParaRPr lang="en-US" sz="1600" dirty="0"/>
                    </a:p>
                  </a:txBody>
                  <a:tcPr marB="13716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59733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Microsoft Excel 2016</a:t>
            </a:r>
          </a:p>
        </p:txBody>
      </p:sp>
      <p:pic>
        <p:nvPicPr>
          <p:cNvPr id="3" name="Picture 2"/>
          <p:cNvPicPr>
            <a:picLocks noChangeAspect="1"/>
          </p:cNvPicPr>
          <p:nvPr/>
        </p:nvPicPr>
        <p:blipFill>
          <a:blip r:embed="rId3"/>
          <a:stretch>
            <a:fillRect/>
          </a:stretch>
        </p:blipFill>
        <p:spPr>
          <a:xfrm>
            <a:off x="2514600" y="1066800"/>
            <a:ext cx="6304415" cy="4436778"/>
          </a:xfrm>
          <a:prstGeom prst="rect">
            <a:avLst/>
          </a:prstGeom>
        </p:spPr>
      </p:pic>
      <p:sp>
        <p:nvSpPr>
          <p:cNvPr id="13" name="Callout: Bent Line with Accent Bar 12"/>
          <p:cNvSpPr/>
          <p:nvPr/>
        </p:nvSpPr>
        <p:spPr>
          <a:xfrm>
            <a:off x="685800" y="1981200"/>
            <a:ext cx="990600" cy="372133"/>
          </a:xfrm>
          <a:prstGeom prst="accentCallout2">
            <a:avLst>
              <a:gd name="adj1" fmla="val 17649"/>
              <a:gd name="adj2" fmla="val 100535"/>
              <a:gd name="adj3" fmla="val 16548"/>
              <a:gd name="adj4" fmla="val 122375"/>
              <a:gd name="adj5" fmla="val 63478"/>
              <a:gd name="adj6" fmla="val 188756"/>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Current cell</a:t>
            </a:r>
          </a:p>
        </p:txBody>
      </p:sp>
      <p:sp>
        <p:nvSpPr>
          <p:cNvPr id="14" name="Callout: Bent Line with Accent Bar 13"/>
          <p:cNvSpPr/>
          <p:nvPr/>
        </p:nvSpPr>
        <p:spPr>
          <a:xfrm>
            <a:off x="685800" y="4953000"/>
            <a:ext cx="1219200" cy="381000"/>
          </a:xfrm>
          <a:prstGeom prst="accentCallout2">
            <a:avLst>
              <a:gd name="adj1" fmla="val 17649"/>
              <a:gd name="adj2" fmla="val 100535"/>
              <a:gd name="adj3" fmla="val 16548"/>
              <a:gd name="adj4" fmla="val 122375"/>
              <a:gd name="adj5" fmla="val 69331"/>
              <a:gd name="adj6" fmla="val 197293"/>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Tabs for each worksheet</a:t>
            </a:r>
          </a:p>
        </p:txBody>
      </p:sp>
      <p:sp>
        <p:nvSpPr>
          <p:cNvPr id="15" name="Callout: Bent Line with Accent Bar 14"/>
          <p:cNvSpPr/>
          <p:nvPr/>
        </p:nvSpPr>
        <p:spPr>
          <a:xfrm>
            <a:off x="6172200" y="5843366"/>
            <a:ext cx="1196340" cy="372133"/>
          </a:xfrm>
          <a:prstGeom prst="accentCallout2">
            <a:avLst>
              <a:gd name="adj1" fmla="val 17649"/>
              <a:gd name="adj2" fmla="val 100535"/>
              <a:gd name="adj3" fmla="val 16548"/>
              <a:gd name="adj4" fmla="val 122375"/>
              <a:gd name="adj5" fmla="val -110323"/>
              <a:gd name="adj6" fmla="val 180056"/>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Zoom to increase fonts</a:t>
            </a:r>
          </a:p>
        </p:txBody>
      </p:sp>
      <p:pic>
        <p:nvPicPr>
          <p:cNvPr id="4" name="Picture 3" descr="Mastère Pro : Ingénierie Financière 2011/2012: Cours Gestion de la ...">
            <a:extLst>
              <a:ext uri="{FF2B5EF4-FFF2-40B4-BE49-F238E27FC236}">
                <a16:creationId xmlns:a16="http://schemas.microsoft.com/office/drawing/2014/main" id="{903E385C-6977-0BC0-02DC-CD56A2BDF2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49434" y="5592821"/>
            <a:ext cx="239481" cy="239481"/>
          </a:xfrm>
          <a:prstGeom prst="rect">
            <a:avLst/>
          </a:prstGeom>
        </p:spPr>
      </p:pic>
      <p:sp>
        <p:nvSpPr>
          <p:cNvPr id="5" name="TextBox 4">
            <a:extLst>
              <a:ext uri="{FF2B5EF4-FFF2-40B4-BE49-F238E27FC236}">
                <a16:creationId xmlns:a16="http://schemas.microsoft.com/office/drawing/2014/main" id="{83FB37F9-CCAE-B183-2A76-A709F55CA126}"/>
              </a:ext>
            </a:extLst>
          </p:cNvPr>
          <p:cNvSpPr txBox="1"/>
          <p:nvPr/>
        </p:nvSpPr>
        <p:spPr>
          <a:xfrm>
            <a:off x="2711071" y="5581756"/>
            <a:ext cx="1127232" cy="261610"/>
          </a:xfrm>
          <a:prstGeom prst="rect">
            <a:avLst/>
          </a:prstGeom>
          <a:noFill/>
        </p:spPr>
        <p:txBody>
          <a:bodyPr wrap="none" rtlCol="0">
            <a:spAutoFit/>
          </a:bodyPr>
          <a:lstStyle/>
          <a:p>
            <a:r>
              <a:rPr lang="en-US" sz="1050" b="1" dirty="0">
                <a:solidFill>
                  <a:schemeClr val="accent3">
                    <a:lumMod val="50000"/>
                  </a:schemeClr>
                </a:solidFill>
                <a:latin typeface="Book Antiqua" panose="02040602050305030304" pitchFamily="18" charset="0"/>
              </a:rPr>
              <a:t>salarydata.xlsx</a:t>
            </a:r>
          </a:p>
        </p:txBody>
      </p:sp>
    </p:spTree>
    <p:extLst>
      <p:ext uri="{BB962C8B-B14F-4D97-AF65-F5344CB8AC3E}">
        <p14:creationId xmlns:p14="http://schemas.microsoft.com/office/powerpoint/2010/main" val="24977864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Data does not often come in a </a:t>
            </a:r>
            <a:r>
              <a:rPr lang="en-US" dirty="0" err="1"/>
              <a:t>processable</a:t>
            </a:r>
            <a:r>
              <a:rPr lang="en-US" dirty="0"/>
              <a:t> form, and text processing helps shape data into analyzable columns</a:t>
            </a:r>
          </a:p>
          <a:p>
            <a:pPr marL="342900" indent="-342900">
              <a:buFont typeface="Wingdings" panose="05000000000000000000" pitchFamily="2" charset="2"/>
              <a:buChar char="§"/>
            </a:pPr>
            <a:r>
              <a:rPr lang="en-US" dirty="0"/>
              <a:t>Text is not the same as numbers, and text must be converted to numbers before calculations can be performed on those values</a:t>
            </a:r>
          </a:p>
          <a:p>
            <a:pPr marL="342900" indent="-342900">
              <a:buFont typeface="Wingdings" panose="05000000000000000000" pitchFamily="2" charset="2"/>
              <a:buChar char="§"/>
            </a:pPr>
            <a:r>
              <a:rPr lang="en-US" dirty="0"/>
              <a:t>The </a:t>
            </a:r>
            <a:r>
              <a:rPr lang="en-US" dirty="0">
                <a:latin typeface="Courier New" panose="02070309020205020404" pitchFamily="49" charset="0"/>
                <a:cs typeface="Courier New" panose="02070309020205020404" pitchFamily="49" charset="0"/>
              </a:rPr>
              <a:t>IF</a:t>
            </a:r>
            <a:r>
              <a:rPr lang="en-US" dirty="0"/>
              <a:t> function is useful in cases where the pattern has exceptions</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25860021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5</a:t>
            </a:r>
          </a:p>
        </p:txBody>
      </p:sp>
      <p:sp>
        <p:nvSpPr>
          <p:cNvPr id="3" name="Text Placeholder 2"/>
          <p:cNvSpPr>
            <a:spLocks noGrp="1"/>
          </p:cNvSpPr>
          <p:nvPr>
            <p:ph type="body" sz="quarter" idx="10"/>
          </p:nvPr>
        </p:nvSpPr>
        <p:spPr/>
        <p:txBody>
          <a:bodyPr/>
          <a:lstStyle/>
          <a:p>
            <a:r>
              <a:rPr lang="en-US" dirty="0"/>
              <a:t>Exploring Data through Charts and Graphs</a:t>
            </a:r>
          </a:p>
          <a:p>
            <a:endParaRPr lang="en-US" dirty="0"/>
          </a:p>
        </p:txBody>
      </p:sp>
    </p:spTree>
    <p:extLst>
      <p:ext uri="{BB962C8B-B14F-4D97-AF65-F5344CB8AC3E}">
        <p14:creationId xmlns:p14="http://schemas.microsoft.com/office/powerpoint/2010/main" val="35927905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lvl="1">
              <a:spcBef>
                <a:spcPts val="800"/>
              </a:spcBef>
            </a:pPr>
            <a:r>
              <a:rPr lang="en-US" dirty="0"/>
              <a:t>Construct pie, bar, column, high-low-close charts</a:t>
            </a:r>
          </a:p>
          <a:p>
            <a:pPr lvl="1">
              <a:spcBef>
                <a:spcPts val="800"/>
              </a:spcBef>
            </a:pPr>
            <a:r>
              <a:rPr lang="en-US" dirty="0"/>
              <a:t>Build line graphs and scatter plots</a:t>
            </a:r>
          </a:p>
          <a:p>
            <a:pPr lvl="1">
              <a:spcBef>
                <a:spcPts val="800"/>
              </a:spcBef>
            </a:pPr>
            <a:r>
              <a:rPr lang="en-US" dirty="0"/>
              <a:t>Create </a:t>
            </a:r>
            <a:r>
              <a:rPr lang="en-US" dirty="0" err="1"/>
              <a:t>sparklines</a:t>
            </a:r>
            <a:endParaRPr lang="en-US" dirty="0"/>
          </a:p>
          <a:p>
            <a:pPr lvl="1">
              <a:spcBef>
                <a:spcPts val="800"/>
              </a:spcBef>
            </a:pPr>
            <a:r>
              <a:rPr lang="en-US" dirty="0"/>
              <a:t>Customize charts and graphs</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563652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solidFill>
                  <a:schemeClr val="accent1"/>
                </a:solidFill>
              </a:rPr>
              <a:t>Common Charts</a:t>
            </a:r>
          </a:p>
          <a:p>
            <a:r>
              <a:rPr lang="en-US" dirty="0"/>
              <a:t>Customizing Charts</a:t>
            </a:r>
          </a:p>
          <a:p>
            <a:r>
              <a:rPr lang="en-US" dirty="0"/>
              <a:t>Sparklines</a:t>
            </a:r>
          </a:p>
          <a:p>
            <a:endParaRPr lang="en-US" dirty="0"/>
          </a:p>
          <a:p>
            <a:endParaRPr lang="en-US" dirty="0"/>
          </a:p>
        </p:txBody>
      </p:sp>
    </p:spTree>
    <p:extLst>
      <p:ext uri="{BB962C8B-B14F-4D97-AF65-F5344CB8AC3E}">
        <p14:creationId xmlns:p14="http://schemas.microsoft.com/office/powerpoint/2010/main" val="20775630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Shape 97"/>
          <p:cNvSpPr txBox="1">
            <a:spLocks noGrp="1"/>
          </p:cNvSpPr>
          <p:nvPr>
            <p:ph idx="1"/>
          </p:nvPr>
        </p:nvSpPr>
        <p:spPr/>
        <p:txBody>
          <a:bodyPr/>
          <a:lstStyle/>
          <a:p>
            <a:pPr lvl="1"/>
            <a:r>
              <a:rPr lang="en-US" dirty="0">
                <a:sym typeface="Calibri"/>
              </a:rPr>
              <a:t>Data is often better explained through visualization as either a graph or a chart.</a:t>
            </a:r>
          </a:p>
          <a:p>
            <a:pPr lvl="1"/>
            <a:r>
              <a:rPr lang="en-US" dirty="0">
                <a:sym typeface="Calibri"/>
              </a:rPr>
              <a:t>Excel supports many common types of charts and graphs:</a:t>
            </a:r>
          </a:p>
          <a:p>
            <a:pPr lvl="2"/>
            <a:r>
              <a:rPr lang="en-US" dirty="0">
                <a:sym typeface="Calibri"/>
              </a:rPr>
              <a:t>Column Charts</a:t>
            </a:r>
          </a:p>
          <a:p>
            <a:pPr lvl="2"/>
            <a:r>
              <a:rPr lang="en-US" dirty="0">
                <a:sym typeface="Calibri"/>
              </a:rPr>
              <a:t>Pie Charts</a:t>
            </a:r>
          </a:p>
          <a:p>
            <a:pPr lvl="2"/>
            <a:r>
              <a:rPr lang="en-US" dirty="0">
                <a:sym typeface="Calibri"/>
              </a:rPr>
              <a:t>Bar Graphs</a:t>
            </a:r>
          </a:p>
          <a:p>
            <a:pPr lvl="2"/>
            <a:r>
              <a:rPr lang="en-US" dirty="0">
                <a:sym typeface="Calibri"/>
              </a:rPr>
              <a:t>Line Graphs</a:t>
            </a:r>
          </a:p>
          <a:p>
            <a:pPr lvl="2"/>
            <a:r>
              <a:rPr lang="en-US" dirty="0">
                <a:sym typeface="Calibri"/>
              </a:rPr>
              <a:t>Scatter Plots</a:t>
            </a:r>
          </a:p>
          <a:p>
            <a:pPr lvl="2"/>
            <a:r>
              <a:rPr lang="en-US" dirty="0">
                <a:solidFill>
                  <a:schemeClr val="bg1">
                    <a:lumMod val="50000"/>
                  </a:schemeClr>
                </a:solidFill>
                <a:sym typeface="Calibri"/>
              </a:rPr>
              <a:t>Area Graphs</a:t>
            </a:r>
          </a:p>
          <a:p>
            <a:pPr lvl="2"/>
            <a:r>
              <a:rPr lang="en-US" dirty="0">
                <a:solidFill>
                  <a:schemeClr val="bg1">
                    <a:lumMod val="50000"/>
                  </a:schemeClr>
                </a:solidFill>
                <a:sym typeface="Calibri"/>
              </a:rPr>
              <a:t>Stock Charts</a:t>
            </a:r>
          </a:p>
          <a:p>
            <a:pPr lvl="2"/>
            <a:r>
              <a:rPr lang="en-US" dirty="0">
                <a:solidFill>
                  <a:schemeClr val="bg1">
                    <a:lumMod val="50000"/>
                  </a:schemeClr>
                </a:solidFill>
                <a:sym typeface="Calibri"/>
              </a:rPr>
              <a:t>Radar Charts</a:t>
            </a:r>
          </a:p>
          <a:p>
            <a:endParaRPr lang="en-US" dirty="0">
              <a:sym typeface="Calibri"/>
            </a:endParaRPr>
          </a:p>
          <a:p>
            <a:pPr lvl="1"/>
            <a:endParaRPr lang="en-US" dirty="0">
              <a:sym typeface="Calibri"/>
            </a:endParaRPr>
          </a:p>
        </p:txBody>
      </p:sp>
      <p:sp>
        <p:nvSpPr>
          <p:cNvPr id="96" name="Shape 96"/>
          <p:cNvSpPr txBox="1">
            <a:spLocks noGrp="1"/>
          </p:cNvSpPr>
          <p:nvPr>
            <p:ph type="title"/>
          </p:nvPr>
        </p:nvSpPr>
        <p:spPr/>
        <p:txBody>
          <a:bodyPr/>
          <a:lstStyle/>
          <a:p>
            <a:pPr lvl="0"/>
            <a:r>
              <a:rPr lang="en-US">
                <a:sym typeface="Calibri"/>
              </a:rPr>
              <a:t>Charts and Graph for Data Exploration</a:t>
            </a:r>
            <a:endParaRPr lang="en-US" dirty="0">
              <a:sym typeface="Calibri"/>
            </a:endParaRPr>
          </a:p>
        </p:txBody>
      </p:sp>
      <p:pic>
        <p:nvPicPr>
          <p:cNvPr id="101" name="Shape 101"/>
          <p:cNvPicPr preferRelativeResize="0"/>
          <p:nvPr/>
        </p:nvPicPr>
        <p:blipFill rotWithShape="1">
          <a:blip r:embed="rId3" cstate="print">
            <a:extLst>
              <a:ext uri="{28A0092B-C50C-407E-A947-70E740481C1C}">
                <a14:useLocalDpi xmlns:a14="http://schemas.microsoft.com/office/drawing/2010/main"/>
              </a:ext>
            </a:extLst>
          </a:blip>
          <a:srcRect t="1370" b="46629"/>
          <a:stretch/>
        </p:blipFill>
        <p:spPr>
          <a:xfrm>
            <a:off x="3429000" y="2976911"/>
            <a:ext cx="5029200" cy="1188720"/>
          </a:xfrm>
          <a:prstGeom prst="rect">
            <a:avLst/>
          </a:prstGeom>
          <a:noFill/>
          <a:ln>
            <a:noFill/>
          </a:ln>
        </p:spPr>
      </p:pic>
      <p:sp>
        <p:nvSpPr>
          <p:cNvPr id="2" name="Oval 1"/>
          <p:cNvSpPr/>
          <p:nvPr/>
        </p:nvSpPr>
        <p:spPr>
          <a:xfrm>
            <a:off x="5791200" y="3040535"/>
            <a:ext cx="2895599" cy="122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59190" y="2919153"/>
            <a:ext cx="609600" cy="406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788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p:txBody>
          <a:bodyPr/>
          <a:lstStyle/>
          <a:p>
            <a:pPr lvl="0"/>
            <a:r>
              <a:rPr lang="en-US" dirty="0">
                <a:sym typeface="Calibri"/>
              </a:rPr>
              <a:t>Visualizing Proportions with Pie Charts</a:t>
            </a:r>
          </a:p>
        </p:txBody>
      </p:sp>
      <p:sp>
        <p:nvSpPr>
          <p:cNvPr id="107" name="Shape 107"/>
          <p:cNvSpPr txBox="1">
            <a:spLocks noGrp="1"/>
          </p:cNvSpPr>
          <p:nvPr>
            <p:ph idx="1"/>
          </p:nvPr>
        </p:nvSpPr>
        <p:spPr>
          <a:xfrm>
            <a:off x="228600" y="1066800"/>
            <a:ext cx="8778240" cy="1066800"/>
          </a:xfrm>
        </p:spPr>
        <p:txBody>
          <a:bodyPr>
            <a:normAutofit fontScale="92500" lnSpcReduction="20000"/>
          </a:bodyPr>
          <a:lstStyle/>
          <a:p>
            <a:pPr lvl="0"/>
            <a:r>
              <a:rPr lang="en-US" dirty="0">
                <a:sym typeface="Calibri"/>
              </a:rPr>
              <a:t>A pie chart shows proportions:</a:t>
            </a:r>
          </a:p>
          <a:p>
            <a:pPr marL="342900" lvl="0" indent="-342900">
              <a:buFont typeface="Wingdings" panose="05000000000000000000" pitchFamily="2" charset="2"/>
              <a:buChar char="§"/>
            </a:pPr>
            <a:r>
              <a:rPr lang="en-US" i="1" dirty="0">
                <a:sym typeface="Calibri"/>
              </a:rPr>
              <a:t>How much of the sales revenue comes from each client?</a:t>
            </a:r>
          </a:p>
          <a:p>
            <a:pPr marL="342900" lvl="0" indent="-342900">
              <a:buFont typeface="Wingdings" panose="05000000000000000000" pitchFamily="2" charset="2"/>
              <a:buChar char="§"/>
            </a:pPr>
            <a:r>
              <a:rPr lang="en-US" i="1" dirty="0">
                <a:sym typeface="Calibri"/>
              </a:rPr>
              <a:t>Who are our largest clients?</a:t>
            </a:r>
          </a:p>
        </p:txBody>
      </p:sp>
      <p:pic>
        <p:nvPicPr>
          <p:cNvPr id="111" name="Shape 111"/>
          <p:cNvPicPr preferRelativeResize="0"/>
          <p:nvPr/>
        </p:nvPicPr>
        <p:blipFill rotWithShape="1">
          <a:blip r:embed="rId3">
            <a:alphaModFix/>
          </a:blip>
          <a:srcRect/>
          <a:stretch/>
        </p:blipFill>
        <p:spPr>
          <a:xfrm>
            <a:off x="495300" y="2533972"/>
            <a:ext cx="3046086" cy="2038028"/>
          </a:xfrm>
          <a:prstGeom prst="rect">
            <a:avLst/>
          </a:prstGeom>
          <a:noFill/>
          <a:ln>
            <a:noFill/>
          </a:ln>
        </p:spPr>
      </p:pic>
      <p:pic>
        <p:nvPicPr>
          <p:cNvPr id="9" name="Picture 8"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0" name="TextBox 9"/>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pic>
        <p:nvPicPr>
          <p:cNvPr id="11" name="Picture 10"/>
          <p:cNvPicPr>
            <a:picLocks noChangeAspect="1"/>
          </p:cNvPicPr>
          <p:nvPr/>
        </p:nvPicPr>
        <p:blipFill>
          <a:blip r:embed="rId5"/>
          <a:stretch>
            <a:fillRect/>
          </a:stretch>
        </p:blipFill>
        <p:spPr>
          <a:xfrm>
            <a:off x="3962400" y="3121728"/>
            <a:ext cx="3810000" cy="2290054"/>
          </a:xfrm>
          <a:prstGeom prst="rect">
            <a:avLst/>
          </a:prstGeom>
        </p:spPr>
      </p:pic>
    </p:spTree>
    <p:extLst>
      <p:ext uri="{BB962C8B-B14F-4D97-AF65-F5344CB8AC3E}">
        <p14:creationId xmlns:p14="http://schemas.microsoft.com/office/powerpoint/2010/main" val="1147100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p:txBody>
          <a:bodyPr/>
          <a:lstStyle/>
          <a:p>
            <a:pPr lvl="0"/>
            <a:r>
              <a:rPr lang="en-US" dirty="0">
                <a:sym typeface="Calibri"/>
              </a:rPr>
              <a:t>Visualizing Comparisons with Column Charts</a:t>
            </a:r>
          </a:p>
        </p:txBody>
      </p:sp>
      <p:sp>
        <p:nvSpPr>
          <p:cNvPr id="175" name="Shape 175"/>
          <p:cNvSpPr txBox="1">
            <a:spLocks noGrp="1"/>
          </p:cNvSpPr>
          <p:nvPr>
            <p:ph idx="1"/>
          </p:nvPr>
        </p:nvSpPr>
        <p:spPr>
          <a:xfrm>
            <a:off x="228600" y="1066800"/>
            <a:ext cx="8778240" cy="1981200"/>
          </a:xfrm>
        </p:spPr>
        <p:txBody>
          <a:bodyPr>
            <a:normAutofit lnSpcReduction="10000"/>
          </a:bodyPr>
          <a:lstStyle/>
          <a:p>
            <a:pPr marL="342900" lvl="0" indent="-342900">
              <a:buFont typeface="Wingdings" panose="05000000000000000000" pitchFamily="2" charset="2"/>
              <a:buChar char="§"/>
            </a:pPr>
            <a:r>
              <a:rPr lang="en-US" sz="2000" dirty="0">
                <a:sym typeface="Calibri"/>
              </a:rPr>
              <a:t>Also known as a bar chart, with rectangular bars of lengths usually proportional to the magnitudes or frequencies of what they represent </a:t>
            </a:r>
          </a:p>
          <a:p>
            <a:pPr marL="342900" lvl="0" indent="-342900">
              <a:buFont typeface="Wingdings" panose="05000000000000000000" pitchFamily="2" charset="2"/>
              <a:buChar char="§"/>
            </a:pPr>
            <a:r>
              <a:rPr lang="en-US" sz="2000" dirty="0">
                <a:sym typeface="Calibri"/>
              </a:rPr>
              <a:t>Useful for illustrating comparisons</a:t>
            </a:r>
          </a:p>
          <a:p>
            <a:pPr marL="342900" lvl="0" indent="-342900">
              <a:buFont typeface="Wingdings" panose="05000000000000000000" pitchFamily="2" charset="2"/>
              <a:buChar char="§"/>
            </a:pPr>
            <a:r>
              <a:rPr lang="en-US" sz="2000" dirty="0">
                <a:sym typeface="Calibri"/>
              </a:rPr>
              <a:t>Categories organized on horizontal axis</a:t>
            </a:r>
          </a:p>
          <a:p>
            <a:pPr marL="342900" lvl="0" indent="-342900">
              <a:buFont typeface="Wingdings" panose="05000000000000000000" pitchFamily="2" charset="2"/>
              <a:buChar char="§"/>
            </a:pPr>
            <a:r>
              <a:rPr lang="en-US" sz="2000" dirty="0">
                <a:sym typeface="Calibri"/>
              </a:rPr>
              <a:t>Values on vertical axis</a:t>
            </a:r>
            <a:br>
              <a:rPr lang="en-US" sz="2000" dirty="0">
                <a:sym typeface="Calibri"/>
              </a:rPr>
            </a:br>
            <a:endParaRPr lang="en-US" sz="2000" dirty="0">
              <a:sym typeface="Calibri"/>
            </a:endParaRPr>
          </a:p>
          <a:p>
            <a:pPr lvl="0"/>
            <a:endParaRPr lang="en-US" sz="2000" dirty="0">
              <a:sym typeface="Calibri"/>
            </a:endParaRPr>
          </a:p>
        </p:txBody>
      </p:sp>
      <p:pic>
        <p:nvPicPr>
          <p:cNvPr id="8" name="Picture 7"/>
          <p:cNvPicPr>
            <a:picLocks noChangeAspect="1"/>
          </p:cNvPicPr>
          <p:nvPr/>
        </p:nvPicPr>
        <p:blipFill>
          <a:blip r:embed="rId3"/>
          <a:stretch>
            <a:fillRect/>
          </a:stretch>
        </p:blipFill>
        <p:spPr>
          <a:xfrm>
            <a:off x="914400" y="2880086"/>
            <a:ext cx="5334000" cy="2955159"/>
          </a:xfrm>
          <a:prstGeom prst="rect">
            <a:avLst/>
          </a:prstGeom>
        </p:spPr>
      </p:pic>
      <p:pic>
        <p:nvPicPr>
          <p:cNvPr id="11" name="Picture 10"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2" name="TextBox 11"/>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522979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p:txBody>
          <a:bodyPr/>
          <a:lstStyle/>
          <a:p>
            <a:pPr lvl="0"/>
            <a:r>
              <a:rPr lang="en-US" dirty="0">
                <a:sym typeface="Calibri"/>
              </a:rPr>
              <a:t>Visualizing Time-Series Data with a Line Graph</a:t>
            </a:r>
          </a:p>
        </p:txBody>
      </p:sp>
      <p:sp>
        <p:nvSpPr>
          <p:cNvPr id="193" name="Shape 193"/>
          <p:cNvSpPr txBox="1">
            <a:spLocks noGrp="1"/>
          </p:cNvSpPr>
          <p:nvPr>
            <p:ph idx="1"/>
          </p:nvPr>
        </p:nvSpPr>
        <p:spPr>
          <a:xfrm>
            <a:off x="228600" y="1066800"/>
            <a:ext cx="8778240" cy="1905000"/>
          </a:xfrm>
        </p:spPr>
        <p:txBody>
          <a:bodyPr>
            <a:normAutofit/>
          </a:bodyPr>
          <a:lstStyle/>
          <a:p>
            <a:pPr lvl="1"/>
            <a:r>
              <a:rPr lang="en-US" sz="2000" dirty="0">
                <a:sym typeface="Calibri"/>
              </a:rPr>
              <a:t>Often used to plot changes in data over time, such as weekly temperature changes or stock market prices</a:t>
            </a:r>
          </a:p>
          <a:p>
            <a:pPr lvl="1"/>
            <a:r>
              <a:rPr lang="en-US" sz="2000" dirty="0">
                <a:sym typeface="Calibri"/>
              </a:rPr>
              <a:t>If plotting changes over time:</a:t>
            </a:r>
          </a:p>
          <a:p>
            <a:pPr lvl="2"/>
            <a:r>
              <a:rPr lang="en-US" sz="2000" dirty="0">
                <a:sym typeface="Calibri"/>
              </a:rPr>
              <a:t>Time is plotted along the horizontal or x-axis</a:t>
            </a:r>
          </a:p>
          <a:p>
            <a:pPr lvl="2"/>
            <a:r>
              <a:rPr lang="en-US" sz="2000" dirty="0">
                <a:sym typeface="Calibri"/>
              </a:rPr>
              <a:t>Data are plotted as individual points along the vertical axis</a:t>
            </a:r>
          </a:p>
        </p:txBody>
      </p:sp>
      <p:pic>
        <p:nvPicPr>
          <p:cNvPr id="10" name="Shape 202" descr="Screen shot 2012-02-14 at 9.03.11 AM.png"/>
          <p:cNvPicPr>
            <a:picLocks noChangeAspect="1"/>
          </p:cNvPicPr>
          <p:nvPr/>
        </p:nvPicPr>
        <p:blipFill rotWithShape="1">
          <a:blip r:embed="rId3">
            <a:alphaModFix/>
          </a:blip>
          <a:stretch/>
        </p:blipFill>
        <p:spPr>
          <a:xfrm>
            <a:off x="1676400" y="3087340"/>
            <a:ext cx="4343400" cy="2715874"/>
          </a:xfrm>
          <a:prstGeom prst="rect">
            <a:avLst/>
          </a:prstGeom>
        </p:spPr>
      </p:pic>
      <p:pic>
        <p:nvPicPr>
          <p:cNvPr id="11" name="Picture 10"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2" name="TextBox 11"/>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1286145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p:txBody>
          <a:bodyPr/>
          <a:lstStyle/>
          <a:p>
            <a:pPr lvl="0"/>
            <a:r>
              <a:rPr lang="en-US" dirty="0">
                <a:sym typeface="Calibri"/>
              </a:rPr>
              <a:t>Visualizing Fluctuations with High/Low/Close Graph</a:t>
            </a:r>
          </a:p>
        </p:txBody>
      </p:sp>
      <p:sp>
        <p:nvSpPr>
          <p:cNvPr id="211" name="Shape 211"/>
          <p:cNvSpPr txBox="1">
            <a:spLocks noGrp="1"/>
          </p:cNvSpPr>
          <p:nvPr>
            <p:ph idx="1"/>
          </p:nvPr>
        </p:nvSpPr>
        <p:spPr>
          <a:xfrm>
            <a:off x="228600" y="1066800"/>
            <a:ext cx="8778240" cy="1920011"/>
          </a:xfrm>
        </p:spPr>
        <p:txBody>
          <a:bodyPr/>
          <a:lstStyle/>
          <a:p>
            <a:pPr marL="342900" lvl="0" indent="-342900">
              <a:buFont typeface="Wingdings" panose="05000000000000000000" pitchFamily="2" charset="2"/>
              <a:buChar char="§"/>
            </a:pPr>
            <a:r>
              <a:rPr lang="en-US" dirty="0">
                <a:sym typeface="Calibri"/>
              </a:rPr>
              <a:t>Used to illustrate the fluctuation of prices or for scientific data</a:t>
            </a:r>
          </a:p>
          <a:p>
            <a:pPr marL="342900" lvl="0" indent="-342900">
              <a:buFont typeface="Wingdings" panose="05000000000000000000" pitchFamily="2" charset="2"/>
              <a:buChar char="§"/>
            </a:pPr>
            <a:r>
              <a:rPr lang="en-US" dirty="0">
                <a:sym typeface="Calibri"/>
              </a:rPr>
              <a:t>The data should be arranged with labels as row headings, and High, Low, and Close entered as column headings</a:t>
            </a:r>
          </a:p>
          <a:p>
            <a:pPr marL="342900" lvl="0" indent="-342900">
              <a:buFont typeface="Wingdings" panose="05000000000000000000" pitchFamily="2" charset="2"/>
              <a:buChar char="§"/>
            </a:pPr>
            <a:r>
              <a:rPr lang="en-US" dirty="0">
                <a:sym typeface="Calibri"/>
              </a:rPr>
              <a:t>Found under </a:t>
            </a:r>
            <a:r>
              <a:rPr lang="en-US" dirty="0">
                <a:latin typeface="Bookman Old Style" panose="02050604050505020204" pitchFamily="18" charset="0"/>
                <a:sym typeface="Calibri"/>
              </a:rPr>
              <a:t>Stock</a:t>
            </a:r>
            <a:r>
              <a:rPr lang="en-US" dirty="0">
                <a:sym typeface="Calibri"/>
              </a:rPr>
              <a:t> Charts in Excel</a:t>
            </a:r>
          </a:p>
        </p:txBody>
      </p:sp>
      <p:pic>
        <p:nvPicPr>
          <p:cNvPr id="10" name="Shape 220" descr="Screen shot 2012-02-14 at 9.12.18 AM.png"/>
          <p:cNvPicPr preferRelativeResize="0">
            <a:picLocks/>
          </p:cNvPicPr>
          <p:nvPr/>
        </p:nvPicPr>
        <p:blipFill rotWithShape="1">
          <a:blip r:embed="rId3">
            <a:alphaModFix/>
          </a:blip>
          <a:stretch/>
        </p:blipFill>
        <p:spPr>
          <a:xfrm>
            <a:off x="2971800" y="3325522"/>
            <a:ext cx="3881015" cy="2735678"/>
          </a:xfrm>
          <a:prstGeom prst="rect">
            <a:avLst/>
          </a:prstGeom>
        </p:spPr>
      </p:pic>
      <p:pic>
        <p:nvPicPr>
          <p:cNvPr id="11" name="Shape 224" descr="Screen shot 2012-02-14 at 9.13.10 AM.png"/>
          <p:cNvPicPr preferRelativeResize="0"/>
          <p:nvPr/>
        </p:nvPicPr>
        <p:blipFill rotWithShape="1">
          <a:blip r:embed="rId4">
            <a:alphaModFix/>
          </a:blip>
          <a:srcRect/>
          <a:stretch/>
        </p:blipFill>
        <p:spPr>
          <a:xfrm>
            <a:off x="6400800" y="3200400"/>
            <a:ext cx="1945371" cy="1143000"/>
          </a:xfrm>
          <a:prstGeom prst="rect">
            <a:avLst/>
          </a:prstGeom>
          <a:noFill/>
          <a:ln>
            <a:noFill/>
          </a:ln>
        </p:spPr>
      </p:pic>
      <p:pic>
        <p:nvPicPr>
          <p:cNvPr id="5" name="Picture 4"/>
          <p:cNvPicPr>
            <a:picLocks noChangeAspect="1"/>
          </p:cNvPicPr>
          <p:nvPr/>
        </p:nvPicPr>
        <p:blipFill>
          <a:blip r:embed="rId5"/>
          <a:stretch>
            <a:fillRect/>
          </a:stretch>
        </p:blipFill>
        <p:spPr>
          <a:xfrm>
            <a:off x="435801" y="3325522"/>
            <a:ext cx="2307399" cy="2109788"/>
          </a:xfrm>
          <a:prstGeom prst="rect">
            <a:avLst/>
          </a:prstGeom>
        </p:spPr>
      </p:pic>
      <p:sp>
        <p:nvSpPr>
          <p:cNvPr id="13" name="Oval 12"/>
          <p:cNvSpPr/>
          <p:nvPr/>
        </p:nvSpPr>
        <p:spPr>
          <a:xfrm>
            <a:off x="1218034" y="4400027"/>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4" name="TextBox 13"/>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9282835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p:txBody>
          <a:bodyPr/>
          <a:lstStyle/>
          <a:p>
            <a:pPr lvl="0"/>
            <a:r>
              <a:rPr lang="en-US" dirty="0">
                <a:sym typeface="Calibri"/>
              </a:rPr>
              <a:t>Visualizing Correlations with a Scatter Plot</a:t>
            </a:r>
          </a:p>
        </p:txBody>
      </p:sp>
      <p:sp>
        <p:nvSpPr>
          <p:cNvPr id="230" name="Shape 230"/>
          <p:cNvSpPr txBox="1">
            <a:spLocks noGrp="1"/>
          </p:cNvSpPr>
          <p:nvPr>
            <p:ph idx="1"/>
          </p:nvPr>
        </p:nvSpPr>
        <p:spPr>
          <a:xfrm>
            <a:off x="228600" y="1066800"/>
            <a:ext cx="8778240" cy="762000"/>
          </a:xfrm>
        </p:spPr>
        <p:txBody>
          <a:bodyPr>
            <a:normAutofit lnSpcReduction="10000"/>
          </a:bodyPr>
          <a:lstStyle/>
          <a:p>
            <a:pPr lvl="0"/>
            <a:r>
              <a:rPr lang="en-US" dirty="0">
                <a:sym typeface="Calibri"/>
              </a:rPr>
              <a:t>Useful for determining how things relate to one another; e.g., profits vs. expenditures, height vs. weight, etc.</a:t>
            </a:r>
          </a:p>
        </p:txBody>
      </p:sp>
      <p:pic>
        <p:nvPicPr>
          <p:cNvPr id="5" name="Picture 4"/>
          <p:cNvPicPr>
            <a:picLocks noChangeAspect="1"/>
          </p:cNvPicPr>
          <p:nvPr/>
        </p:nvPicPr>
        <p:blipFill>
          <a:blip r:embed="rId3"/>
          <a:stretch>
            <a:fillRect/>
          </a:stretch>
        </p:blipFill>
        <p:spPr>
          <a:xfrm>
            <a:off x="4876800" y="2015993"/>
            <a:ext cx="3676481" cy="2209800"/>
          </a:xfrm>
          <a:prstGeom prst="rect">
            <a:avLst/>
          </a:prstGeom>
        </p:spPr>
      </p:pic>
      <p:pic>
        <p:nvPicPr>
          <p:cNvPr id="6" name="Picture 5"/>
          <p:cNvPicPr>
            <a:picLocks noChangeAspect="1"/>
          </p:cNvPicPr>
          <p:nvPr/>
        </p:nvPicPr>
        <p:blipFill>
          <a:blip r:embed="rId4"/>
          <a:stretch>
            <a:fillRect/>
          </a:stretch>
        </p:blipFill>
        <p:spPr>
          <a:xfrm>
            <a:off x="1295400" y="2015772"/>
            <a:ext cx="2214826" cy="995992"/>
          </a:xfrm>
          <a:prstGeom prst="rect">
            <a:avLst/>
          </a:prstGeom>
        </p:spPr>
      </p:pic>
      <p:pic>
        <p:nvPicPr>
          <p:cNvPr id="7" name="Picture 6"/>
          <p:cNvPicPr>
            <a:picLocks noChangeAspect="1"/>
          </p:cNvPicPr>
          <p:nvPr/>
        </p:nvPicPr>
        <p:blipFill>
          <a:blip r:embed="rId5"/>
          <a:stretch>
            <a:fillRect/>
          </a:stretch>
        </p:blipFill>
        <p:spPr>
          <a:xfrm>
            <a:off x="308981" y="3489580"/>
            <a:ext cx="4334632" cy="2432515"/>
          </a:xfrm>
          <a:prstGeom prst="rect">
            <a:avLst/>
          </a:prstGeom>
        </p:spPr>
      </p:pic>
      <p:pic>
        <p:nvPicPr>
          <p:cNvPr id="11" name="Picture 10"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2" name="TextBox 11"/>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46928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buFont typeface="Wingdings" panose="05000000000000000000" pitchFamily="2" charset="2"/>
              <a:buChar char="§"/>
            </a:pPr>
            <a:r>
              <a:rPr lang="en-US" dirty="0"/>
              <a:t>Each cell is a similar to a variable in programming; it stores a piece of data.</a:t>
            </a:r>
          </a:p>
          <a:p>
            <a:pPr marL="342900" indent="-342900">
              <a:buFont typeface="Wingdings" panose="05000000000000000000" pitchFamily="2" charset="2"/>
              <a:buChar char="§"/>
            </a:pPr>
            <a:r>
              <a:rPr lang="en-US" dirty="0"/>
              <a:t>A cell contains a value of a particular data type that is displayed in a specified and customizable display format.</a:t>
            </a:r>
          </a:p>
        </p:txBody>
      </p:sp>
      <p:sp>
        <p:nvSpPr>
          <p:cNvPr id="5" name="Title 4"/>
          <p:cNvSpPr>
            <a:spLocks noGrp="1"/>
          </p:cNvSpPr>
          <p:nvPr>
            <p:ph type="title"/>
          </p:nvPr>
        </p:nvSpPr>
        <p:spPr/>
        <p:txBody>
          <a:bodyPr/>
          <a:lstStyle/>
          <a:p>
            <a:r>
              <a:rPr lang="en-US" dirty="0"/>
              <a:t>Value vs. Type vs. Format</a:t>
            </a:r>
          </a:p>
        </p:txBody>
      </p:sp>
      <p:pic>
        <p:nvPicPr>
          <p:cNvPr id="7" name="Picture 6"/>
          <p:cNvPicPr>
            <a:picLocks noChangeAspect="1"/>
          </p:cNvPicPr>
          <p:nvPr/>
        </p:nvPicPr>
        <p:blipFill>
          <a:blip r:embed="rId3"/>
          <a:stretch>
            <a:fillRect/>
          </a:stretch>
        </p:blipFill>
        <p:spPr>
          <a:xfrm>
            <a:off x="1981200" y="3270326"/>
            <a:ext cx="4652963" cy="2388719"/>
          </a:xfrm>
          <a:prstGeom prst="rect">
            <a:avLst/>
          </a:prstGeom>
        </p:spPr>
      </p:pic>
      <p:sp>
        <p:nvSpPr>
          <p:cNvPr id="8" name="Callout: Bent Line with Accent Bar 7"/>
          <p:cNvSpPr/>
          <p:nvPr/>
        </p:nvSpPr>
        <p:spPr>
          <a:xfrm>
            <a:off x="685800" y="5105400"/>
            <a:ext cx="990600" cy="372133"/>
          </a:xfrm>
          <a:prstGeom prst="accentCallout2">
            <a:avLst>
              <a:gd name="adj1" fmla="val 17649"/>
              <a:gd name="adj2" fmla="val 100535"/>
              <a:gd name="adj3" fmla="val 16548"/>
              <a:gd name="adj4" fmla="val 122375"/>
              <a:gd name="adj5" fmla="val 91446"/>
              <a:gd name="adj6" fmla="val 218024"/>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Current cell</a:t>
            </a:r>
          </a:p>
        </p:txBody>
      </p:sp>
      <p:sp>
        <p:nvSpPr>
          <p:cNvPr id="9" name="Callout: Bent Line with Accent Bar 8"/>
          <p:cNvSpPr/>
          <p:nvPr/>
        </p:nvSpPr>
        <p:spPr>
          <a:xfrm>
            <a:off x="7010400" y="4464685"/>
            <a:ext cx="990600" cy="372133"/>
          </a:xfrm>
          <a:prstGeom prst="accentCallout2">
            <a:avLst>
              <a:gd name="adj1" fmla="val 19647"/>
              <a:gd name="adj2" fmla="val -28"/>
              <a:gd name="adj3" fmla="val 8557"/>
              <a:gd name="adj4" fmla="val -17963"/>
              <a:gd name="adj5" fmla="val -448"/>
              <a:gd name="adj6" fmla="val -234509"/>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Value in cell</a:t>
            </a:r>
          </a:p>
        </p:txBody>
      </p:sp>
      <p:sp>
        <p:nvSpPr>
          <p:cNvPr id="10" name="Callout: Bent Line with Accent Bar 9"/>
          <p:cNvSpPr/>
          <p:nvPr/>
        </p:nvSpPr>
        <p:spPr>
          <a:xfrm>
            <a:off x="6873240" y="3252781"/>
            <a:ext cx="990600" cy="372133"/>
          </a:xfrm>
          <a:prstGeom prst="accentCallout2">
            <a:avLst>
              <a:gd name="adj1" fmla="val 31633"/>
              <a:gd name="adj2" fmla="val -28"/>
              <a:gd name="adj3" fmla="val 92461"/>
              <a:gd name="adj4" fmla="val -20964"/>
              <a:gd name="adj5" fmla="val 117416"/>
              <a:gd name="adj6" fmla="val -74659"/>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Format</a:t>
            </a:r>
          </a:p>
        </p:txBody>
      </p:sp>
      <p:sp>
        <p:nvSpPr>
          <p:cNvPr id="11" name="Callout: Bent Line with Accent Bar 10"/>
          <p:cNvSpPr/>
          <p:nvPr/>
        </p:nvSpPr>
        <p:spPr>
          <a:xfrm>
            <a:off x="5257800" y="5791200"/>
            <a:ext cx="990600" cy="372133"/>
          </a:xfrm>
          <a:prstGeom prst="accentCallout2">
            <a:avLst>
              <a:gd name="adj1" fmla="val 19647"/>
              <a:gd name="adj2" fmla="val 723"/>
              <a:gd name="adj3" fmla="val 16547"/>
              <a:gd name="adj4" fmla="val -110271"/>
              <a:gd name="adj5" fmla="val -68371"/>
              <a:gd name="adj6" fmla="val -172970"/>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Displayed value</a:t>
            </a:r>
          </a:p>
        </p:txBody>
      </p:sp>
    </p:spTree>
    <p:extLst>
      <p:ext uri="{BB962C8B-B14F-4D97-AF65-F5344CB8AC3E}">
        <p14:creationId xmlns:p14="http://schemas.microsoft.com/office/powerpoint/2010/main" val="7487505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60" name="Shape 260"/>
          <p:cNvSpPr txBox="1">
            <a:spLocks noGrp="1"/>
          </p:cNvSpPr>
          <p:nvPr>
            <p:ph type="title"/>
          </p:nvPr>
        </p:nvSpPr>
        <p:spPr/>
        <p:txBody>
          <a:bodyPr/>
          <a:lstStyle/>
          <a:p>
            <a:pPr lvl="0"/>
            <a:r>
              <a:rPr lang="en-US">
                <a:sym typeface="Calibri"/>
              </a:rPr>
              <a:t>Assigning a Series to a Secondary Axis</a:t>
            </a:r>
            <a:endParaRPr lang="en-US" dirty="0">
              <a:sym typeface="Calibri"/>
            </a:endParaRPr>
          </a:p>
        </p:txBody>
      </p:sp>
      <p:sp>
        <p:nvSpPr>
          <p:cNvPr id="256" name="Shape 256"/>
          <p:cNvSpPr txBox="1">
            <a:spLocks noGrp="1"/>
          </p:cNvSpPr>
          <p:nvPr>
            <p:ph idx="1"/>
          </p:nvPr>
        </p:nvSpPr>
        <p:spPr>
          <a:xfrm>
            <a:off x="228600" y="1066800"/>
            <a:ext cx="8778240" cy="2321920"/>
          </a:xfrm>
        </p:spPr>
        <p:txBody>
          <a:bodyPr>
            <a:normAutofit fontScale="85000" lnSpcReduction="10000"/>
          </a:bodyPr>
          <a:lstStyle/>
          <a:p>
            <a:pPr marL="342900" lvl="0" indent="-342900">
              <a:buFont typeface="Wingdings" panose="05000000000000000000" pitchFamily="2" charset="2"/>
              <a:buChar char="§"/>
            </a:pPr>
            <a:r>
              <a:rPr lang="en-US" dirty="0">
                <a:sym typeface="Calibri"/>
              </a:rPr>
              <a:t>The line graph on the left shows two data series with widely differing ranges, so it’s hard to compare them.</a:t>
            </a:r>
          </a:p>
          <a:p>
            <a:pPr marL="342900" lvl="0" indent="-342900">
              <a:buFont typeface="Wingdings" panose="05000000000000000000" pitchFamily="2" charset="2"/>
              <a:buChar char="§"/>
            </a:pPr>
            <a:r>
              <a:rPr lang="en-US" dirty="0">
                <a:sym typeface="Calibri"/>
              </a:rPr>
              <a:t>The graph on the right plots one series on a secondary axis, making it much easier to compare and identify the inverse relationship.</a:t>
            </a:r>
          </a:p>
          <a:p>
            <a:pPr marL="342900" lvl="0" indent="-342900">
              <a:buFont typeface="Wingdings" panose="05000000000000000000" pitchFamily="2" charset="2"/>
              <a:buChar char="§"/>
            </a:pPr>
            <a:r>
              <a:rPr lang="en-US" dirty="0">
                <a:sym typeface="Calibri"/>
              </a:rPr>
              <a:t>To move a series to a secondary axis, right-click on the series, click </a:t>
            </a:r>
            <a:r>
              <a:rPr lang="en-US" dirty="0">
                <a:latin typeface="Courier New" panose="02070309020205020404" pitchFamily="49" charset="0"/>
                <a:cs typeface="Courier New" panose="02070309020205020404" pitchFamily="49" charset="0"/>
                <a:sym typeface="Calibri"/>
              </a:rPr>
              <a:t>Format Data Series</a:t>
            </a:r>
            <a:r>
              <a:rPr lang="en-US" dirty="0">
                <a:sym typeface="Calibri"/>
              </a:rPr>
              <a:t>, select </a:t>
            </a:r>
            <a:r>
              <a:rPr lang="en-US" dirty="0">
                <a:latin typeface="Courier New" panose="02070309020205020404" pitchFamily="49" charset="0"/>
                <a:cs typeface="Courier New" panose="02070309020205020404" pitchFamily="49" charset="0"/>
                <a:sym typeface="Calibri"/>
              </a:rPr>
              <a:t>Series Options </a:t>
            </a:r>
            <a:r>
              <a:rPr lang="en-US" dirty="0">
                <a:sym typeface="Calibri"/>
              </a:rPr>
              <a:t>then select </a:t>
            </a:r>
            <a:r>
              <a:rPr lang="en-US" dirty="0">
                <a:latin typeface="Courier New" panose="02070309020205020404" pitchFamily="49" charset="0"/>
                <a:cs typeface="Courier New" panose="02070309020205020404" pitchFamily="49" charset="0"/>
                <a:sym typeface="Calibri"/>
              </a:rPr>
              <a:t>Secondary Axis</a:t>
            </a:r>
            <a:r>
              <a:rPr lang="en-US" dirty="0">
                <a:sym typeface="Calibri"/>
              </a:rPr>
              <a:t>.</a:t>
            </a:r>
          </a:p>
        </p:txBody>
      </p:sp>
      <p:pic>
        <p:nvPicPr>
          <p:cNvPr id="261" name="Shape 261"/>
          <p:cNvPicPr preferRelativeResize="0"/>
          <p:nvPr/>
        </p:nvPicPr>
        <p:blipFill rotWithShape="1">
          <a:blip r:embed="rId3">
            <a:alphaModFix/>
          </a:blip>
          <a:srcRect/>
          <a:stretch/>
        </p:blipFill>
        <p:spPr>
          <a:xfrm>
            <a:off x="4570584" y="4104508"/>
            <a:ext cx="4369200" cy="1849384"/>
          </a:xfrm>
          <a:prstGeom prst="rect">
            <a:avLst/>
          </a:prstGeom>
          <a:noFill/>
          <a:ln>
            <a:noFill/>
          </a:ln>
        </p:spPr>
      </p:pic>
      <p:pic>
        <p:nvPicPr>
          <p:cNvPr id="262" name="Shape 262"/>
          <p:cNvPicPr preferRelativeResize="0"/>
          <p:nvPr/>
        </p:nvPicPr>
        <p:blipFill rotWithShape="1">
          <a:blip r:embed="rId4">
            <a:alphaModFix/>
          </a:blip>
          <a:srcRect/>
          <a:stretch/>
        </p:blipFill>
        <p:spPr>
          <a:xfrm>
            <a:off x="228600" y="3130858"/>
            <a:ext cx="4459500" cy="1756800"/>
          </a:xfrm>
          <a:prstGeom prst="rect">
            <a:avLst/>
          </a:prstGeom>
          <a:noFill/>
          <a:ln>
            <a:noFill/>
          </a:ln>
        </p:spPr>
      </p:pic>
      <p:pic>
        <p:nvPicPr>
          <p:cNvPr id="263" name="Shape 263"/>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96251" y="5029200"/>
            <a:ext cx="3124199" cy="1152600"/>
          </a:xfrm>
          <a:prstGeom prst="rect">
            <a:avLst/>
          </a:prstGeom>
          <a:noFill/>
          <a:ln>
            <a:noFill/>
          </a:ln>
        </p:spPr>
      </p:pic>
      <p:pic>
        <p:nvPicPr>
          <p:cNvPr id="10" name="Picture 9"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4400" y="6347456"/>
            <a:ext cx="411480" cy="411480"/>
          </a:xfrm>
          <a:prstGeom prst="rect">
            <a:avLst/>
          </a:prstGeom>
        </p:spPr>
      </p:pic>
      <p:sp>
        <p:nvSpPr>
          <p:cNvPr id="13" name="TextBox 12"/>
          <p:cNvSpPr txBox="1"/>
          <p:nvPr/>
        </p:nvSpPr>
        <p:spPr>
          <a:xfrm>
            <a:off x="5105400" y="6399910"/>
            <a:ext cx="139493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8026263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Common Charts</a:t>
            </a:r>
          </a:p>
          <a:p>
            <a:r>
              <a:rPr lang="en-US" b="1" dirty="0">
                <a:solidFill>
                  <a:schemeClr val="accent1"/>
                </a:solidFill>
              </a:rPr>
              <a:t>Customizing Charts</a:t>
            </a:r>
          </a:p>
          <a:p>
            <a:r>
              <a:rPr lang="en-US" dirty="0"/>
              <a:t>Sparklines</a:t>
            </a:r>
          </a:p>
          <a:p>
            <a:endParaRPr lang="en-US" dirty="0"/>
          </a:p>
          <a:p>
            <a:endParaRPr lang="en-US" dirty="0"/>
          </a:p>
        </p:txBody>
      </p:sp>
    </p:spTree>
    <p:extLst>
      <p:ext uri="{BB962C8B-B14F-4D97-AF65-F5344CB8AC3E}">
        <p14:creationId xmlns:p14="http://schemas.microsoft.com/office/powerpoint/2010/main" val="12895728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p:txBody>
          <a:bodyPr/>
          <a:lstStyle/>
          <a:p>
            <a:pPr lvl="0"/>
            <a:r>
              <a:rPr lang="en-US">
                <a:sym typeface="Calibri"/>
              </a:rPr>
              <a:t>Customizing a Chart</a:t>
            </a:r>
            <a:endParaRPr lang="en-US" dirty="0">
              <a:sym typeface="Calibri"/>
            </a:endParaRPr>
          </a:p>
        </p:txBody>
      </p:sp>
      <p:pic>
        <p:nvPicPr>
          <p:cNvPr id="149" name="Shape 149"/>
          <p:cNvPicPr preferRelativeResize="0"/>
          <p:nvPr/>
        </p:nvPicPr>
        <p:blipFill rotWithShape="1">
          <a:blip r:embed="rId3" cstate="print">
            <a:extLst>
              <a:ext uri="{28A0092B-C50C-407E-A947-70E740481C1C}">
                <a14:useLocalDpi xmlns:a14="http://schemas.microsoft.com/office/drawing/2010/main"/>
              </a:ext>
            </a:extLst>
          </a:blip>
          <a:srcRect b="37144"/>
          <a:stretch/>
        </p:blipFill>
        <p:spPr>
          <a:xfrm>
            <a:off x="467154" y="2376297"/>
            <a:ext cx="7857029" cy="1128904"/>
          </a:xfrm>
          <a:prstGeom prst="rect">
            <a:avLst/>
          </a:prstGeom>
          <a:noFill/>
          <a:ln>
            <a:noFill/>
          </a:ln>
        </p:spPr>
      </p:pic>
      <p:pic>
        <p:nvPicPr>
          <p:cNvPr id="150" name="Shape 150"/>
          <p:cNvPicPr preferRelativeResize="0"/>
          <p:nvPr/>
        </p:nvPicPr>
        <p:blipFill rotWithShape="1">
          <a:blip r:embed="rId4" cstate="print">
            <a:extLst>
              <a:ext uri="{28A0092B-C50C-407E-A947-70E740481C1C}">
                <a14:useLocalDpi xmlns:a14="http://schemas.microsoft.com/office/drawing/2010/main"/>
              </a:ext>
            </a:extLst>
          </a:blip>
          <a:srcRect/>
          <a:stretch/>
        </p:blipFill>
        <p:spPr>
          <a:xfrm>
            <a:off x="457200" y="4697551"/>
            <a:ext cx="7866983" cy="914400"/>
          </a:xfrm>
          <a:prstGeom prst="rect">
            <a:avLst/>
          </a:prstGeom>
          <a:noFill/>
          <a:ln>
            <a:noFill/>
          </a:ln>
        </p:spPr>
      </p:pic>
      <p:sp>
        <p:nvSpPr>
          <p:cNvPr id="2" name="TextBox 1"/>
          <p:cNvSpPr txBox="1"/>
          <p:nvPr/>
        </p:nvSpPr>
        <p:spPr>
          <a:xfrm>
            <a:off x="178545" y="1150636"/>
            <a:ext cx="7761495" cy="461665"/>
          </a:xfrm>
          <a:prstGeom prst="rect">
            <a:avLst/>
          </a:prstGeom>
          <a:noFill/>
        </p:spPr>
        <p:txBody>
          <a:bodyPr wrap="square" rtlCol="0">
            <a:spAutoFit/>
          </a:bodyPr>
          <a:lstStyle/>
          <a:p>
            <a:r>
              <a:rPr lang="en-US" sz="2400" dirty="0"/>
              <a:t>Use the </a:t>
            </a:r>
            <a:r>
              <a:rPr lang="en-US" sz="2400" dirty="0">
                <a:latin typeface="Courier New" panose="02070309020205020404" pitchFamily="49" charset="0"/>
                <a:cs typeface="Courier New" panose="02070309020205020404" pitchFamily="49" charset="0"/>
              </a:rPr>
              <a:t>Chart Tools </a:t>
            </a:r>
            <a:r>
              <a:rPr lang="en-US" sz="2400" dirty="0"/>
              <a:t>tabs to customize any chart</a:t>
            </a:r>
          </a:p>
        </p:txBody>
      </p:sp>
      <p:sp>
        <p:nvSpPr>
          <p:cNvPr id="9" name="TextBox 8"/>
          <p:cNvSpPr txBox="1"/>
          <p:nvPr/>
        </p:nvSpPr>
        <p:spPr>
          <a:xfrm>
            <a:off x="381001" y="1923982"/>
            <a:ext cx="2133600" cy="461665"/>
          </a:xfrm>
          <a:prstGeom prst="rect">
            <a:avLst/>
          </a:prstGeom>
          <a:noFill/>
        </p:spPr>
        <p:txBody>
          <a:bodyPr wrap="square" rtlCol="0">
            <a:spAutoFit/>
          </a:bodyPr>
          <a:lstStyle/>
          <a:p>
            <a:r>
              <a:rPr lang="en-US" sz="2400" dirty="0">
                <a:solidFill>
                  <a:schemeClr val="accent5">
                    <a:lumMod val="75000"/>
                  </a:schemeClr>
                </a:solidFill>
                <a:latin typeface="Calibri" panose="020F0502020204030204" pitchFamily="34" charset="0"/>
                <a:cs typeface="Calibri" panose="020F0502020204030204" pitchFamily="34" charset="0"/>
              </a:rPr>
              <a:t>Design Tab</a:t>
            </a:r>
          </a:p>
        </p:txBody>
      </p:sp>
      <p:sp>
        <p:nvSpPr>
          <p:cNvPr id="10" name="TextBox 9"/>
          <p:cNvSpPr txBox="1"/>
          <p:nvPr/>
        </p:nvSpPr>
        <p:spPr>
          <a:xfrm>
            <a:off x="381001" y="4235886"/>
            <a:ext cx="2133600" cy="461665"/>
          </a:xfrm>
          <a:prstGeom prst="rect">
            <a:avLst/>
          </a:prstGeom>
          <a:noFill/>
        </p:spPr>
        <p:txBody>
          <a:bodyPr wrap="square" rtlCol="0">
            <a:spAutoFit/>
          </a:bodyPr>
          <a:lstStyle/>
          <a:p>
            <a:r>
              <a:rPr lang="en-US" sz="2400" dirty="0">
                <a:solidFill>
                  <a:schemeClr val="accent5">
                    <a:lumMod val="75000"/>
                  </a:schemeClr>
                </a:solidFill>
                <a:latin typeface="Calibri" panose="020F0502020204030204" pitchFamily="34" charset="0"/>
                <a:cs typeface="Calibri" panose="020F0502020204030204" pitchFamily="34" charset="0"/>
              </a:rPr>
              <a:t>Format Tab</a:t>
            </a:r>
          </a:p>
        </p:txBody>
      </p:sp>
    </p:spTree>
    <p:extLst>
      <p:ext uri="{BB962C8B-B14F-4D97-AF65-F5344CB8AC3E}">
        <p14:creationId xmlns:p14="http://schemas.microsoft.com/office/powerpoint/2010/main" val="139146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Customizing a Chart </a:t>
            </a:r>
          </a:p>
        </p:txBody>
      </p:sp>
      <p:sp>
        <p:nvSpPr>
          <p:cNvPr id="2" name="Text Placeholder 1"/>
          <p:cNvSpPr>
            <a:spLocks noGrp="1"/>
          </p:cNvSpPr>
          <p:nvPr>
            <p:ph idx="1"/>
          </p:nvPr>
        </p:nvSpPr>
        <p:spPr/>
        <p:txBody>
          <a:bodyPr>
            <a:normAutofit/>
          </a:bodyPr>
          <a:lstStyle/>
          <a:p>
            <a:pPr lvl="1"/>
            <a:r>
              <a:rPr lang="en-US" dirty="0"/>
              <a:t>Use the </a:t>
            </a:r>
            <a:r>
              <a:rPr lang="en-US" dirty="0">
                <a:latin typeface="Courier New" panose="02070309020205020404" pitchFamily="49" charset="0"/>
                <a:cs typeface="Courier New" panose="02070309020205020404" pitchFamily="49" charset="0"/>
              </a:rPr>
              <a:t>Design</a:t>
            </a:r>
            <a:r>
              <a:rPr lang="en-US" dirty="0"/>
              <a:t> tab to change the look of the chart or to add additional chart elements. </a:t>
            </a:r>
          </a:p>
          <a:p>
            <a:pPr lvl="1"/>
            <a:r>
              <a:rPr lang="en-US" dirty="0"/>
              <a:t>Use the </a:t>
            </a:r>
            <a:r>
              <a:rPr lang="en-US" dirty="0">
                <a:latin typeface="Courier New" panose="02070309020205020404" pitchFamily="49" charset="0"/>
                <a:cs typeface="Courier New" panose="02070309020205020404" pitchFamily="49" charset="0"/>
              </a:rPr>
              <a:t>Format</a:t>
            </a:r>
            <a:r>
              <a:rPr lang="en-US" dirty="0"/>
              <a:t> tab to rearrange items in the chart</a:t>
            </a:r>
          </a:p>
        </p:txBody>
      </p:sp>
      <p:pic>
        <p:nvPicPr>
          <p:cNvPr id="4" name="Picture 3"/>
          <p:cNvPicPr>
            <a:picLocks noChangeAspect="1"/>
          </p:cNvPicPr>
          <p:nvPr/>
        </p:nvPicPr>
        <p:blipFill>
          <a:blip r:embed="rId3"/>
          <a:stretch>
            <a:fillRect/>
          </a:stretch>
        </p:blipFill>
        <p:spPr>
          <a:xfrm>
            <a:off x="4876800" y="2590800"/>
            <a:ext cx="3549706" cy="2133600"/>
          </a:xfrm>
          <a:prstGeom prst="rect">
            <a:avLst/>
          </a:prstGeom>
        </p:spPr>
      </p:pic>
      <p:pic>
        <p:nvPicPr>
          <p:cNvPr id="6" name="Shape 111"/>
          <p:cNvPicPr preferRelativeResize="0"/>
          <p:nvPr/>
        </p:nvPicPr>
        <p:blipFill rotWithShape="1">
          <a:blip r:embed="rId4">
            <a:alphaModFix/>
          </a:blip>
          <a:srcRect/>
          <a:stretch/>
        </p:blipFill>
        <p:spPr>
          <a:xfrm>
            <a:off x="381000" y="2494752"/>
            <a:ext cx="2184661" cy="1461679"/>
          </a:xfrm>
          <a:prstGeom prst="rect">
            <a:avLst/>
          </a:prstGeom>
          <a:noFill/>
          <a:ln>
            <a:noFill/>
          </a:ln>
        </p:spPr>
      </p:pic>
      <p:pic>
        <p:nvPicPr>
          <p:cNvPr id="7" name="Picture 6"/>
          <p:cNvPicPr>
            <a:picLocks noChangeAspect="1"/>
          </p:cNvPicPr>
          <p:nvPr/>
        </p:nvPicPr>
        <p:blipFill>
          <a:blip r:embed="rId5"/>
          <a:stretch>
            <a:fillRect/>
          </a:stretch>
        </p:blipFill>
        <p:spPr>
          <a:xfrm>
            <a:off x="850037" y="4107942"/>
            <a:ext cx="3495425" cy="2100974"/>
          </a:xfrm>
          <a:prstGeom prst="rect">
            <a:avLst/>
          </a:prstGeom>
        </p:spPr>
      </p:pic>
      <p:pic>
        <p:nvPicPr>
          <p:cNvPr id="8" name="Picture 7"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6373669"/>
            <a:ext cx="411480" cy="411480"/>
          </a:xfrm>
          <a:prstGeom prst="rect">
            <a:avLst/>
          </a:prstGeom>
        </p:spPr>
      </p:pic>
      <p:sp>
        <p:nvSpPr>
          <p:cNvPr id="9" name="TextBox 8"/>
          <p:cNvSpPr txBox="1"/>
          <p:nvPr/>
        </p:nvSpPr>
        <p:spPr>
          <a:xfrm>
            <a:off x="5029200" y="6426123"/>
            <a:ext cx="3203121"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r>
              <a:rPr lang="en-US" sz="1400" b="1" dirty="0">
                <a:solidFill>
                  <a:schemeClr val="accent3">
                    <a:lumMod val="50000"/>
                  </a:schemeClr>
                </a:solidFill>
                <a:latin typeface="Book Antiqua" panose="02040602050305030304" pitchFamily="18" charset="0"/>
              </a:rPr>
              <a:t> | </a:t>
            </a:r>
            <a:r>
              <a:rPr lang="en-US" sz="1400" b="1" dirty="0" err="1">
                <a:solidFill>
                  <a:schemeClr val="accent3">
                    <a:lumMod val="50000"/>
                  </a:schemeClr>
                </a:solidFill>
                <a:latin typeface="Book Antiqua" panose="02040602050305030304" pitchFamily="18" charset="0"/>
              </a:rPr>
              <a:t>ChartExamples.xlsx</a:t>
            </a:r>
            <a:endParaRPr lang="en-US" sz="1400" b="1" dirty="0">
              <a:solidFill>
                <a:schemeClr val="accent3">
                  <a:lumMod val="50000"/>
                </a:schemeClr>
              </a:solidFill>
              <a:latin typeface="Book Antiqua" panose="02040602050305030304" pitchFamily="18" charset="0"/>
            </a:endParaRPr>
          </a:p>
        </p:txBody>
      </p:sp>
      <p:sp>
        <p:nvSpPr>
          <p:cNvPr id="5" name="Arc 4"/>
          <p:cNvSpPr/>
          <p:nvPr/>
        </p:nvSpPr>
        <p:spPr>
          <a:xfrm>
            <a:off x="2107430" y="3166236"/>
            <a:ext cx="1447800" cy="1524000"/>
          </a:xfrm>
          <a:prstGeom prst="arc">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Arc 11"/>
          <p:cNvSpPr/>
          <p:nvPr/>
        </p:nvSpPr>
        <p:spPr>
          <a:xfrm rot="5657788">
            <a:off x="3878918" y="4156225"/>
            <a:ext cx="1447800" cy="1524000"/>
          </a:xfrm>
          <a:prstGeom prst="arc">
            <a:avLst/>
          </a:prstGeom>
          <a:ln w="28575">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4430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en-US" dirty="0">
                <a:sym typeface="Calibri"/>
              </a:rPr>
              <a:t>Adding Transparency to Create Minimal Displays</a:t>
            </a:r>
          </a:p>
        </p:txBody>
      </p:sp>
      <p:sp>
        <p:nvSpPr>
          <p:cNvPr id="165" name="Shape 165"/>
          <p:cNvSpPr txBox="1">
            <a:spLocks noGrp="1"/>
          </p:cNvSpPr>
          <p:nvPr>
            <p:ph idx="1"/>
          </p:nvPr>
        </p:nvSpPr>
        <p:spPr/>
        <p:txBody>
          <a:bodyPr/>
          <a:lstStyle/>
          <a:p>
            <a:pPr lvl="1"/>
            <a:r>
              <a:rPr lang="en-US" dirty="0">
                <a:sym typeface="Calibri"/>
              </a:rPr>
              <a:t>Choosing a transparent background for a chart is useful for creating a worksheet that minimizes chart details and simply shows a small graphic to support a set of numbers</a:t>
            </a:r>
          </a:p>
        </p:txBody>
      </p:sp>
      <p:pic>
        <p:nvPicPr>
          <p:cNvPr id="169" name="Shape 16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33400" y="2590800"/>
            <a:ext cx="7784825" cy="3038475"/>
          </a:xfrm>
          <a:prstGeom prst="rect">
            <a:avLst/>
          </a:prstGeom>
          <a:noFill/>
          <a:ln>
            <a:noFill/>
          </a:ln>
        </p:spPr>
      </p:pic>
      <p:pic>
        <p:nvPicPr>
          <p:cNvPr id="8" name="Picture 7"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8200" y="6373669"/>
            <a:ext cx="411480" cy="411480"/>
          </a:xfrm>
          <a:prstGeom prst="rect">
            <a:avLst/>
          </a:prstGeom>
        </p:spPr>
      </p:pic>
      <p:sp>
        <p:nvSpPr>
          <p:cNvPr id="9" name="TextBox 8"/>
          <p:cNvSpPr txBox="1"/>
          <p:nvPr/>
        </p:nvSpPr>
        <p:spPr>
          <a:xfrm>
            <a:off x="5029200" y="6426123"/>
            <a:ext cx="3203121"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r>
              <a:rPr lang="en-US" sz="1400" b="1" dirty="0">
                <a:solidFill>
                  <a:schemeClr val="accent3">
                    <a:lumMod val="50000"/>
                  </a:schemeClr>
                </a:solidFill>
                <a:latin typeface="Book Antiqua" panose="02040602050305030304" pitchFamily="18" charset="0"/>
              </a:rPr>
              <a:t> | </a:t>
            </a:r>
            <a:r>
              <a:rPr lang="en-US" sz="1400" b="1" dirty="0" err="1">
                <a:solidFill>
                  <a:schemeClr val="accent3">
                    <a:lumMod val="50000"/>
                  </a:schemeClr>
                </a:solidFill>
                <a:latin typeface="Book Antiqua" panose="02040602050305030304" pitchFamily="18" charset="0"/>
              </a:rPr>
              <a:t>ChartExamples.xlsx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6750709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en-US" dirty="0">
                <a:sym typeface="Calibri"/>
              </a:rPr>
              <a:t>Additional Formatting Options</a:t>
            </a:r>
          </a:p>
        </p:txBody>
      </p:sp>
      <p:sp>
        <p:nvSpPr>
          <p:cNvPr id="165" name="Shape 165"/>
          <p:cNvSpPr txBox="1">
            <a:spLocks noGrp="1"/>
          </p:cNvSpPr>
          <p:nvPr>
            <p:ph idx="1"/>
          </p:nvPr>
        </p:nvSpPr>
        <p:spPr>
          <a:xfrm>
            <a:off x="228600" y="1066800"/>
            <a:ext cx="8778240" cy="1183054"/>
          </a:xfrm>
        </p:spPr>
        <p:txBody>
          <a:bodyPr>
            <a:normAutofit fontScale="92500" lnSpcReduction="10000"/>
          </a:bodyPr>
          <a:lstStyle/>
          <a:p>
            <a:pPr lvl="1"/>
            <a:r>
              <a:rPr lang="en-US" dirty="0">
                <a:sym typeface="Calibri"/>
              </a:rPr>
              <a:t>The ‘</a:t>
            </a:r>
            <a:r>
              <a:rPr lang="en-US" b="1" dirty="0">
                <a:solidFill>
                  <a:schemeClr val="accent3">
                    <a:lumMod val="50000"/>
                  </a:schemeClr>
                </a:solidFill>
                <a:sym typeface="Calibri"/>
              </a:rPr>
              <a:t>+</a:t>
            </a:r>
            <a:r>
              <a:rPr lang="en-US" dirty="0">
                <a:sym typeface="Calibri"/>
              </a:rPr>
              <a:t>’ icon allows you to add a new chart element</a:t>
            </a:r>
          </a:p>
          <a:p>
            <a:pPr lvl="1"/>
            <a:r>
              <a:rPr lang="en-US" dirty="0">
                <a:sym typeface="Calibri"/>
              </a:rPr>
              <a:t>The paintbrush icon allows you to change the format of the item </a:t>
            </a:r>
          </a:p>
          <a:p>
            <a:pPr lvl="1"/>
            <a:r>
              <a:rPr lang="en-US" dirty="0">
                <a:sym typeface="Calibri"/>
              </a:rPr>
              <a:t>The funnel icon allows you to limit the data in the chart </a:t>
            </a:r>
          </a:p>
          <a:p>
            <a:pPr lvl="0"/>
            <a:endParaRPr lang="en-US" dirty="0">
              <a:sym typeface="Calibri"/>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r="6291"/>
          <a:stretch/>
        </p:blipFill>
        <p:spPr>
          <a:xfrm>
            <a:off x="320753" y="3456629"/>
            <a:ext cx="8510471" cy="2721566"/>
          </a:xfrm>
          <a:prstGeom prst="rect">
            <a:avLst/>
          </a:prstGeom>
        </p:spPr>
      </p:pic>
      <p:sp>
        <p:nvSpPr>
          <p:cNvPr id="3" name="Oval 2"/>
          <p:cNvSpPr/>
          <p:nvPr/>
        </p:nvSpPr>
        <p:spPr>
          <a:xfrm>
            <a:off x="3757686" y="3569780"/>
            <a:ext cx="450376" cy="1015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Bent Line with Accent Bar 11"/>
          <p:cNvSpPr/>
          <p:nvPr/>
        </p:nvSpPr>
        <p:spPr>
          <a:xfrm>
            <a:off x="5181600" y="2438400"/>
            <a:ext cx="1905000" cy="829683"/>
          </a:xfrm>
          <a:prstGeom prst="accentCallout2">
            <a:avLst>
              <a:gd name="adj1" fmla="val 35913"/>
              <a:gd name="adj2" fmla="val 100166"/>
              <a:gd name="adj3" fmla="val 56081"/>
              <a:gd name="adj4" fmla="val 134220"/>
              <a:gd name="adj5" fmla="val 129186"/>
              <a:gd name="adj6" fmla="val 148564"/>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4">
                    <a:lumMod val="75000"/>
                  </a:schemeClr>
                </a:solidFill>
              </a:rPr>
              <a:t>The Format Chart Area panel allows you to customize any chart element selected</a:t>
            </a:r>
          </a:p>
        </p:txBody>
      </p:sp>
      <p:pic>
        <p:nvPicPr>
          <p:cNvPr id="10" name="Picture 9"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8200" y="6373669"/>
            <a:ext cx="411480" cy="411480"/>
          </a:xfrm>
          <a:prstGeom prst="rect">
            <a:avLst/>
          </a:prstGeom>
        </p:spPr>
      </p:pic>
      <p:sp>
        <p:nvSpPr>
          <p:cNvPr id="11" name="TextBox 10"/>
          <p:cNvSpPr txBox="1"/>
          <p:nvPr/>
        </p:nvSpPr>
        <p:spPr>
          <a:xfrm>
            <a:off x="5029200" y="6426123"/>
            <a:ext cx="3203121"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r>
              <a:rPr lang="en-US" sz="1400" b="1" dirty="0">
                <a:solidFill>
                  <a:schemeClr val="accent3">
                    <a:lumMod val="50000"/>
                  </a:schemeClr>
                </a:solidFill>
                <a:latin typeface="Book Antiqua" panose="02040602050305030304" pitchFamily="18" charset="0"/>
              </a:rPr>
              <a:t> | </a:t>
            </a:r>
            <a:r>
              <a:rPr lang="en-US" sz="1400" b="1" dirty="0" err="1">
                <a:solidFill>
                  <a:schemeClr val="accent3">
                    <a:lumMod val="50000"/>
                  </a:schemeClr>
                </a:solidFill>
                <a:latin typeface="Book Antiqua" panose="02040602050305030304" pitchFamily="18" charset="0"/>
              </a:rPr>
              <a:t>ChartExamples.xlsx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1623856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p:txBody>
          <a:bodyPr/>
          <a:lstStyle/>
          <a:p>
            <a:pPr lvl="0"/>
            <a:r>
              <a:rPr lang="en-US" dirty="0">
                <a:sym typeface="Calibri"/>
              </a:rPr>
              <a:t>Customizing a Scatter Plot</a:t>
            </a:r>
          </a:p>
        </p:txBody>
      </p:sp>
      <p:pic>
        <p:nvPicPr>
          <p:cNvPr id="5" name="Picture 4"/>
          <p:cNvPicPr>
            <a:picLocks noChangeAspect="1"/>
          </p:cNvPicPr>
          <p:nvPr/>
        </p:nvPicPr>
        <p:blipFill>
          <a:blip r:embed="rId3"/>
          <a:stretch>
            <a:fillRect/>
          </a:stretch>
        </p:blipFill>
        <p:spPr>
          <a:xfrm>
            <a:off x="4876800" y="1917951"/>
            <a:ext cx="3676481" cy="2209800"/>
          </a:xfrm>
          <a:prstGeom prst="rect">
            <a:avLst/>
          </a:prstGeom>
        </p:spPr>
      </p:pic>
      <p:pic>
        <p:nvPicPr>
          <p:cNvPr id="6" name="Picture 5"/>
          <p:cNvPicPr>
            <a:picLocks noChangeAspect="1"/>
          </p:cNvPicPr>
          <p:nvPr/>
        </p:nvPicPr>
        <p:blipFill>
          <a:blip r:embed="rId4"/>
          <a:stretch>
            <a:fillRect/>
          </a:stretch>
        </p:blipFill>
        <p:spPr>
          <a:xfrm>
            <a:off x="380999" y="1517996"/>
            <a:ext cx="3063429" cy="1377603"/>
          </a:xfrm>
          <a:prstGeom prst="rect">
            <a:avLst/>
          </a:prstGeom>
        </p:spPr>
      </p:pic>
      <p:pic>
        <p:nvPicPr>
          <p:cNvPr id="7" name="Picture 6"/>
          <p:cNvPicPr>
            <a:picLocks noChangeAspect="1"/>
          </p:cNvPicPr>
          <p:nvPr/>
        </p:nvPicPr>
        <p:blipFill>
          <a:blip r:embed="rId5"/>
          <a:stretch>
            <a:fillRect/>
          </a:stretch>
        </p:blipFill>
        <p:spPr>
          <a:xfrm>
            <a:off x="308981" y="3489580"/>
            <a:ext cx="4334632" cy="2432515"/>
          </a:xfrm>
          <a:prstGeom prst="rect">
            <a:avLst/>
          </a:prstGeom>
        </p:spPr>
      </p:pic>
      <p:sp>
        <p:nvSpPr>
          <p:cNvPr id="3" name="TextBox 2"/>
          <p:cNvSpPr txBox="1"/>
          <p:nvPr/>
        </p:nvSpPr>
        <p:spPr>
          <a:xfrm>
            <a:off x="316379" y="1148664"/>
            <a:ext cx="63395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Data</a:t>
            </a:r>
          </a:p>
        </p:txBody>
      </p:sp>
      <p:sp>
        <p:nvSpPr>
          <p:cNvPr id="12" name="TextBox 11"/>
          <p:cNvSpPr txBox="1"/>
          <p:nvPr/>
        </p:nvSpPr>
        <p:spPr>
          <a:xfrm>
            <a:off x="4800600" y="1273059"/>
            <a:ext cx="3752681"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Before</a:t>
            </a:r>
            <a:r>
              <a:rPr lang="en-US" dirty="0">
                <a:latin typeface="Calibri" panose="020F0502020204030204" pitchFamily="34" charset="0"/>
                <a:cs typeface="Calibri" panose="020F0502020204030204" pitchFamily="34" charset="0"/>
              </a:rPr>
              <a:t> – generic scatter plot with default format settings</a:t>
            </a:r>
          </a:p>
        </p:txBody>
      </p:sp>
      <p:sp>
        <p:nvSpPr>
          <p:cNvPr id="13" name="TextBox 12"/>
          <p:cNvSpPr txBox="1"/>
          <p:nvPr/>
        </p:nvSpPr>
        <p:spPr>
          <a:xfrm>
            <a:off x="4640831" y="4790376"/>
            <a:ext cx="3752681" cy="120032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After</a:t>
            </a:r>
            <a:r>
              <a:rPr lang="en-US" dirty="0">
                <a:latin typeface="Calibri" panose="020F0502020204030204" pitchFamily="34" charset="0"/>
                <a:cs typeface="Calibri" panose="020F0502020204030204" pitchFamily="34" charset="0"/>
              </a:rPr>
              <a:t> – custom tick marks, axis labels, mark color and size, title, data callouts, removed grid lines, custom label formatting</a:t>
            </a:r>
          </a:p>
        </p:txBody>
      </p:sp>
      <p:pic>
        <p:nvPicPr>
          <p:cNvPr id="16" name="Picture 15"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6373669"/>
            <a:ext cx="411480" cy="411480"/>
          </a:xfrm>
          <a:prstGeom prst="rect">
            <a:avLst/>
          </a:prstGeom>
        </p:spPr>
      </p:pic>
      <p:sp>
        <p:nvSpPr>
          <p:cNvPr id="17" name="TextBox 16"/>
          <p:cNvSpPr txBox="1"/>
          <p:nvPr/>
        </p:nvSpPr>
        <p:spPr>
          <a:xfrm>
            <a:off x="5029200" y="6426123"/>
            <a:ext cx="3203121"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r>
              <a:rPr lang="en-US" sz="1400" b="1" dirty="0">
                <a:solidFill>
                  <a:schemeClr val="accent3">
                    <a:lumMod val="50000"/>
                  </a:schemeClr>
                </a:solidFill>
                <a:latin typeface="Book Antiqua" panose="02040602050305030304" pitchFamily="18" charset="0"/>
              </a:rPr>
              <a:t> | </a:t>
            </a:r>
            <a:r>
              <a:rPr lang="en-US" sz="1400" b="1" dirty="0" err="1">
                <a:solidFill>
                  <a:schemeClr val="accent3">
                    <a:lumMod val="50000"/>
                  </a:schemeClr>
                </a:solidFill>
                <a:latin typeface="Book Antiqua" panose="02040602050305030304" pitchFamily="18" charset="0"/>
              </a:rPr>
              <a:t>ChartExamples.xlsx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5440331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p:txBody>
          <a:bodyPr/>
          <a:lstStyle/>
          <a:p>
            <a:pPr lvl="0"/>
            <a:r>
              <a:rPr lang="en-US" dirty="0">
                <a:sym typeface="Calibri"/>
              </a:rPr>
              <a:t>How to Remove Generic Data Labels</a:t>
            </a:r>
          </a:p>
        </p:txBody>
      </p:sp>
      <p:sp>
        <p:nvSpPr>
          <p:cNvPr id="310" name="Shape 310"/>
          <p:cNvSpPr txBox="1">
            <a:spLocks noGrp="1"/>
          </p:cNvSpPr>
          <p:nvPr>
            <p:ph idx="1"/>
          </p:nvPr>
        </p:nvSpPr>
        <p:spPr>
          <a:xfrm>
            <a:off x="228600" y="1066800"/>
            <a:ext cx="8778240" cy="609600"/>
          </a:xfrm>
        </p:spPr>
        <p:txBody>
          <a:bodyPr/>
          <a:lstStyle/>
          <a:p>
            <a:pPr lvl="0"/>
            <a:r>
              <a:rPr lang="en-US" dirty="0">
                <a:sym typeface="Calibri"/>
              </a:rPr>
              <a:t>Data series are labeled with generic names like “Series1”…</a:t>
            </a:r>
          </a:p>
        </p:txBody>
      </p:sp>
      <p:pic>
        <p:nvPicPr>
          <p:cNvPr id="314" name="Shape 314"/>
          <p:cNvPicPr preferRelativeResize="0"/>
          <p:nvPr/>
        </p:nvPicPr>
        <p:blipFill rotWithShape="1">
          <a:blip r:embed="rId3">
            <a:alphaModFix/>
          </a:blip>
          <a:srcRect/>
          <a:stretch/>
        </p:blipFill>
        <p:spPr>
          <a:xfrm>
            <a:off x="381000" y="1678619"/>
            <a:ext cx="3124200" cy="1890963"/>
          </a:xfrm>
          <a:prstGeom prst="rect">
            <a:avLst/>
          </a:prstGeom>
          <a:noFill/>
          <a:ln>
            <a:noFill/>
          </a:ln>
        </p:spPr>
      </p:pic>
      <p:pic>
        <p:nvPicPr>
          <p:cNvPr id="6" name="Shape 32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370613" y="2701958"/>
            <a:ext cx="3907974" cy="564037"/>
          </a:xfrm>
          <a:prstGeom prst="rect">
            <a:avLst/>
          </a:prstGeom>
          <a:noFill/>
          <a:ln>
            <a:noFill/>
          </a:ln>
        </p:spPr>
      </p:pic>
      <p:sp>
        <p:nvSpPr>
          <p:cNvPr id="7" name="Shape 325"/>
          <p:cNvSpPr/>
          <p:nvPr/>
        </p:nvSpPr>
        <p:spPr>
          <a:xfrm>
            <a:off x="2971801" y="2359764"/>
            <a:ext cx="533400" cy="537259"/>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 name="Shape 326"/>
          <p:cNvSpPr/>
          <p:nvPr/>
        </p:nvSpPr>
        <p:spPr>
          <a:xfrm>
            <a:off x="5105400" y="2707876"/>
            <a:ext cx="304800" cy="631548"/>
          </a:xfrm>
          <a:prstGeom prst="ellipse">
            <a:avLst/>
          </a:prstGeom>
          <a:noFill/>
          <a:ln w="31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 name="TextBox 1"/>
          <p:cNvSpPr txBox="1"/>
          <p:nvPr/>
        </p:nvSpPr>
        <p:spPr>
          <a:xfrm>
            <a:off x="3886200" y="1676400"/>
            <a:ext cx="4876801" cy="4278094"/>
          </a:xfrm>
          <a:prstGeom prst="rect">
            <a:avLst/>
          </a:prstGeom>
          <a:noFill/>
        </p:spPr>
        <p:txBody>
          <a:bodyPr wrap="square" rtlCol="0">
            <a:spAutoFit/>
          </a:bodyPr>
          <a:lstStyle/>
          <a:p>
            <a:r>
              <a:rPr lang="en-US" sz="2000" b="1" u="sng" dirty="0">
                <a:latin typeface="Calibri" panose="020F0502020204030204" pitchFamily="34" charset="0"/>
                <a:cs typeface="Calibri" panose="020F0502020204030204" pitchFamily="34" charset="0"/>
              </a:rPr>
              <a:t>How to fix</a:t>
            </a:r>
            <a:r>
              <a:rPr lang="en-US" sz="2000" dirty="0">
                <a:latin typeface="Calibri" panose="020F0502020204030204" pitchFamily="34" charset="0"/>
                <a:cs typeface="Calibri" panose="020F0502020204030204" pitchFamily="34" charset="0"/>
              </a:rPr>
              <a:t>:</a:t>
            </a:r>
          </a:p>
          <a:p>
            <a:pPr marL="342900" indent="-342900">
              <a:buFont typeface="+mj-lt"/>
              <a:buAutoNum type="arabicPeriod"/>
            </a:pPr>
            <a:r>
              <a:rPr lang="en-US" dirty="0">
                <a:latin typeface="Calibri" panose="020F0502020204030204" pitchFamily="34" charset="0"/>
                <a:cs typeface="Calibri" panose="020F0502020204030204" pitchFamily="34" charset="0"/>
              </a:rPr>
              <a:t>Click on chart, then click on </a:t>
            </a:r>
            <a:r>
              <a:rPr lang="en-US" dirty="0">
                <a:latin typeface="Bookman Old Style" panose="02050604050505020204" pitchFamily="18" charset="0"/>
                <a:cs typeface="Calibri" panose="020F0502020204030204" pitchFamily="34" charset="0"/>
              </a:rPr>
              <a:t>Select Data </a:t>
            </a:r>
            <a:r>
              <a:rPr lang="en-US" dirty="0">
                <a:latin typeface="Calibri" panose="020F0502020204030204" pitchFamily="34" charset="0"/>
                <a:cs typeface="Calibri" panose="020F0502020204030204" pitchFamily="34" charset="0"/>
              </a:rPr>
              <a:t>in </a:t>
            </a:r>
            <a:r>
              <a:rPr lang="en-US" dirty="0">
                <a:latin typeface="Bookman Old Style" panose="02050604050505020204" pitchFamily="18" charset="0"/>
                <a:cs typeface="Calibri" panose="020F0502020204030204" pitchFamily="34" charset="0"/>
              </a:rPr>
              <a:t>Chart Tools/Design </a:t>
            </a:r>
            <a:r>
              <a:rPr lang="en-US" dirty="0">
                <a:latin typeface="Calibri" panose="020F0502020204030204" pitchFamily="34" charset="0"/>
                <a:cs typeface="Calibri" panose="020F0502020204030204" pitchFamily="34" charset="0"/>
              </a:rPr>
              <a:t>tab</a:t>
            </a:r>
          </a:p>
          <a:p>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endParaRPr lang="en-US" dirty="0">
              <a:solidFill>
                <a:schemeClr val="accent6">
                  <a:lumMod val="75000"/>
                </a:schemeClr>
              </a:solidFill>
              <a:latin typeface="Calibri" panose="020F0502020204030204" pitchFamily="34" charset="0"/>
              <a:cs typeface="Calibri" panose="020F0502020204030204" pitchFamily="34" charset="0"/>
            </a:endParaRPr>
          </a:p>
          <a:p>
            <a:pPr marL="342900" indent="-342900">
              <a:buFont typeface="+mj-lt"/>
              <a:buAutoNum type="arabicPeriod" startAt="2"/>
            </a:pPr>
            <a:r>
              <a:rPr lang="en-US" dirty="0">
                <a:latin typeface="Calibri" panose="020F0502020204030204" pitchFamily="34" charset="0"/>
                <a:cs typeface="Calibri" panose="020F0502020204030204" pitchFamily="34" charset="0"/>
              </a:rPr>
              <a:t>Select data series to edit</a:t>
            </a:r>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br>
              <a:rPr lang="en-US" dirty="0">
                <a:solidFill>
                  <a:schemeClr val="accent6">
                    <a:lumMod val="75000"/>
                  </a:schemeClr>
                </a:solidFill>
                <a:latin typeface="Calibri" panose="020F0502020204030204" pitchFamily="34" charset="0"/>
                <a:cs typeface="Calibri" panose="020F0502020204030204" pitchFamily="34" charset="0"/>
              </a:rPr>
            </a:br>
            <a:endParaRPr lang="en-US" dirty="0">
              <a:solidFill>
                <a:schemeClr val="accent6">
                  <a:lumMod val="75000"/>
                </a:schemeClr>
              </a:solidFill>
              <a:latin typeface="Calibri" panose="020F0502020204030204" pitchFamily="34" charset="0"/>
              <a:cs typeface="Calibri" panose="020F0502020204030204" pitchFamily="34" charset="0"/>
            </a:endParaRPr>
          </a:p>
          <a:p>
            <a:pPr marL="342900" indent="-342900">
              <a:buFont typeface="+mj-lt"/>
              <a:buAutoNum type="arabicPeriod" startAt="2"/>
            </a:pPr>
            <a:r>
              <a:rPr lang="en-US" dirty="0">
                <a:latin typeface="Calibri" panose="020F0502020204030204" pitchFamily="34" charset="0"/>
                <a:cs typeface="Calibri" panose="020F0502020204030204" pitchFamily="34" charset="0"/>
              </a:rPr>
              <a:t>Select the correct cell for the series name or type in a name</a:t>
            </a:r>
          </a:p>
        </p:txBody>
      </p:sp>
      <p:pic>
        <p:nvPicPr>
          <p:cNvPr id="10" name="Shape 336"/>
          <p:cNvPicPr preferRelativeResize="0"/>
          <p:nvPr/>
        </p:nvPicPr>
        <p:blipFill rotWithShape="1">
          <a:blip r:embed="rId5">
            <a:alphaModFix/>
          </a:blip>
          <a:srcRect/>
          <a:stretch/>
        </p:blipFill>
        <p:spPr>
          <a:xfrm>
            <a:off x="4370613" y="3753442"/>
            <a:ext cx="2563428" cy="1393453"/>
          </a:xfrm>
          <a:prstGeom prst="rect">
            <a:avLst/>
          </a:prstGeom>
          <a:noFill/>
          <a:ln>
            <a:noFill/>
          </a:ln>
        </p:spPr>
      </p:pic>
      <p:sp>
        <p:nvSpPr>
          <p:cNvPr id="11" name="Shape 326"/>
          <p:cNvSpPr/>
          <p:nvPr/>
        </p:nvSpPr>
        <p:spPr>
          <a:xfrm>
            <a:off x="4312920" y="4126925"/>
            <a:ext cx="1173480" cy="631548"/>
          </a:xfrm>
          <a:prstGeom prst="ellipse">
            <a:avLst/>
          </a:prstGeom>
          <a:noFill/>
          <a:ln w="31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4" name="Picture 13"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6373669"/>
            <a:ext cx="411480" cy="411480"/>
          </a:xfrm>
          <a:prstGeom prst="rect">
            <a:avLst/>
          </a:prstGeom>
        </p:spPr>
      </p:pic>
      <p:sp>
        <p:nvSpPr>
          <p:cNvPr id="15" name="TextBox 14"/>
          <p:cNvSpPr txBox="1"/>
          <p:nvPr/>
        </p:nvSpPr>
        <p:spPr>
          <a:xfrm>
            <a:off x="5029200" y="6426123"/>
            <a:ext cx="3203121"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r>
              <a:rPr lang="en-US" sz="1400" b="1" dirty="0">
                <a:solidFill>
                  <a:schemeClr val="accent3">
                    <a:lumMod val="50000"/>
                  </a:schemeClr>
                </a:solidFill>
                <a:latin typeface="Book Antiqua" panose="02040602050305030304" pitchFamily="18" charset="0"/>
              </a:rPr>
              <a:t> | </a:t>
            </a:r>
            <a:r>
              <a:rPr lang="en-US" sz="1400" b="1" dirty="0" err="1">
                <a:solidFill>
                  <a:schemeClr val="accent3">
                    <a:lumMod val="50000"/>
                  </a:schemeClr>
                </a:solidFill>
                <a:latin typeface="Book Antiqua" panose="02040602050305030304" pitchFamily="18" charset="0"/>
              </a:rPr>
              <a:t>ChartExamples.xlsx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4164118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Common Charts</a:t>
            </a:r>
          </a:p>
          <a:p>
            <a:r>
              <a:rPr lang="en-US" dirty="0"/>
              <a:t>Customizing Charts</a:t>
            </a:r>
          </a:p>
          <a:p>
            <a:r>
              <a:rPr lang="en-US" b="1" dirty="0">
                <a:solidFill>
                  <a:schemeClr val="accent1"/>
                </a:solidFill>
              </a:rPr>
              <a:t>Sparklines</a:t>
            </a:r>
          </a:p>
          <a:p>
            <a:endParaRPr lang="en-US" dirty="0"/>
          </a:p>
          <a:p>
            <a:endParaRPr lang="en-US" dirty="0"/>
          </a:p>
        </p:txBody>
      </p:sp>
    </p:spTree>
    <p:extLst>
      <p:ext uri="{BB962C8B-B14F-4D97-AF65-F5344CB8AC3E}">
        <p14:creationId xmlns:p14="http://schemas.microsoft.com/office/powerpoint/2010/main" val="17907956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txBox="1">
            <a:spLocks noGrp="1"/>
          </p:cNvSpPr>
          <p:nvPr>
            <p:ph idx="1"/>
          </p:nvPr>
        </p:nvSpPr>
        <p:spPr>
          <a:xfrm>
            <a:off x="228600" y="1055520"/>
            <a:ext cx="5486400" cy="5791200"/>
          </a:xfrm>
        </p:spPr>
        <p:txBody>
          <a:bodyPr/>
          <a:lstStyle/>
          <a:p>
            <a:pPr lvl="1"/>
            <a:r>
              <a:rPr lang="en-US" dirty="0">
                <a:sym typeface="Calibri"/>
              </a:rPr>
              <a:t>New to Excel 2010, we can also create charts or graphs that live within one cell</a:t>
            </a:r>
          </a:p>
          <a:p>
            <a:pPr lvl="1"/>
            <a:r>
              <a:rPr lang="en-US" dirty="0">
                <a:sym typeface="Calibri"/>
              </a:rPr>
              <a:t>Their inventor, Edward </a:t>
            </a:r>
            <a:r>
              <a:rPr lang="en-US" dirty="0" err="1">
                <a:sym typeface="Calibri"/>
              </a:rPr>
              <a:t>Tufte</a:t>
            </a:r>
            <a:r>
              <a:rPr lang="en-US" dirty="0">
                <a:sym typeface="Calibri"/>
              </a:rPr>
              <a:t>, describes them as “intense, simple, word-sized graphics”</a:t>
            </a:r>
          </a:p>
          <a:p>
            <a:pPr lvl="1"/>
            <a:r>
              <a:rPr lang="en-US" dirty="0">
                <a:sym typeface="Calibri"/>
              </a:rPr>
              <a:t>Meant to be embedded into what they are describing </a:t>
            </a:r>
          </a:p>
          <a:p>
            <a:pPr lvl="1"/>
            <a:r>
              <a:rPr lang="en-US" dirty="0">
                <a:sym typeface="Calibri"/>
              </a:rPr>
              <a:t>Presents the general shape of variation in some measurement, in a simple and highly condensed way</a:t>
            </a:r>
          </a:p>
        </p:txBody>
      </p:sp>
      <p:sp>
        <p:nvSpPr>
          <p:cNvPr id="278" name="Shape 278"/>
          <p:cNvSpPr txBox="1">
            <a:spLocks noGrp="1"/>
          </p:cNvSpPr>
          <p:nvPr>
            <p:ph type="title"/>
          </p:nvPr>
        </p:nvSpPr>
        <p:spPr/>
        <p:txBody>
          <a:bodyPr/>
          <a:lstStyle/>
          <a:p>
            <a:pPr lvl="0"/>
            <a:r>
              <a:rPr lang="en-US">
                <a:sym typeface="Calibri"/>
              </a:rPr>
              <a:t>Sparklines</a:t>
            </a:r>
            <a:endParaRPr lang="en-US" dirty="0">
              <a:sym typeface="Calibri"/>
            </a:endParaRPr>
          </a:p>
        </p:txBody>
      </p:sp>
      <p:pic>
        <p:nvPicPr>
          <p:cNvPr id="283" name="Shape 283"/>
          <p:cNvPicPr preferRelativeResize="0"/>
          <p:nvPr/>
        </p:nvPicPr>
        <p:blipFill rotWithShape="1">
          <a:blip r:embed="rId3">
            <a:alphaModFix/>
          </a:blip>
          <a:srcRect/>
          <a:stretch/>
        </p:blipFill>
        <p:spPr>
          <a:xfrm>
            <a:off x="5843424" y="1524000"/>
            <a:ext cx="3257699" cy="3809999"/>
          </a:xfrm>
          <a:prstGeom prst="rect">
            <a:avLst/>
          </a:prstGeom>
          <a:noFill/>
          <a:ln>
            <a:noFill/>
          </a:ln>
        </p:spPr>
      </p:pic>
    </p:spTree>
    <p:extLst>
      <p:ext uri="{BB962C8B-B14F-4D97-AF65-F5344CB8AC3E}">
        <p14:creationId xmlns:p14="http://schemas.microsoft.com/office/powerpoint/2010/main" val="175928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Formatting changes the way values are displayed but </a:t>
            </a:r>
            <a:r>
              <a:rPr lang="en-US" b="1" dirty="0"/>
              <a:t>does not change the actual value </a:t>
            </a:r>
            <a:r>
              <a:rPr lang="en-US" dirty="0"/>
              <a:t>being used in functions.</a:t>
            </a:r>
          </a:p>
          <a:p>
            <a:pPr lvl="1"/>
            <a:endParaRPr lang="en-US" dirty="0"/>
          </a:p>
          <a:p>
            <a:pPr lvl="1"/>
            <a:r>
              <a:rPr lang="en-US" dirty="0"/>
              <a:t>Common formatting options:</a:t>
            </a:r>
          </a:p>
          <a:p>
            <a:pPr lvl="2"/>
            <a:r>
              <a:rPr lang="en-US" dirty="0"/>
              <a:t>Currency and Accounting</a:t>
            </a:r>
          </a:p>
          <a:p>
            <a:pPr lvl="2"/>
            <a:r>
              <a:rPr lang="en-US" dirty="0"/>
              <a:t>Time and date values</a:t>
            </a:r>
          </a:p>
          <a:p>
            <a:pPr lvl="2"/>
            <a:r>
              <a:rPr lang="en-US" dirty="0"/>
              <a:t>Numeric formats and decimal points</a:t>
            </a:r>
          </a:p>
          <a:p>
            <a:pPr lvl="2"/>
            <a:r>
              <a:rPr lang="en-US" dirty="0"/>
              <a:t>Percent</a:t>
            </a:r>
          </a:p>
        </p:txBody>
      </p:sp>
      <p:sp>
        <p:nvSpPr>
          <p:cNvPr id="2" name="Title 1"/>
          <p:cNvSpPr>
            <a:spLocks noGrp="1"/>
          </p:cNvSpPr>
          <p:nvPr>
            <p:ph type="title"/>
          </p:nvPr>
        </p:nvSpPr>
        <p:spPr/>
        <p:txBody>
          <a:bodyPr/>
          <a:lstStyle/>
          <a:p>
            <a:r>
              <a:rPr lang="en-US"/>
              <a:t>Formatting</a:t>
            </a:r>
            <a:endParaRPr lang="en-US" dirty="0"/>
          </a:p>
        </p:txBody>
      </p:sp>
    </p:spTree>
    <p:extLst>
      <p:ext uri="{BB962C8B-B14F-4D97-AF65-F5344CB8AC3E}">
        <p14:creationId xmlns:p14="http://schemas.microsoft.com/office/powerpoint/2010/main" val="12357733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p:txBody>
          <a:bodyPr/>
          <a:lstStyle/>
          <a:p>
            <a:pPr lvl="0"/>
            <a:r>
              <a:rPr lang="en-US" dirty="0">
                <a:sym typeface="Calibri"/>
              </a:rPr>
              <a:t>Create Sparklines</a:t>
            </a:r>
          </a:p>
        </p:txBody>
      </p:sp>
      <p:sp>
        <p:nvSpPr>
          <p:cNvPr id="289" name="Shape 289"/>
          <p:cNvSpPr txBox="1">
            <a:spLocks noGrp="1"/>
          </p:cNvSpPr>
          <p:nvPr>
            <p:ph idx="1"/>
          </p:nvPr>
        </p:nvSpPr>
        <p:spPr/>
        <p:txBody>
          <a:bodyPr/>
          <a:lstStyle/>
          <a:p>
            <a:pPr marL="457200" lvl="0" indent="-457200">
              <a:buFont typeface="+mj-lt"/>
              <a:buAutoNum type="arabicPeriod"/>
            </a:pPr>
            <a:r>
              <a:rPr lang="en-US" dirty="0">
                <a:sym typeface="Calibri"/>
              </a:rPr>
              <a:t>Select the cell where you want the sparkline to appear</a:t>
            </a:r>
          </a:p>
          <a:p>
            <a:pPr marL="457200" lvl="0" indent="-457200">
              <a:buFont typeface="+mj-lt"/>
              <a:buAutoNum type="arabicPeriod"/>
            </a:pPr>
            <a:r>
              <a:rPr lang="en-US" dirty="0">
                <a:sym typeface="Calibri"/>
              </a:rPr>
              <a:t>Click the </a:t>
            </a:r>
            <a:r>
              <a:rPr lang="en-US" dirty="0">
                <a:latin typeface="Courier New" panose="02070309020205020404" pitchFamily="49" charset="0"/>
                <a:cs typeface="Courier New" panose="02070309020205020404" pitchFamily="49" charset="0"/>
                <a:sym typeface="Calibri"/>
              </a:rPr>
              <a:t>Insert</a:t>
            </a:r>
            <a:r>
              <a:rPr lang="en-US" dirty="0">
                <a:sym typeface="Calibri"/>
              </a:rPr>
              <a:t> tab and</a:t>
            </a:r>
          </a:p>
          <a:p>
            <a:pPr marL="457200" lvl="2" indent="0">
              <a:buNone/>
            </a:pPr>
            <a:r>
              <a:rPr lang="en-US" dirty="0">
                <a:sym typeface="Calibri"/>
              </a:rPr>
              <a:t>    look for the </a:t>
            </a:r>
            <a:r>
              <a:rPr lang="en-US" dirty="0">
                <a:latin typeface="Courier New" panose="02070309020205020404" pitchFamily="49" charset="0"/>
                <a:cs typeface="Courier New" panose="02070309020205020404" pitchFamily="49" charset="0"/>
                <a:sym typeface="Calibri"/>
              </a:rPr>
              <a:t>Sparklines</a:t>
            </a:r>
            <a:r>
              <a:rPr lang="en-US" dirty="0">
                <a:sym typeface="Calibri"/>
              </a:rPr>
              <a:t> group</a:t>
            </a:r>
            <a:br>
              <a:rPr lang="en-US" dirty="0">
                <a:sym typeface="Calibri"/>
              </a:rPr>
            </a:br>
            <a:br>
              <a:rPr lang="en-US" dirty="0">
                <a:sym typeface="Calibri"/>
              </a:rPr>
            </a:br>
            <a:br>
              <a:rPr lang="en-US" dirty="0">
                <a:sym typeface="Calibri"/>
              </a:rPr>
            </a:br>
            <a:br>
              <a:rPr lang="en-US" dirty="0">
                <a:sym typeface="Calibri"/>
              </a:rPr>
            </a:br>
            <a:br>
              <a:rPr lang="en-US" dirty="0">
                <a:sym typeface="Calibri"/>
              </a:rPr>
            </a:br>
            <a:endParaRPr lang="en-US" dirty="0">
              <a:sym typeface="Calibri"/>
            </a:endParaRPr>
          </a:p>
          <a:p>
            <a:pPr marL="457200" lvl="0" indent="-457200">
              <a:buFont typeface="+mj-lt"/>
              <a:buAutoNum type="arabicPeriod"/>
            </a:pPr>
            <a:r>
              <a:rPr lang="en-US" dirty="0">
                <a:sym typeface="Calibri"/>
              </a:rPr>
              <a:t>Choose the data range and the location for the sparkline</a:t>
            </a:r>
          </a:p>
          <a:p>
            <a:pPr marL="457200" lvl="0" indent="-457200">
              <a:buFont typeface="+mj-lt"/>
              <a:buAutoNum type="arabicPeriod"/>
            </a:pPr>
            <a:r>
              <a:rPr lang="en-US" dirty="0">
                <a:sym typeface="Calibri"/>
              </a:rPr>
              <a:t>Customize the sparkline</a:t>
            </a:r>
          </a:p>
        </p:txBody>
      </p:sp>
      <p:pic>
        <p:nvPicPr>
          <p:cNvPr id="293" name="Shape 293"/>
          <p:cNvPicPr preferRelativeResize="0"/>
          <p:nvPr/>
        </p:nvPicPr>
        <p:blipFill rotWithShape="1">
          <a:blip r:embed="rId3">
            <a:alphaModFix/>
          </a:blip>
          <a:srcRect/>
          <a:stretch/>
        </p:blipFill>
        <p:spPr>
          <a:xfrm>
            <a:off x="1117108" y="2590800"/>
            <a:ext cx="1981199" cy="1247898"/>
          </a:xfrm>
          <a:prstGeom prst="rect">
            <a:avLst/>
          </a:prstGeom>
          <a:noFill/>
          <a:ln>
            <a:noFill/>
          </a:ln>
        </p:spPr>
      </p:pic>
      <p:pic>
        <p:nvPicPr>
          <p:cNvPr id="9" name="Picture 8"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6421569"/>
            <a:ext cx="411480" cy="411480"/>
          </a:xfrm>
          <a:prstGeom prst="rect">
            <a:avLst/>
          </a:prstGeom>
        </p:spPr>
      </p:pic>
      <p:sp>
        <p:nvSpPr>
          <p:cNvPr id="10" name="TextBox 9"/>
          <p:cNvSpPr txBox="1"/>
          <p:nvPr/>
        </p:nvSpPr>
        <p:spPr>
          <a:xfrm>
            <a:off x="5257800" y="6474023"/>
            <a:ext cx="1394934"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ChartData.xlsx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639063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a:spLocks noGrp="1"/>
          </p:cNvSpPr>
          <p:nvPr>
            <p:ph idx="1"/>
          </p:nvPr>
        </p:nvSpPr>
        <p:spPr/>
        <p:txBody>
          <a:bodyPr/>
          <a:lstStyle/>
          <a:p>
            <a:pPr lvl="0"/>
            <a:r>
              <a:rPr lang="en-US" dirty="0">
                <a:sym typeface="Calibri"/>
              </a:rPr>
              <a:t>To make </a:t>
            </a:r>
            <a:r>
              <a:rPr lang="en-US" dirty="0" err="1">
                <a:sym typeface="Calibri"/>
              </a:rPr>
              <a:t>sparklines</a:t>
            </a:r>
            <a:r>
              <a:rPr lang="en-US" dirty="0">
                <a:sym typeface="Calibri"/>
              </a:rPr>
              <a:t> bigger, you can merge multiple cells into a single cell.</a:t>
            </a:r>
          </a:p>
          <a:p>
            <a:pPr lvl="1"/>
            <a:r>
              <a:rPr lang="en-US" dirty="0">
                <a:sym typeface="Calibri"/>
              </a:rPr>
              <a:t>In the </a:t>
            </a:r>
            <a:r>
              <a:rPr lang="en-US" dirty="0">
                <a:latin typeface="Courier New" panose="02070309020205020404" pitchFamily="49" charset="0"/>
                <a:cs typeface="Courier New" panose="02070309020205020404" pitchFamily="49" charset="0"/>
                <a:sym typeface="Calibri"/>
              </a:rPr>
              <a:t>Home</a:t>
            </a:r>
            <a:r>
              <a:rPr lang="en-US" dirty="0">
                <a:sym typeface="Calibri"/>
              </a:rPr>
              <a:t> tab:</a:t>
            </a:r>
          </a:p>
        </p:txBody>
      </p:sp>
      <p:sp>
        <p:nvSpPr>
          <p:cNvPr id="298" name="Shape 298"/>
          <p:cNvSpPr txBox="1">
            <a:spLocks noGrp="1"/>
          </p:cNvSpPr>
          <p:nvPr>
            <p:ph type="title"/>
          </p:nvPr>
        </p:nvSpPr>
        <p:spPr>
          <a:xfrm>
            <a:off x="76200" y="228600"/>
            <a:ext cx="9067800" cy="422278"/>
          </a:xfrm>
        </p:spPr>
        <p:txBody>
          <a:bodyPr/>
          <a:lstStyle/>
          <a:p>
            <a:pPr lvl="0"/>
            <a:r>
              <a:rPr lang="en-US">
                <a:sym typeface="Calibri"/>
              </a:rPr>
              <a:t>Merging Cells</a:t>
            </a:r>
          </a:p>
        </p:txBody>
      </p:sp>
      <p:pic>
        <p:nvPicPr>
          <p:cNvPr id="303" name="Shape 303"/>
          <p:cNvPicPr preferRelativeResize="0"/>
          <p:nvPr/>
        </p:nvPicPr>
        <p:blipFill rotWithShape="1">
          <a:blip r:embed="rId3">
            <a:alphaModFix/>
          </a:blip>
          <a:srcRect/>
          <a:stretch/>
        </p:blipFill>
        <p:spPr>
          <a:xfrm>
            <a:off x="838200" y="2575948"/>
            <a:ext cx="5029199" cy="2750343"/>
          </a:xfrm>
          <a:prstGeom prst="rect">
            <a:avLst/>
          </a:prstGeom>
          <a:noFill/>
          <a:ln>
            <a:noFill/>
          </a:ln>
        </p:spPr>
      </p:pic>
      <p:sp>
        <p:nvSpPr>
          <p:cNvPr id="304" name="Shape 304"/>
          <p:cNvSpPr/>
          <p:nvPr/>
        </p:nvSpPr>
        <p:spPr>
          <a:xfrm>
            <a:off x="4419600" y="3581400"/>
            <a:ext cx="1295400" cy="1143000"/>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735796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Pie charts, column charts, bar charts, scatter plots, line graphs, high-low-close charts are among the most common chart types, but Excel provides many more</a:t>
            </a:r>
          </a:p>
          <a:p>
            <a:pPr marL="342900" indent="-342900">
              <a:buFont typeface="Wingdings" panose="05000000000000000000" pitchFamily="2" charset="2"/>
              <a:buChar char="§"/>
            </a:pPr>
            <a:r>
              <a:rPr lang="en-US" dirty="0"/>
              <a:t>Sparklines provide a quick visual summary of a row or column of data</a:t>
            </a:r>
          </a:p>
          <a:p>
            <a:pPr marL="342900" indent="-342900">
              <a:buFont typeface="Wingdings" panose="05000000000000000000" pitchFamily="2" charset="2"/>
              <a:buChar char="§"/>
            </a:pPr>
            <a:r>
              <a:rPr lang="en-US" dirty="0"/>
              <a:t>Charts and graphs can be customized in many ways</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550041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Building Tabular Structures with Table Lookup</a:t>
            </a:r>
          </a:p>
          <a:p>
            <a:endParaRPr lang="en-US" dirty="0"/>
          </a:p>
        </p:txBody>
      </p:sp>
    </p:spTree>
    <p:extLst>
      <p:ext uri="{BB962C8B-B14F-4D97-AF65-F5344CB8AC3E}">
        <p14:creationId xmlns:p14="http://schemas.microsoft.com/office/powerpoint/2010/main" val="32097539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marL="342900" lvl="0" indent="-342900">
              <a:buFont typeface="Wingdings" panose="05000000000000000000" pitchFamily="2" charset="2"/>
              <a:buChar char="§"/>
            </a:pPr>
            <a:r>
              <a:rPr lang="en" dirty="0">
                <a:sym typeface="Arial"/>
              </a:rPr>
              <a:t>Use </a:t>
            </a:r>
            <a:r>
              <a:rPr lang="en" dirty="0">
                <a:latin typeface="Courier New" panose="02070309020205020404" pitchFamily="49" charset="0"/>
                <a:cs typeface="Courier New" panose="02070309020205020404" pitchFamily="49" charset="0"/>
                <a:sym typeface="Arial"/>
              </a:rPr>
              <a:t>VLOOKUP</a:t>
            </a:r>
            <a:r>
              <a:rPr lang="en" dirty="0">
                <a:sym typeface="Arial"/>
              </a:rPr>
              <a:t> for table lookup </a:t>
            </a:r>
          </a:p>
          <a:p>
            <a:pPr marL="342900" lvl="0" indent="-342900">
              <a:buFont typeface="Wingdings" panose="05000000000000000000" pitchFamily="2" charset="2"/>
              <a:buChar char="§"/>
            </a:pPr>
            <a:r>
              <a:rPr lang="en" dirty="0">
                <a:sym typeface="Arial"/>
              </a:rPr>
              <a:t>List the limitations of </a:t>
            </a:r>
            <a:r>
              <a:rPr lang="en" dirty="0">
                <a:latin typeface="Courier New" panose="02070309020205020404" pitchFamily="49" charset="0"/>
                <a:cs typeface="Courier New" panose="02070309020205020404" pitchFamily="49" charset="0"/>
                <a:sym typeface="Arial"/>
              </a:rPr>
              <a:t>VLOOKUP</a:t>
            </a:r>
          </a:p>
          <a:p>
            <a:pPr marL="342900" lvl="0" indent="-342900">
              <a:buFont typeface="Wingdings" panose="05000000000000000000" pitchFamily="2" charset="2"/>
              <a:buChar char="§"/>
            </a:pPr>
            <a:r>
              <a:rPr lang="en" dirty="0">
                <a:sym typeface="Arial"/>
              </a:rPr>
              <a:t>Use the </a:t>
            </a:r>
            <a:r>
              <a:rPr lang="en" dirty="0">
                <a:latin typeface="Courier New" panose="02070309020205020404" pitchFamily="49" charset="0"/>
                <a:cs typeface="Courier New" panose="02070309020205020404" pitchFamily="49" charset="0"/>
                <a:sym typeface="Arial"/>
              </a:rPr>
              <a:t>INDEX</a:t>
            </a:r>
            <a:r>
              <a:rPr lang="en" dirty="0">
                <a:sym typeface="Arial"/>
              </a:rPr>
              <a:t> function in combination with the </a:t>
            </a:r>
            <a:r>
              <a:rPr lang="en" dirty="0">
                <a:latin typeface="Courier New" panose="02070309020205020404" pitchFamily="49" charset="0"/>
                <a:cs typeface="Courier New" panose="02070309020205020404" pitchFamily="49" charset="0"/>
                <a:sym typeface="Arial"/>
              </a:rPr>
              <a:t>MATCH</a:t>
            </a:r>
            <a:r>
              <a:rPr lang="en" dirty="0">
                <a:sym typeface="Arial"/>
              </a:rPr>
              <a:t> function to perform more versatile table lookups</a:t>
            </a:r>
          </a:p>
          <a:p>
            <a:pPr marL="342900" lvl="0" indent="-342900">
              <a:buFont typeface="Wingdings" panose="05000000000000000000" pitchFamily="2" charset="2"/>
              <a:buChar char="§"/>
            </a:pPr>
            <a:r>
              <a:rPr lang="en" dirty="0">
                <a:sym typeface="Arial"/>
              </a:rPr>
              <a:t>Catch and handle errors with </a:t>
            </a:r>
            <a:r>
              <a:rPr lang="en" dirty="0">
                <a:latin typeface="Courier New" panose="02070309020205020404" pitchFamily="49" charset="0"/>
                <a:cs typeface="Courier New" panose="02070309020205020404" pitchFamily="49" charset="0"/>
                <a:sym typeface="Arial"/>
              </a:rPr>
              <a:t>IFERROR</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17804825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solidFill>
                  <a:schemeClr val="accent1"/>
                </a:solidFill>
              </a:rPr>
              <a:t>Exact Match Lookup</a:t>
            </a:r>
          </a:p>
          <a:p>
            <a:r>
              <a:rPr lang="en-US" dirty="0"/>
              <a:t>Approximate Match</a:t>
            </a:r>
          </a:p>
          <a:p>
            <a:r>
              <a:rPr lang="en-US" dirty="0"/>
              <a:t>Handling Errors</a:t>
            </a:r>
          </a:p>
          <a:p>
            <a:r>
              <a:rPr lang="en-US" dirty="0"/>
              <a:t>Alternate Lookup Functions</a:t>
            </a:r>
          </a:p>
          <a:p>
            <a:endParaRPr lang="en-US" dirty="0"/>
          </a:p>
          <a:p>
            <a:endParaRPr lang="en-US" dirty="0"/>
          </a:p>
        </p:txBody>
      </p:sp>
    </p:spTree>
    <p:extLst>
      <p:ext uri="{BB962C8B-B14F-4D97-AF65-F5344CB8AC3E}">
        <p14:creationId xmlns:p14="http://schemas.microsoft.com/office/powerpoint/2010/main" val="6998931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 Employee Payroll</a:t>
            </a:r>
          </a:p>
        </p:txBody>
      </p:sp>
      <p:sp>
        <p:nvSpPr>
          <p:cNvPr id="5" name="Text Placeholder 4"/>
          <p:cNvSpPr>
            <a:spLocks noGrp="1"/>
          </p:cNvSpPr>
          <p:nvPr>
            <p:ph type="body" sz="quarter" idx="13"/>
          </p:nvPr>
        </p:nvSpPr>
        <p:spPr/>
        <p:txBody>
          <a:bodyPr/>
          <a:lstStyle/>
          <a:p>
            <a:r>
              <a:rPr lang="en-US" dirty="0"/>
              <a:t>Example</a:t>
            </a:r>
          </a:p>
        </p:txBody>
      </p:sp>
      <p:sp>
        <p:nvSpPr>
          <p:cNvPr id="10" name="TextBox 9"/>
          <p:cNvSpPr txBox="1"/>
          <p:nvPr/>
        </p:nvSpPr>
        <p:spPr>
          <a:xfrm>
            <a:off x="377300" y="3352800"/>
            <a:ext cx="8461899" cy="2308324"/>
          </a:xfrm>
          <a:prstGeom prst="rect">
            <a:avLst/>
          </a:prstGeom>
          <a:noFill/>
        </p:spPr>
        <p:txBody>
          <a:bodyPr wrap="square" rtlCol="0">
            <a:spAutoFit/>
          </a:bodyPr>
          <a:lstStyle/>
          <a:p>
            <a:r>
              <a:rPr lang="en-US" b="1" dirty="0"/>
              <a:t>Job Status</a:t>
            </a:r>
            <a:r>
              <a:rPr lang="en-US" dirty="0"/>
              <a:t>	| full-time (FT) or part-time (PT)</a:t>
            </a:r>
          </a:p>
          <a:p>
            <a:r>
              <a:rPr lang="en-US" b="1" dirty="0"/>
              <a:t>Salary</a:t>
            </a:r>
            <a:r>
              <a:rPr lang="en-US" dirty="0"/>
              <a:t>		| annual compensation</a:t>
            </a:r>
          </a:p>
          <a:p>
            <a:r>
              <a:rPr lang="en-US" b="1" dirty="0"/>
              <a:t>Years Service</a:t>
            </a:r>
            <a:r>
              <a:rPr lang="en-US" dirty="0"/>
              <a:t>	| number of years employee has been with company</a:t>
            </a:r>
          </a:p>
          <a:p>
            <a:r>
              <a:rPr lang="en-US" b="1" dirty="0"/>
              <a:t>Life Ins</a:t>
            </a:r>
            <a:r>
              <a:rPr lang="en-US" dirty="0"/>
              <a:t>		| Y = employee wants life insurance, N = no life insurance</a:t>
            </a:r>
          </a:p>
          <a:p>
            <a:r>
              <a:rPr lang="en-US" b="1" dirty="0"/>
              <a:t>Health Plan</a:t>
            </a:r>
            <a:r>
              <a:rPr lang="en-US" dirty="0"/>
              <a:t>	| type of health plan employee participates in</a:t>
            </a:r>
          </a:p>
          <a:p>
            <a:r>
              <a:rPr lang="en-US" b="1" dirty="0"/>
              <a:t>Life Premium</a:t>
            </a:r>
            <a:r>
              <a:rPr lang="en-US" dirty="0"/>
              <a:t>	| amount of life insurance premium paid by employer</a:t>
            </a:r>
          </a:p>
          <a:p>
            <a:r>
              <a:rPr lang="en-US" b="1" dirty="0"/>
              <a:t>Health Premium</a:t>
            </a:r>
            <a:r>
              <a:rPr lang="en-US" dirty="0"/>
              <a:t>	| amount of health insurance premium paid by employer</a:t>
            </a:r>
          </a:p>
          <a:p>
            <a:r>
              <a:rPr lang="en-US" b="1" dirty="0"/>
              <a:t>Total Comp</a:t>
            </a:r>
            <a:r>
              <a:rPr lang="en-US" dirty="0"/>
              <a:t>	| total compensation paid to employee (salary + insurance)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301" y="1295400"/>
            <a:ext cx="64478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1437" y="1295400"/>
            <a:ext cx="175846" cy="175846"/>
          </a:xfrm>
          <a:prstGeom prst="rect">
            <a:avLst/>
          </a:prstGeom>
        </p:spPr>
      </p:pic>
      <p:sp>
        <p:nvSpPr>
          <p:cNvPr id="11" name="TextBox 10"/>
          <p:cNvSpPr txBox="1"/>
          <p:nvPr/>
        </p:nvSpPr>
        <p:spPr>
          <a:xfrm>
            <a:off x="6949360" y="1286580"/>
            <a:ext cx="760144" cy="184666"/>
          </a:xfrm>
          <a:prstGeom prst="rect">
            <a:avLst/>
          </a:prstGeom>
          <a:noFill/>
        </p:spPr>
        <p:txBody>
          <a:bodyPr wrap="none" rtlCol="0">
            <a:spAutoFit/>
          </a:bodyPr>
          <a:lstStyle/>
          <a:p>
            <a:r>
              <a:rPr lang="en-US" sz="600" b="1" dirty="0">
                <a:solidFill>
                  <a:schemeClr val="accent3">
                    <a:lumMod val="50000"/>
                  </a:schemeClr>
                </a:solidFill>
                <a:latin typeface="Book Antiqua" panose="02040602050305030304" pitchFamily="18" charset="0"/>
              </a:rPr>
              <a:t>PayrollData.xlsx</a:t>
            </a:r>
          </a:p>
        </p:txBody>
      </p:sp>
    </p:spTree>
    <p:extLst>
      <p:ext uri="{BB962C8B-B14F-4D97-AF65-F5344CB8AC3E}">
        <p14:creationId xmlns:p14="http://schemas.microsoft.com/office/powerpoint/2010/main" val="9742830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Calculations</a:t>
            </a:r>
          </a:p>
        </p:txBody>
      </p:sp>
      <p:sp>
        <p:nvSpPr>
          <p:cNvPr id="3" name="Content Placeholder 2"/>
          <p:cNvSpPr>
            <a:spLocks noGrp="1"/>
          </p:cNvSpPr>
          <p:nvPr>
            <p:ph sz="half" idx="1"/>
          </p:nvPr>
        </p:nvSpPr>
        <p:spPr>
          <a:xfrm>
            <a:off x="457200" y="3886200"/>
            <a:ext cx="4038600" cy="2239963"/>
          </a:xfrm>
        </p:spPr>
        <p:txBody>
          <a:bodyPr/>
          <a:lstStyle/>
          <a:p>
            <a:r>
              <a:rPr lang="en-US" dirty="0"/>
              <a:t>We need to calculate:</a:t>
            </a:r>
          </a:p>
          <a:p>
            <a:pPr lvl="1"/>
            <a:r>
              <a:rPr lang="en-US" dirty="0"/>
              <a:t>Life Insurance Premium</a:t>
            </a:r>
          </a:p>
          <a:p>
            <a:pPr lvl="1"/>
            <a:r>
              <a:rPr lang="en-US" dirty="0"/>
              <a:t>Health Insurance Premium</a:t>
            </a:r>
          </a:p>
          <a:p>
            <a:pPr lvl="1"/>
            <a:r>
              <a:rPr lang="en-US" dirty="0"/>
              <a:t>Total Compensation</a:t>
            </a:r>
          </a:p>
        </p:txBody>
      </p:sp>
      <p:pic>
        <p:nvPicPr>
          <p:cNvPr id="4" name="Picture 2">
            <a:extLst>
              <a:ext uri="{FF2B5EF4-FFF2-40B4-BE49-F238E27FC236}">
                <a16:creationId xmlns:a16="http://schemas.microsoft.com/office/drawing/2014/main" id="{0377B577-D12E-3A08-4E2E-3EE5B6800D1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 y="1647431"/>
            <a:ext cx="64478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9693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The health insurance premium is based on the type of plan selected:</a:t>
            </a:r>
            <a:endParaRPr lang="en-US" dirty="0"/>
          </a:p>
        </p:txBody>
      </p:sp>
      <p:sp>
        <p:nvSpPr>
          <p:cNvPr id="2" name="Title 1"/>
          <p:cNvSpPr>
            <a:spLocks noGrp="1"/>
          </p:cNvSpPr>
          <p:nvPr>
            <p:ph type="title"/>
          </p:nvPr>
        </p:nvSpPr>
        <p:spPr>
          <a:xfrm>
            <a:off x="76200" y="228600"/>
            <a:ext cx="9067800" cy="422278"/>
          </a:xfrm>
        </p:spPr>
        <p:txBody>
          <a:bodyPr/>
          <a:lstStyle/>
          <a:p>
            <a:r>
              <a:rPr lang="en-US"/>
              <a:t>Health Insurance Rules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3670083"/>
              </p:ext>
            </p:extLst>
          </p:nvPr>
        </p:nvGraphicFramePr>
        <p:xfrm>
          <a:off x="381000" y="2209800"/>
          <a:ext cx="6019800" cy="2225040"/>
        </p:xfrm>
        <a:graphic>
          <a:graphicData uri="http://schemas.openxmlformats.org/drawingml/2006/table">
            <a:tbl>
              <a:tblPr firstRow="1" bandRow="1">
                <a:tableStyleId>{21E4AEA4-8DFA-4A89-87EB-49C32662AFE0}</a:tableStyleId>
              </a:tblPr>
              <a:tblGrid>
                <a:gridCol w="1354455">
                  <a:extLst>
                    <a:ext uri="{9D8B030D-6E8A-4147-A177-3AD203B41FA5}">
                      <a16:colId xmlns:a16="http://schemas.microsoft.com/office/drawing/2014/main" val="20000"/>
                    </a:ext>
                  </a:extLst>
                </a:gridCol>
                <a:gridCol w="4665345">
                  <a:extLst>
                    <a:ext uri="{9D8B030D-6E8A-4147-A177-3AD203B41FA5}">
                      <a16:colId xmlns:a16="http://schemas.microsoft.com/office/drawing/2014/main" val="20001"/>
                    </a:ext>
                  </a:extLst>
                </a:gridCol>
              </a:tblGrid>
              <a:tr h="370840">
                <a:tc>
                  <a:txBody>
                    <a:bodyPr/>
                    <a:lstStyle/>
                    <a:p>
                      <a:r>
                        <a:rPr lang="en-US" dirty="0"/>
                        <a:t>Plan Type</a:t>
                      </a:r>
                    </a:p>
                  </a:txBody>
                  <a:tcPr/>
                </a:tc>
                <a:tc>
                  <a:txBody>
                    <a:bodyPr/>
                    <a:lstStyle/>
                    <a:p>
                      <a:r>
                        <a:rPr lang="en-US" dirty="0"/>
                        <a:t>Premium</a:t>
                      </a:r>
                    </a:p>
                  </a:txBody>
                  <a:tcPr/>
                </a:tc>
                <a:extLst>
                  <a:ext uri="{0D108BD9-81ED-4DB2-BD59-A6C34878D82A}">
                    <a16:rowId xmlns:a16="http://schemas.microsoft.com/office/drawing/2014/main" val="10000"/>
                  </a:ext>
                </a:extLst>
              </a:tr>
              <a:tr h="370840">
                <a:tc>
                  <a:txBody>
                    <a:bodyPr/>
                    <a:lstStyle/>
                    <a:p>
                      <a:r>
                        <a:rPr lang="en-US" dirty="0"/>
                        <a:t>HMOF</a:t>
                      </a:r>
                    </a:p>
                  </a:txBody>
                  <a:tcPr/>
                </a:tc>
                <a:tc>
                  <a:txBody>
                    <a:bodyPr/>
                    <a:lstStyle/>
                    <a:p>
                      <a:r>
                        <a:rPr lang="en-US" dirty="0"/>
                        <a:t>$2,300 per month</a:t>
                      </a:r>
                    </a:p>
                  </a:txBody>
                  <a:tcPr/>
                </a:tc>
                <a:extLst>
                  <a:ext uri="{0D108BD9-81ED-4DB2-BD59-A6C34878D82A}">
                    <a16:rowId xmlns:a16="http://schemas.microsoft.com/office/drawing/2014/main" val="10001"/>
                  </a:ext>
                </a:extLst>
              </a:tr>
              <a:tr h="370840">
                <a:tc>
                  <a:txBody>
                    <a:bodyPr/>
                    <a:lstStyle/>
                    <a:p>
                      <a:r>
                        <a:rPr lang="en-US" dirty="0"/>
                        <a:t>HMOI</a:t>
                      </a:r>
                    </a:p>
                  </a:txBody>
                  <a:tcPr/>
                </a:tc>
                <a:tc>
                  <a:txBody>
                    <a:bodyPr/>
                    <a:lstStyle/>
                    <a:p>
                      <a:r>
                        <a:rPr lang="en-US" dirty="0"/>
                        <a:t>$1,040 per month</a:t>
                      </a:r>
                    </a:p>
                  </a:txBody>
                  <a:tcPr/>
                </a:tc>
                <a:extLst>
                  <a:ext uri="{0D108BD9-81ED-4DB2-BD59-A6C34878D82A}">
                    <a16:rowId xmlns:a16="http://schemas.microsoft.com/office/drawing/2014/main" val="10002"/>
                  </a:ext>
                </a:extLst>
              </a:tr>
              <a:tr h="370840">
                <a:tc>
                  <a:txBody>
                    <a:bodyPr/>
                    <a:lstStyle/>
                    <a:p>
                      <a:r>
                        <a:rPr lang="en-US" dirty="0"/>
                        <a:t>PPOF</a:t>
                      </a:r>
                    </a:p>
                  </a:txBody>
                  <a:tcPr/>
                </a:tc>
                <a:tc>
                  <a:txBody>
                    <a:bodyPr/>
                    <a:lstStyle/>
                    <a:p>
                      <a:r>
                        <a:rPr lang="en-US" dirty="0"/>
                        <a:t>$1,755</a:t>
                      </a:r>
                      <a:r>
                        <a:rPr lang="en-US" baseline="0" dirty="0"/>
                        <a:t> per month</a:t>
                      </a:r>
                      <a:endParaRPr lang="en-US" dirty="0"/>
                    </a:p>
                  </a:txBody>
                  <a:tcPr/>
                </a:tc>
                <a:extLst>
                  <a:ext uri="{0D108BD9-81ED-4DB2-BD59-A6C34878D82A}">
                    <a16:rowId xmlns:a16="http://schemas.microsoft.com/office/drawing/2014/main" val="10003"/>
                  </a:ext>
                </a:extLst>
              </a:tr>
              <a:tr h="370840">
                <a:tc>
                  <a:txBody>
                    <a:bodyPr/>
                    <a:lstStyle/>
                    <a:p>
                      <a:r>
                        <a:rPr lang="en-US" dirty="0"/>
                        <a:t>PPOI</a:t>
                      </a:r>
                    </a:p>
                  </a:txBody>
                  <a:tcPr/>
                </a:tc>
                <a:tc>
                  <a:txBody>
                    <a:bodyPr/>
                    <a:lstStyle/>
                    <a:p>
                      <a:r>
                        <a:rPr lang="en-US" dirty="0"/>
                        <a:t>$897 per month</a:t>
                      </a:r>
                    </a:p>
                  </a:txBody>
                  <a:tcPr/>
                </a:tc>
                <a:extLst>
                  <a:ext uri="{0D108BD9-81ED-4DB2-BD59-A6C34878D82A}">
                    <a16:rowId xmlns:a16="http://schemas.microsoft.com/office/drawing/2014/main" val="10004"/>
                  </a:ext>
                </a:extLst>
              </a:tr>
              <a:tr h="370840">
                <a:tc>
                  <a:txBody>
                    <a:bodyPr/>
                    <a:lstStyle/>
                    <a:p>
                      <a:r>
                        <a:rPr lang="en-US" dirty="0"/>
                        <a:t>DISF</a:t>
                      </a:r>
                    </a:p>
                  </a:txBody>
                  <a:tcPr/>
                </a:tc>
                <a:tc>
                  <a:txBody>
                    <a:bodyPr/>
                    <a:lstStyle/>
                    <a:p>
                      <a:r>
                        <a:rPr lang="en-US" dirty="0"/>
                        <a:t>$457 per month</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62434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Table Lookup: </a:t>
            </a:r>
            <a:r>
              <a:rPr lang="en-US" b="1" dirty="0">
                <a:latin typeface="Courier New" panose="02070309020205020404" pitchFamily="49" charset="0"/>
                <a:cs typeface="Courier New" panose="02070309020205020404" pitchFamily="49" charset="0"/>
              </a:rPr>
              <a:t>VLOOKUP</a:t>
            </a:r>
            <a:r>
              <a:rPr lang="en-US" dirty="0"/>
              <a:t> and </a:t>
            </a:r>
            <a:r>
              <a:rPr lang="en-US" b="1" dirty="0">
                <a:latin typeface="Courier New" panose="02070309020205020404" pitchFamily="49" charset="0"/>
                <a:cs typeface="Courier New" panose="02070309020205020404" pitchFamily="49" charset="0"/>
              </a:rPr>
              <a:t>HLOOKUP</a:t>
            </a:r>
          </a:p>
        </p:txBody>
      </p:sp>
      <p:sp>
        <p:nvSpPr>
          <p:cNvPr id="3" name="Content Placeholder 2"/>
          <p:cNvSpPr>
            <a:spLocks noGrp="1"/>
          </p:cNvSpPr>
          <p:nvPr>
            <p:ph idx="1"/>
          </p:nvPr>
        </p:nvSpPr>
        <p:spPr/>
        <p:txBody>
          <a:bodyPr/>
          <a:lstStyle/>
          <a:p>
            <a:r>
              <a:rPr lang="en-US" dirty="0"/>
              <a:t>There are two primary Excel functions for looking up values in a table:</a:t>
            </a:r>
          </a:p>
          <a:p>
            <a:pPr lvl="1"/>
            <a:r>
              <a:rPr lang="en-US" b="1" dirty="0">
                <a:latin typeface="Courier New" panose="02070309020205020404" pitchFamily="49" charset="0"/>
                <a:cs typeface="Courier New" panose="02070309020205020404" pitchFamily="49" charset="0"/>
              </a:rPr>
              <a:t>VLOOKUP</a:t>
            </a:r>
          </a:p>
          <a:p>
            <a:pPr lvl="2"/>
            <a:r>
              <a:rPr lang="en-US" dirty="0"/>
              <a:t>Table is arranged as columns</a:t>
            </a:r>
          </a:p>
          <a:p>
            <a:pPr lvl="1"/>
            <a:r>
              <a:rPr lang="en-US" b="1" dirty="0">
                <a:latin typeface="Courier New" panose="02070309020205020404" pitchFamily="49" charset="0"/>
                <a:cs typeface="Courier New" panose="02070309020205020404" pitchFamily="49" charset="0"/>
              </a:rPr>
              <a:t>HLOOKUP</a:t>
            </a:r>
          </a:p>
          <a:p>
            <a:pPr lvl="2"/>
            <a:r>
              <a:rPr lang="en-US" dirty="0"/>
              <a:t>Table is arranged as rows</a:t>
            </a:r>
          </a:p>
          <a:p>
            <a:endParaRPr lang="en-US" dirty="0"/>
          </a:p>
          <a:p>
            <a:r>
              <a:rPr lang="en-US" dirty="0"/>
              <a:t>Both functions support exact or range lookup.</a:t>
            </a:r>
          </a:p>
        </p:txBody>
      </p:sp>
    </p:spTree>
    <p:extLst>
      <p:ext uri="{BB962C8B-B14F-4D97-AF65-F5344CB8AC3E}">
        <p14:creationId xmlns:p14="http://schemas.microsoft.com/office/powerpoint/2010/main" val="407052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Explore Formatting</a:t>
            </a:r>
          </a:p>
        </p:txBody>
      </p:sp>
      <p:sp>
        <p:nvSpPr>
          <p:cNvPr id="6" name="Content Placeholder 5"/>
          <p:cNvSpPr>
            <a:spLocks noGrp="1"/>
          </p:cNvSpPr>
          <p:nvPr>
            <p:ph idx="1"/>
          </p:nvPr>
        </p:nvSpPr>
        <p:spPr>
          <a:xfrm>
            <a:off x="228600" y="1066800"/>
            <a:ext cx="8559800" cy="1066800"/>
          </a:xfrm>
        </p:spPr>
        <p:txBody>
          <a:bodyPr>
            <a:normAutofit/>
          </a:bodyPr>
          <a:lstStyle/>
          <a:p>
            <a:pPr marL="285750" indent="-285750">
              <a:buFont typeface="Wingdings" panose="05000000000000000000" pitchFamily="2" charset="2"/>
              <a:buChar char="§"/>
            </a:pPr>
            <a:r>
              <a:rPr lang="en-US" sz="1800" dirty="0"/>
              <a:t>Explore formatting cells with different formats: try currency versus accounting</a:t>
            </a:r>
          </a:p>
          <a:p>
            <a:pPr marL="285750" indent="-285750">
              <a:buFont typeface="Wingdings" panose="05000000000000000000" pitchFamily="2" charset="2"/>
              <a:buChar char="§"/>
            </a:pPr>
            <a:r>
              <a:rPr lang="en-US" sz="1800" dirty="0"/>
              <a:t>Reduce decimal points displayed and observe automatic rounding of displayed value (but not the one used in calculations)</a:t>
            </a:r>
          </a:p>
        </p:txBody>
      </p:sp>
      <p:pic>
        <p:nvPicPr>
          <p:cNvPr id="7" name="Picture 6"/>
          <p:cNvPicPr>
            <a:picLocks noChangeAspect="1"/>
          </p:cNvPicPr>
          <p:nvPr/>
        </p:nvPicPr>
        <p:blipFill>
          <a:blip r:embed="rId3"/>
          <a:stretch>
            <a:fillRect/>
          </a:stretch>
        </p:blipFill>
        <p:spPr>
          <a:xfrm>
            <a:off x="3276600" y="2819400"/>
            <a:ext cx="4842941" cy="3113319"/>
          </a:xfrm>
          <a:prstGeom prst="rect">
            <a:avLst/>
          </a:prstGeom>
        </p:spPr>
      </p:pic>
      <p:sp>
        <p:nvSpPr>
          <p:cNvPr id="8" name="Callout: Bent Line with Accent Bar 7"/>
          <p:cNvSpPr/>
          <p:nvPr/>
        </p:nvSpPr>
        <p:spPr>
          <a:xfrm>
            <a:off x="990600" y="2967403"/>
            <a:ext cx="1295400" cy="385397"/>
          </a:xfrm>
          <a:prstGeom prst="accentCallout2">
            <a:avLst>
              <a:gd name="adj1" fmla="val 17649"/>
              <a:gd name="adj2" fmla="val 100535"/>
              <a:gd name="adj3" fmla="val 16548"/>
              <a:gd name="adj4" fmla="val 122375"/>
              <a:gd name="adj5" fmla="val 101782"/>
              <a:gd name="adj6" fmla="val 208753"/>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Painter tool to copy formatting</a:t>
            </a:r>
          </a:p>
        </p:txBody>
      </p:sp>
      <p:sp>
        <p:nvSpPr>
          <p:cNvPr id="9" name="Callout: Bent Line with Accent Bar 8"/>
          <p:cNvSpPr/>
          <p:nvPr/>
        </p:nvSpPr>
        <p:spPr>
          <a:xfrm>
            <a:off x="5257800" y="2133600"/>
            <a:ext cx="1295400" cy="385397"/>
          </a:xfrm>
          <a:prstGeom prst="accentCallout2">
            <a:avLst>
              <a:gd name="adj1" fmla="val 17649"/>
              <a:gd name="adj2" fmla="val 100535"/>
              <a:gd name="adj3" fmla="val 16548"/>
              <a:gd name="adj4" fmla="val 122375"/>
              <a:gd name="adj5" fmla="val 213909"/>
              <a:gd name="adj6" fmla="val 165590"/>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Pick display format</a:t>
            </a:r>
          </a:p>
        </p:txBody>
      </p:sp>
      <p:sp>
        <p:nvSpPr>
          <p:cNvPr id="10" name="Callout: Bent Line with Accent Bar 9"/>
          <p:cNvSpPr/>
          <p:nvPr/>
        </p:nvSpPr>
        <p:spPr>
          <a:xfrm>
            <a:off x="2819400" y="2215395"/>
            <a:ext cx="1295400" cy="385397"/>
          </a:xfrm>
          <a:prstGeom prst="accentCallout2">
            <a:avLst>
              <a:gd name="adj1" fmla="val 17649"/>
              <a:gd name="adj2" fmla="val 100535"/>
              <a:gd name="adj3" fmla="val 16548"/>
              <a:gd name="adj4" fmla="val 122375"/>
              <a:gd name="adj5" fmla="val 179435"/>
              <a:gd name="adj6" fmla="val 152053"/>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Font and size</a:t>
            </a:r>
          </a:p>
        </p:txBody>
      </p:sp>
      <p:sp>
        <p:nvSpPr>
          <p:cNvPr id="11" name="Callout: Bent Line with Accent Bar 10"/>
          <p:cNvSpPr/>
          <p:nvPr/>
        </p:nvSpPr>
        <p:spPr>
          <a:xfrm>
            <a:off x="7292340" y="2133619"/>
            <a:ext cx="1295400" cy="385397"/>
          </a:xfrm>
          <a:prstGeom prst="accentCallout2">
            <a:avLst>
              <a:gd name="adj1" fmla="val 17649"/>
              <a:gd name="adj2" fmla="val 100535"/>
              <a:gd name="adj3" fmla="val 130356"/>
              <a:gd name="adj4" fmla="val 120653"/>
              <a:gd name="adj5" fmla="val 296411"/>
              <a:gd name="adj6" fmla="val 59373"/>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Adjust decimals</a:t>
            </a:r>
          </a:p>
        </p:txBody>
      </p:sp>
    </p:spTree>
    <p:extLst>
      <p:ext uri="{BB962C8B-B14F-4D97-AF65-F5344CB8AC3E}">
        <p14:creationId xmlns:p14="http://schemas.microsoft.com/office/powerpoint/2010/main" val="6562097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VLOOKUP</a:t>
            </a:r>
            <a:r>
              <a:rPr lang="en-US" dirty="0"/>
              <a:t> Table Setup</a:t>
            </a:r>
          </a:p>
        </p:txBody>
      </p:sp>
      <p:sp>
        <p:nvSpPr>
          <p:cNvPr id="3" name="Content Placeholder 2"/>
          <p:cNvSpPr>
            <a:spLocks noGrp="1"/>
          </p:cNvSpPr>
          <p:nvPr>
            <p:ph idx="1"/>
          </p:nvPr>
        </p:nvSpPr>
        <p:spPr/>
        <p:txBody>
          <a:bodyPr/>
          <a:lstStyle/>
          <a:p>
            <a:r>
              <a:rPr lang="en-US" dirty="0"/>
              <a:t>Let’s start by building a lookup table to get the health insurance premium.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2131405"/>
            <a:ext cx="3048000" cy="24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5801" y="2283805"/>
            <a:ext cx="3733800" cy="1938992"/>
          </a:xfrm>
          <a:prstGeom prst="rect">
            <a:avLst/>
          </a:prstGeom>
          <a:noFill/>
        </p:spPr>
        <p:txBody>
          <a:bodyPr wrap="square" rtlCol="0">
            <a:spAutoFit/>
          </a:bodyPr>
          <a:lstStyle/>
          <a:p>
            <a:r>
              <a:rPr lang="en-US" sz="2000" dirty="0"/>
              <a:t>This table can optionally be turned into a named range for easier referencing.</a:t>
            </a:r>
          </a:p>
          <a:p>
            <a:endParaRPr lang="en-US" sz="2000" dirty="0"/>
          </a:p>
          <a:p>
            <a:r>
              <a:rPr lang="en-US" sz="2000" b="1" u="sng" dirty="0"/>
              <a:t>Activity</a:t>
            </a:r>
            <a:r>
              <a:rPr lang="en-US" sz="2000" dirty="0"/>
              <a:t>: Turn range A2:B6 into the named range </a:t>
            </a:r>
            <a:r>
              <a:rPr lang="en-US" sz="2000" i="1" dirty="0"/>
              <a:t>HealthRates</a:t>
            </a:r>
          </a:p>
        </p:txBody>
      </p:sp>
      <p:sp>
        <p:nvSpPr>
          <p:cNvPr id="8" name="TextBox 7"/>
          <p:cNvSpPr txBox="1"/>
          <p:nvPr/>
        </p:nvSpPr>
        <p:spPr>
          <a:xfrm>
            <a:off x="647701" y="4833072"/>
            <a:ext cx="1905000" cy="646331"/>
          </a:xfrm>
          <a:prstGeom prst="rect">
            <a:avLst/>
          </a:prstGeom>
          <a:noFill/>
        </p:spPr>
        <p:txBody>
          <a:bodyPr wrap="square" rtlCol="0">
            <a:spAutoFit/>
          </a:bodyPr>
          <a:lstStyle/>
          <a:p>
            <a:r>
              <a:rPr lang="en-US" dirty="0"/>
              <a:t>Lookup value in column 1</a:t>
            </a:r>
          </a:p>
        </p:txBody>
      </p:sp>
      <p:sp>
        <p:nvSpPr>
          <p:cNvPr id="10" name="TextBox 9"/>
          <p:cNvSpPr txBox="1"/>
          <p:nvPr/>
        </p:nvSpPr>
        <p:spPr>
          <a:xfrm>
            <a:off x="2895600" y="4833072"/>
            <a:ext cx="1905000" cy="646331"/>
          </a:xfrm>
          <a:prstGeom prst="rect">
            <a:avLst/>
          </a:prstGeom>
          <a:noFill/>
        </p:spPr>
        <p:txBody>
          <a:bodyPr wrap="square" rtlCol="0">
            <a:spAutoFit/>
          </a:bodyPr>
          <a:lstStyle/>
          <a:p>
            <a:r>
              <a:rPr lang="en-US" dirty="0"/>
              <a:t>Result value in column 2</a:t>
            </a:r>
          </a:p>
        </p:txBody>
      </p:sp>
      <p:cxnSp>
        <p:nvCxnSpPr>
          <p:cNvPr id="12" name="Straight Arrow Connector 11"/>
          <p:cNvCxnSpPr/>
          <p:nvPr/>
        </p:nvCxnSpPr>
        <p:spPr>
          <a:xfrm flipV="1">
            <a:off x="1371600" y="4577654"/>
            <a:ext cx="228601" cy="373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378200" y="4577653"/>
            <a:ext cx="152400" cy="373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94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219200"/>
            <a:ext cx="3204381" cy="139596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Detailed Look at </a:t>
            </a:r>
            <a:r>
              <a:rPr lang="en-US" b="1" dirty="0">
                <a:latin typeface="Courier New" panose="02070309020205020404" pitchFamily="49" charset="0"/>
                <a:cs typeface="Courier New" panose="02070309020205020404" pitchFamily="49" charset="0"/>
              </a:rPr>
              <a:t>VLOOKUP</a:t>
            </a:r>
          </a:p>
        </p:txBody>
      </p:sp>
      <p:sp>
        <p:nvSpPr>
          <p:cNvPr id="3" name="Content Placeholder 2"/>
          <p:cNvSpPr>
            <a:spLocks noGrp="1"/>
          </p:cNvSpPr>
          <p:nvPr>
            <p:ph idx="1"/>
          </p:nvPr>
        </p:nvSpPr>
        <p:spPr>
          <a:xfrm>
            <a:off x="1066800" y="4824976"/>
            <a:ext cx="7940040" cy="1423423"/>
          </a:xfrm>
        </p:spPr>
        <p:txBody>
          <a:bodyPr>
            <a:normAutofit/>
          </a:bodyPr>
          <a:lstStyle/>
          <a:p>
            <a:r>
              <a:rPr lang="en-US" sz="2000" b="1" dirty="0">
                <a:solidFill>
                  <a:schemeClr val="accent2">
                    <a:lumMod val="75000"/>
                  </a:schemeClr>
                </a:solidFill>
              </a:rPr>
              <a:t>Common Mistake</a:t>
            </a:r>
            <a:r>
              <a:rPr lang="en-US" sz="2000" dirty="0"/>
              <a:t>:</a:t>
            </a:r>
          </a:p>
          <a:p>
            <a:r>
              <a:rPr lang="en-US" sz="2000" dirty="0">
                <a:latin typeface="+mj-lt"/>
              </a:rPr>
              <a:t>The last parameter is omitted. In that case, Excel uses the default value that is TRUE resulting in an approximate (or interval) lookup producing incorrect results (but not always!)</a:t>
            </a:r>
          </a:p>
        </p:txBody>
      </p:sp>
      <p:sp>
        <p:nvSpPr>
          <p:cNvPr id="9" name="TextBox 8"/>
          <p:cNvSpPr txBox="1"/>
          <p:nvPr/>
        </p:nvSpPr>
        <p:spPr>
          <a:xfrm>
            <a:off x="2339857" y="2200402"/>
            <a:ext cx="3781292" cy="369332"/>
          </a:xfrm>
          <a:prstGeom prst="rect">
            <a:avLst/>
          </a:prstGeom>
          <a:noFill/>
        </p:spPr>
        <p:txBody>
          <a:bodyPr wrap="none" rtlCol="0">
            <a:spAutoFit/>
          </a:bodyPr>
          <a:lstStyle/>
          <a:p>
            <a:r>
              <a:rPr lang="en-US" dirty="0"/>
              <a:t>=</a:t>
            </a:r>
            <a:r>
              <a:rPr lang="en-US" b="1" dirty="0"/>
              <a:t>VLOOKUP</a:t>
            </a:r>
            <a:r>
              <a:rPr lang="en-US" dirty="0"/>
              <a:t> (F2, HealthRates, 2, FALSE)</a:t>
            </a:r>
          </a:p>
        </p:txBody>
      </p:sp>
      <p:sp>
        <p:nvSpPr>
          <p:cNvPr id="8" name="Freeform 7"/>
          <p:cNvSpPr/>
          <p:nvPr/>
        </p:nvSpPr>
        <p:spPr>
          <a:xfrm>
            <a:off x="698500" y="1666232"/>
            <a:ext cx="3036264" cy="603504"/>
          </a:xfrm>
          <a:custGeom>
            <a:avLst/>
            <a:gdLst>
              <a:gd name="connsiteX0" fmla="*/ 3568700 w 3568700"/>
              <a:gd name="connsiteY0" fmla="*/ 603504 h 603504"/>
              <a:gd name="connsiteX1" fmla="*/ 3263900 w 3568700"/>
              <a:gd name="connsiteY1" fmla="*/ 387604 h 603504"/>
              <a:gd name="connsiteX2" fmla="*/ 2844800 w 3568700"/>
              <a:gd name="connsiteY2" fmla="*/ 95504 h 603504"/>
              <a:gd name="connsiteX3" fmla="*/ 2095500 w 3568700"/>
              <a:gd name="connsiteY3" fmla="*/ 19304 h 603504"/>
              <a:gd name="connsiteX4" fmla="*/ 1130300 w 3568700"/>
              <a:gd name="connsiteY4" fmla="*/ 6604 h 603504"/>
              <a:gd name="connsiteX5" fmla="*/ 685800 w 3568700"/>
              <a:gd name="connsiteY5" fmla="*/ 108204 h 603504"/>
              <a:gd name="connsiteX6" fmla="*/ 215900 w 3568700"/>
              <a:gd name="connsiteY6" fmla="*/ 311404 h 603504"/>
              <a:gd name="connsiteX7" fmla="*/ 0 w 3568700"/>
              <a:gd name="connsiteY7" fmla="*/ 565404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8700" h="603504">
                <a:moveTo>
                  <a:pt x="3568700" y="603504"/>
                </a:moveTo>
                <a:lnTo>
                  <a:pt x="3263900" y="387604"/>
                </a:lnTo>
                <a:cubicBezTo>
                  <a:pt x="3143250" y="302937"/>
                  <a:pt x="3039533" y="156887"/>
                  <a:pt x="2844800" y="95504"/>
                </a:cubicBezTo>
                <a:cubicBezTo>
                  <a:pt x="2650067" y="34121"/>
                  <a:pt x="2381250" y="34121"/>
                  <a:pt x="2095500" y="19304"/>
                </a:cubicBezTo>
                <a:cubicBezTo>
                  <a:pt x="1809750" y="4487"/>
                  <a:pt x="1365250" y="-8213"/>
                  <a:pt x="1130300" y="6604"/>
                </a:cubicBezTo>
                <a:cubicBezTo>
                  <a:pt x="895350" y="21421"/>
                  <a:pt x="838200" y="57404"/>
                  <a:pt x="685800" y="108204"/>
                </a:cubicBezTo>
                <a:cubicBezTo>
                  <a:pt x="533400" y="159004"/>
                  <a:pt x="330200" y="235204"/>
                  <a:pt x="215900" y="311404"/>
                </a:cubicBezTo>
                <a:cubicBezTo>
                  <a:pt x="101600" y="387604"/>
                  <a:pt x="50800" y="476504"/>
                  <a:pt x="0" y="565404"/>
                </a:cubicBezTo>
              </a:path>
            </a:pathLst>
          </a:custGeom>
          <a:ln w="28575">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2876622"/>
            <a:ext cx="2427629" cy="194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4912720" y="2569734"/>
            <a:ext cx="1259534" cy="62386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2514600"/>
            <a:ext cx="1777749" cy="67899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warning icon"/>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2400" y="4953000"/>
            <a:ext cx="812802" cy="812802"/>
          </a:xfrm>
          <a:prstGeom prst="rect">
            <a:avLst/>
          </a:prstGeom>
        </p:spPr>
      </p:pic>
    </p:spTree>
    <p:extLst>
      <p:ext uri="{BB962C8B-B14F-4D97-AF65-F5344CB8AC3E}">
        <p14:creationId xmlns:p14="http://schemas.microsoft.com/office/powerpoint/2010/main" val="37323634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b="1" dirty="0">
                <a:latin typeface="Courier New" panose="02070309020205020404" pitchFamily="49" charset="0"/>
                <a:cs typeface="Courier New" panose="02070309020205020404" pitchFamily="49" charset="0"/>
              </a:rPr>
              <a:t>VLOOKUP</a:t>
            </a:r>
            <a:r>
              <a:rPr lang="en-US" dirty="0"/>
              <a:t> Parameters</a:t>
            </a:r>
          </a:p>
        </p:txBody>
      </p:sp>
      <p:sp>
        <p:nvSpPr>
          <p:cNvPr id="3" name="Content Placeholder 2"/>
          <p:cNvSpPr>
            <a:spLocks noGrp="1"/>
          </p:cNvSpPr>
          <p:nvPr>
            <p:ph idx="1"/>
          </p:nvPr>
        </p:nvSpPr>
        <p:spPr/>
        <p:txBody>
          <a:bodyPr>
            <a:normAutofit/>
          </a:bodyPr>
          <a:lstStyle/>
          <a:p>
            <a:r>
              <a:rPr lang="en-US" dirty="0"/>
              <a:t>General form of </a:t>
            </a:r>
            <a:r>
              <a:rPr lang="en-US" b="1" dirty="0">
                <a:latin typeface="Courier New" panose="02070309020205020404" pitchFamily="49" charset="0"/>
                <a:cs typeface="Courier New" panose="02070309020205020404" pitchFamily="49" charset="0"/>
              </a:rPr>
              <a:t>VLOOKUP</a:t>
            </a:r>
            <a:r>
              <a:rPr lang="en-US" dirty="0"/>
              <a:t>:</a:t>
            </a:r>
          </a:p>
          <a:p>
            <a:pPr marL="457200" lvl="1" indent="0">
              <a:buNone/>
            </a:pPr>
            <a:r>
              <a:rPr lang="en-US" i="1" dirty="0"/>
              <a:t>VLOOKUP (</a:t>
            </a:r>
            <a:r>
              <a:rPr lang="en-US" i="1" dirty="0" err="1"/>
              <a:t>lookup_value</a:t>
            </a:r>
            <a:r>
              <a:rPr lang="en-US" i="1" dirty="0"/>
              <a:t>, </a:t>
            </a:r>
            <a:r>
              <a:rPr lang="en-US" i="1" dirty="0" err="1"/>
              <a:t>table_array</a:t>
            </a:r>
            <a:r>
              <a:rPr lang="en-US" i="1" dirty="0"/>
              <a:t>, col, [option])</a:t>
            </a:r>
          </a:p>
          <a:p>
            <a:pPr marL="457200" lvl="1" indent="0">
              <a:buNone/>
            </a:pPr>
            <a:endParaRPr lang="en-US" i="1" dirty="0"/>
          </a:p>
          <a:p>
            <a:r>
              <a:rPr lang="en-US" dirty="0"/>
              <a:t>Definitions of the </a:t>
            </a:r>
            <a:r>
              <a:rPr lang="en-US" b="1" dirty="0">
                <a:latin typeface="Courier New" panose="02070309020205020404" pitchFamily="49" charset="0"/>
                <a:cs typeface="Courier New" panose="02070309020205020404" pitchFamily="49" charset="0"/>
              </a:rPr>
              <a:t>VLOOKUP</a:t>
            </a:r>
            <a:r>
              <a:rPr lang="en-US" dirty="0"/>
              <a:t> parameters:</a:t>
            </a:r>
          </a:p>
          <a:p>
            <a:pPr lvl="1"/>
            <a:r>
              <a:rPr lang="en-US" b="1" dirty="0" err="1">
                <a:latin typeface="Courier New" panose="02070309020205020404" pitchFamily="49" charset="0"/>
                <a:cs typeface="Courier New" panose="02070309020205020404" pitchFamily="49" charset="0"/>
              </a:rPr>
              <a:t>lookup_value</a:t>
            </a:r>
            <a:r>
              <a:rPr lang="en-US" dirty="0"/>
              <a:t>: value to be used as a key into the </a:t>
            </a:r>
            <a:r>
              <a:rPr lang="en-US" dirty="0" err="1"/>
              <a:t>table_array</a:t>
            </a:r>
            <a:endParaRPr lang="en-US" dirty="0"/>
          </a:p>
          <a:p>
            <a:pPr lvl="1"/>
            <a:r>
              <a:rPr lang="en-US" b="1" dirty="0" err="1">
                <a:latin typeface="Courier New" panose="02070309020205020404" pitchFamily="49" charset="0"/>
                <a:cs typeface="Courier New" panose="02070309020205020404" pitchFamily="49" charset="0"/>
              </a:rPr>
              <a:t>table_array</a:t>
            </a:r>
            <a:r>
              <a:rPr lang="en-US" dirty="0"/>
              <a:t>: table of values where first column is key</a:t>
            </a:r>
          </a:p>
          <a:p>
            <a:pPr lvl="1"/>
            <a:r>
              <a:rPr lang="en-US" b="1" dirty="0">
                <a:latin typeface="Courier New" panose="02070309020205020404" pitchFamily="49" charset="0"/>
                <a:cs typeface="Courier New" panose="02070309020205020404" pitchFamily="49" charset="0"/>
              </a:rPr>
              <a:t>col</a:t>
            </a:r>
            <a:r>
              <a:rPr lang="en-US" dirty="0"/>
              <a:t>: column to be returned as value of </a:t>
            </a:r>
            <a:r>
              <a:rPr lang="en-US" dirty="0">
                <a:latin typeface="Courier New" panose="02070309020205020404" pitchFamily="49" charset="0"/>
                <a:cs typeface="Courier New" panose="02070309020205020404" pitchFamily="49" charset="0"/>
              </a:rPr>
              <a:t>VLOOKUP</a:t>
            </a:r>
          </a:p>
          <a:p>
            <a:pPr lvl="1"/>
            <a:r>
              <a:rPr lang="en-US" b="1" dirty="0">
                <a:latin typeface="Courier New" panose="02070309020205020404" pitchFamily="49" charset="0"/>
                <a:cs typeface="Courier New" panose="02070309020205020404" pitchFamily="49" charset="0"/>
              </a:rPr>
              <a:t>option</a:t>
            </a:r>
            <a:r>
              <a:rPr lang="en-US" dirty="0"/>
              <a:t>: FALSE = exact match, TRUE = approximate (or interval/range) match</a:t>
            </a:r>
          </a:p>
          <a:p>
            <a:pPr lvl="1"/>
            <a:endParaRPr lang="en-US" dirty="0"/>
          </a:p>
          <a:p>
            <a:pPr lvl="1"/>
            <a:endParaRPr lang="en-US" dirty="0"/>
          </a:p>
        </p:txBody>
      </p:sp>
    </p:spTree>
    <p:extLst>
      <p:ext uri="{BB962C8B-B14F-4D97-AF65-F5344CB8AC3E}">
        <p14:creationId xmlns:p14="http://schemas.microsoft.com/office/powerpoint/2010/main" val="15144880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Exact Match Lookup</a:t>
            </a:r>
          </a:p>
          <a:p>
            <a:r>
              <a:rPr lang="en-US" b="1" dirty="0">
                <a:solidFill>
                  <a:schemeClr val="accent1"/>
                </a:solidFill>
              </a:rPr>
              <a:t>Approximate Match</a:t>
            </a:r>
          </a:p>
          <a:p>
            <a:r>
              <a:rPr lang="en-US" dirty="0"/>
              <a:t>Handling Errors</a:t>
            </a:r>
          </a:p>
          <a:p>
            <a:r>
              <a:rPr lang="en-US" dirty="0"/>
              <a:t>Alternate Lookup Functions</a:t>
            </a:r>
          </a:p>
          <a:p>
            <a:endParaRPr lang="en-US" dirty="0"/>
          </a:p>
          <a:p>
            <a:endParaRPr lang="en-US" dirty="0"/>
          </a:p>
        </p:txBody>
      </p:sp>
    </p:spTree>
    <p:extLst>
      <p:ext uri="{BB962C8B-B14F-4D97-AF65-F5344CB8AC3E}">
        <p14:creationId xmlns:p14="http://schemas.microsoft.com/office/powerpoint/2010/main" val="1751700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t>
            </a:r>
            <a:r>
              <a:rPr lang="en-US" dirty="0">
                <a:latin typeface="Courier New" panose="02070309020205020404" pitchFamily="49" charset="0"/>
                <a:cs typeface="Courier New" panose="02070309020205020404" pitchFamily="49" charset="0"/>
              </a:rPr>
              <a:t>VLOOKUP</a:t>
            </a:r>
            <a:r>
              <a:rPr lang="en-US" dirty="0"/>
              <a:t> Intervals</a:t>
            </a:r>
          </a:p>
        </p:txBody>
      </p:sp>
      <p:sp>
        <p:nvSpPr>
          <p:cNvPr id="7" name="Content Placeholder 6"/>
          <p:cNvSpPr>
            <a:spLocks noGrp="1"/>
          </p:cNvSpPr>
          <p:nvPr>
            <p:ph sz="half" idx="1"/>
          </p:nvPr>
        </p:nvSpPr>
        <p:spPr/>
        <p:txBody>
          <a:bodyPr>
            <a:normAutofit fontScale="92500"/>
          </a:bodyPr>
          <a:lstStyle/>
          <a:p>
            <a:r>
              <a:rPr lang="en-US"/>
              <a:t>Insurance Rate is based on salary:</a:t>
            </a:r>
          </a:p>
          <a:p>
            <a:pPr lvl="1"/>
            <a:r>
              <a:rPr lang="en-US"/>
              <a:t>Up to $50,000, premium is $250 per year</a:t>
            </a:r>
          </a:p>
          <a:p>
            <a:pPr lvl="1"/>
            <a:r>
              <a:rPr lang="en-US"/>
              <a:t>From $50,000 to $69,999, premium is $350 per year</a:t>
            </a:r>
          </a:p>
          <a:p>
            <a:pPr lvl="1"/>
            <a:r>
              <a:rPr lang="en-US"/>
              <a:t>From $70,000 to $89,999, premium is $475 per year</a:t>
            </a:r>
          </a:p>
          <a:p>
            <a:pPr lvl="1"/>
            <a:r>
              <a:rPr lang="en-US"/>
              <a:t>From $90,000 to $109,999, premium is $545 per year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1828800"/>
            <a:ext cx="3200400" cy="273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2355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An interval lookup table only “codes” part of the interval, not both ends.</a:t>
            </a:r>
            <a:br>
              <a:rPr lang="en-US" dirty="0"/>
            </a:br>
            <a:br>
              <a:rPr lang="en-US" dirty="0"/>
            </a:br>
            <a:br>
              <a:rPr lang="en-US" dirty="0"/>
            </a:br>
            <a:br>
              <a:rPr lang="en-US" dirty="0"/>
            </a:br>
            <a:br>
              <a:rPr lang="en-US" dirty="0"/>
            </a:br>
            <a:endParaRPr lang="en-US" dirty="0"/>
          </a:p>
          <a:p>
            <a:endParaRPr lang="en-US" dirty="0"/>
          </a:p>
          <a:p>
            <a:br>
              <a:rPr lang="en-US" dirty="0"/>
            </a:br>
            <a:endParaRPr lang="en-US" dirty="0"/>
          </a:p>
          <a:p>
            <a:r>
              <a:rPr lang="en-US" dirty="0"/>
              <a:t>The table </a:t>
            </a:r>
            <a:r>
              <a:rPr lang="en-US" b="1" dirty="0"/>
              <a:t>MUST</a:t>
            </a:r>
            <a:r>
              <a:rPr lang="en-US" dirty="0"/>
              <a:t> start with the smallest value because the search stops once the value fits the range.</a:t>
            </a:r>
          </a:p>
        </p:txBody>
      </p:sp>
      <p:sp>
        <p:nvSpPr>
          <p:cNvPr id="2" name="Title 1"/>
          <p:cNvSpPr>
            <a:spLocks noGrp="1"/>
          </p:cNvSpPr>
          <p:nvPr>
            <p:ph type="title"/>
          </p:nvPr>
        </p:nvSpPr>
        <p:spPr/>
        <p:txBody>
          <a:bodyPr/>
          <a:lstStyle/>
          <a:p>
            <a:r>
              <a:rPr lang="en-US" dirty="0"/>
              <a:t>Reading the </a:t>
            </a:r>
            <a:r>
              <a:rPr lang="en-US" dirty="0">
                <a:latin typeface="Courier New" panose="02070309020205020404" pitchFamily="49" charset="0"/>
                <a:cs typeface="Courier New" panose="02070309020205020404" pitchFamily="49" charset="0"/>
              </a:rPr>
              <a:t>VLOOKUP</a:t>
            </a:r>
            <a:r>
              <a:rPr lang="en-US" dirty="0"/>
              <a:t> Table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2209800"/>
            <a:ext cx="2438400" cy="208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43621" y="2743200"/>
            <a:ext cx="680379" cy="369332"/>
          </a:xfrm>
          <a:prstGeom prst="rect">
            <a:avLst/>
          </a:prstGeom>
          <a:noFill/>
        </p:spPr>
        <p:txBody>
          <a:bodyPr wrap="none" rtlCol="0">
            <a:spAutoFit/>
          </a:bodyPr>
          <a:lstStyle/>
          <a:p>
            <a:r>
              <a:rPr lang="en-US" b="1" i="1" dirty="0"/>
              <a:t>From</a:t>
            </a:r>
          </a:p>
        </p:txBody>
      </p:sp>
      <p:sp>
        <p:nvSpPr>
          <p:cNvPr id="11" name="TextBox 10"/>
          <p:cNvSpPr txBox="1"/>
          <p:nvPr/>
        </p:nvSpPr>
        <p:spPr>
          <a:xfrm>
            <a:off x="982216" y="3069184"/>
            <a:ext cx="403187" cy="369332"/>
          </a:xfrm>
          <a:prstGeom prst="rect">
            <a:avLst/>
          </a:prstGeom>
          <a:noFill/>
        </p:spPr>
        <p:txBody>
          <a:bodyPr wrap="none" rtlCol="0">
            <a:spAutoFit/>
          </a:bodyPr>
          <a:lstStyle/>
          <a:p>
            <a:r>
              <a:rPr lang="en-US" b="1" i="1" dirty="0"/>
              <a:t>To</a:t>
            </a:r>
          </a:p>
        </p:txBody>
      </p:sp>
      <p:sp>
        <p:nvSpPr>
          <p:cNvPr id="12" name="TextBox 11"/>
          <p:cNvSpPr txBox="1"/>
          <p:nvPr/>
        </p:nvSpPr>
        <p:spPr>
          <a:xfrm>
            <a:off x="4191000" y="2738984"/>
            <a:ext cx="723211" cy="369332"/>
          </a:xfrm>
          <a:prstGeom prst="rect">
            <a:avLst/>
          </a:prstGeom>
          <a:noFill/>
        </p:spPr>
        <p:txBody>
          <a:bodyPr wrap="none" rtlCol="0">
            <a:spAutoFit/>
          </a:bodyPr>
          <a:lstStyle/>
          <a:p>
            <a:r>
              <a:rPr lang="en-US" b="1" i="1" dirty="0"/>
              <a:t>Value</a:t>
            </a:r>
          </a:p>
        </p:txBody>
      </p:sp>
      <p:cxnSp>
        <p:nvCxnSpPr>
          <p:cNvPr id="13" name="Straight Arrow Connector 12"/>
          <p:cNvCxnSpPr>
            <a:stCxn id="9" idx="3"/>
          </p:cNvCxnSpPr>
          <p:nvPr/>
        </p:nvCxnSpPr>
        <p:spPr>
          <a:xfrm>
            <a:off x="1524000" y="292786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p:cNvCxnSpPr>
          <p:nvPr/>
        </p:nvCxnSpPr>
        <p:spPr>
          <a:xfrm flipV="1">
            <a:off x="1385403" y="3250754"/>
            <a:ext cx="595797" cy="3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p:cNvCxnSpPr>
          <p:nvPr/>
        </p:nvCxnSpPr>
        <p:spPr>
          <a:xfrm flipH="1">
            <a:off x="3810000" y="2923650"/>
            <a:ext cx="381000" cy="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29710" y="2807591"/>
            <a:ext cx="965889" cy="592825"/>
          </a:xfrm>
          <a:prstGeom prst="rect">
            <a:avLst/>
          </a:prstGeom>
          <a:solidFill>
            <a:schemeClr val="accent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95599" y="2816119"/>
            <a:ext cx="965889" cy="296413"/>
          </a:xfrm>
          <a:prstGeom prst="rect">
            <a:avLst/>
          </a:prstGeom>
          <a:solidFill>
            <a:schemeClr val="accent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273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Using </a:t>
            </a:r>
            <a:r>
              <a:rPr lang="en-US" b="1" dirty="0">
                <a:latin typeface="Courier New" panose="02070309020205020404" pitchFamily="49" charset="0"/>
                <a:cs typeface="Courier New" panose="02070309020205020404" pitchFamily="49" charset="0"/>
              </a:rPr>
              <a:t>VLOOKUP</a:t>
            </a:r>
            <a:r>
              <a:rPr lang="en-US" dirty="0"/>
              <a:t> with Intervals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3124200"/>
            <a:ext cx="2286000" cy="195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371600"/>
            <a:ext cx="413406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670300" y="2184785"/>
            <a:ext cx="3463064" cy="369332"/>
          </a:xfrm>
          <a:prstGeom prst="rect">
            <a:avLst/>
          </a:prstGeom>
          <a:noFill/>
        </p:spPr>
        <p:txBody>
          <a:bodyPr wrap="none" rtlCol="0">
            <a:spAutoFit/>
          </a:bodyPr>
          <a:lstStyle/>
          <a:p>
            <a:r>
              <a:rPr lang="en-US" dirty="0"/>
              <a:t>=</a:t>
            </a:r>
            <a:r>
              <a:rPr lang="en-US" b="1" dirty="0"/>
              <a:t>VLOOKUP</a:t>
            </a:r>
            <a:r>
              <a:rPr lang="en-US" dirty="0"/>
              <a:t> (C2, LifeRates, 2, TRUE)</a:t>
            </a:r>
          </a:p>
        </p:txBody>
      </p:sp>
    </p:spTree>
    <p:extLst>
      <p:ext uri="{BB962C8B-B14F-4D97-AF65-F5344CB8AC3E}">
        <p14:creationId xmlns:p14="http://schemas.microsoft.com/office/powerpoint/2010/main" val="26477827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b="1" dirty="0">
                <a:latin typeface="Courier New" panose="02070309020205020404" pitchFamily="49" charset="0"/>
                <a:cs typeface="Courier New" panose="02070309020205020404" pitchFamily="49" charset="0"/>
              </a:rPr>
              <a:t>VLOOKUP</a:t>
            </a:r>
            <a:r>
              <a:rPr lang="en-US" dirty="0"/>
              <a:t> Table Setup Rules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t>The lookup value (key value) must be in the first column.</a:t>
            </a:r>
          </a:p>
          <a:p>
            <a:pPr marL="342900" indent="-342900">
              <a:buFont typeface="Wingdings" panose="05000000000000000000" pitchFamily="2" charset="2"/>
              <a:buChar char="§"/>
            </a:pPr>
            <a:r>
              <a:rPr lang="en-US" dirty="0"/>
              <a:t>For an exact match lookup, the key values can appear in any order</a:t>
            </a:r>
          </a:p>
          <a:p>
            <a:pPr marL="342900" indent="-342900">
              <a:buFont typeface="Wingdings" panose="05000000000000000000" pitchFamily="2" charset="2"/>
              <a:buChar char="§"/>
            </a:pPr>
            <a:r>
              <a:rPr lang="en-US" dirty="0"/>
              <a:t>For an approximate (or range) lookup, the values must start with the smallest value</a:t>
            </a:r>
          </a:p>
        </p:txBody>
      </p:sp>
    </p:spTree>
    <p:extLst>
      <p:ext uri="{BB962C8B-B14F-4D97-AF65-F5344CB8AC3E}">
        <p14:creationId xmlns:p14="http://schemas.microsoft.com/office/powerpoint/2010/main" val="1382637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Exact Match Lookup</a:t>
            </a:r>
          </a:p>
          <a:p>
            <a:r>
              <a:rPr lang="en-US" dirty="0"/>
              <a:t>Approximate Match</a:t>
            </a:r>
          </a:p>
          <a:p>
            <a:r>
              <a:rPr lang="en-US" b="1" dirty="0">
                <a:solidFill>
                  <a:schemeClr val="accent1"/>
                </a:solidFill>
              </a:rPr>
              <a:t>Handling Errors</a:t>
            </a:r>
          </a:p>
          <a:p>
            <a:r>
              <a:rPr lang="en-US" dirty="0"/>
              <a:t>Alternate Lookup Functions</a:t>
            </a:r>
          </a:p>
          <a:p>
            <a:endParaRPr lang="en-US" dirty="0"/>
          </a:p>
          <a:p>
            <a:endParaRPr lang="en-US" dirty="0"/>
          </a:p>
        </p:txBody>
      </p:sp>
    </p:spTree>
    <p:extLst>
      <p:ext uri="{BB962C8B-B14F-4D97-AF65-F5344CB8AC3E}">
        <p14:creationId xmlns:p14="http://schemas.microsoft.com/office/powerpoint/2010/main" val="40903607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What happens when </a:t>
            </a:r>
            <a:r>
              <a:rPr lang="en-US" b="1" dirty="0">
                <a:latin typeface="Courier New" panose="02070309020205020404" pitchFamily="49" charset="0"/>
                <a:cs typeface="Courier New" panose="02070309020205020404" pitchFamily="49" charset="0"/>
              </a:rPr>
              <a:t>VLOOKUP</a:t>
            </a:r>
            <a:r>
              <a:rPr lang="en-US" dirty="0"/>
              <a:t> cannot find the value?</a:t>
            </a:r>
          </a:p>
          <a:p>
            <a:pPr lvl="2"/>
            <a:r>
              <a:rPr lang="en-US" dirty="0"/>
              <a:t>Returns error </a:t>
            </a:r>
            <a:r>
              <a:rPr lang="en-US" b="1" dirty="0"/>
              <a:t>#N/A</a:t>
            </a:r>
          </a:p>
          <a:p>
            <a:pPr lvl="2"/>
            <a:endParaRPr lang="en-US" b="1" dirty="0"/>
          </a:p>
          <a:p>
            <a:pPr lvl="1"/>
            <a:r>
              <a:rPr lang="en-US" dirty="0"/>
              <a:t>Use </a:t>
            </a:r>
            <a:r>
              <a:rPr lang="en-US" dirty="0">
                <a:latin typeface="Courier New" panose="02070309020205020404" pitchFamily="49" charset="0"/>
                <a:cs typeface="Courier New" panose="02070309020205020404" pitchFamily="49" charset="0"/>
              </a:rPr>
              <a:t>IFERROR</a:t>
            </a:r>
            <a:r>
              <a:rPr lang="en-US" dirty="0"/>
              <a:t> to detect errors and provide an alternative.</a:t>
            </a:r>
          </a:p>
        </p:txBody>
      </p:sp>
      <p:sp>
        <p:nvSpPr>
          <p:cNvPr id="2" name="Title 1"/>
          <p:cNvSpPr>
            <a:spLocks noGrp="1"/>
          </p:cNvSpPr>
          <p:nvPr>
            <p:ph type="title"/>
          </p:nvPr>
        </p:nvSpPr>
        <p:spPr/>
        <p:txBody>
          <a:bodyPr/>
          <a:lstStyle/>
          <a:p>
            <a:r>
              <a:rPr lang="en-US"/>
              <a:t>Lookup Errors</a:t>
            </a:r>
            <a:endParaRPr lang="en-US" dirty="0"/>
          </a:p>
        </p:txBody>
      </p:sp>
    </p:spTree>
    <p:extLst>
      <p:ext uri="{BB962C8B-B14F-4D97-AF65-F5344CB8AC3E}">
        <p14:creationId xmlns:p14="http://schemas.microsoft.com/office/powerpoint/2010/main" val="77992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and Adjusting Text</a:t>
            </a:r>
          </a:p>
        </p:txBody>
      </p:sp>
      <p:pic>
        <p:nvPicPr>
          <p:cNvPr id="5" name="Picture 4"/>
          <p:cNvPicPr>
            <a:picLocks noChangeAspect="1"/>
          </p:cNvPicPr>
          <p:nvPr/>
        </p:nvPicPr>
        <p:blipFill>
          <a:blip r:embed="rId3"/>
          <a:stretch>
            <a:fillRect/>
          </a:stretch>
        </p:blipFill>
        <p:spPr>
          <a:xfrm>
            <a:off x="1600200" y="3505200"/>
            <a:ext cx="5429250" cy="1600200"/>
          </a:xfrm>
          <a:prstGeom prst="rect">
            <a:avLst/>
          </a:prstGeom>
        </p:spPr>
      </p:pic>
      <p:pic>
        <p:nvPicPr>
          <p:cNvPr id="6" name="Picture 5"/>
          <p:cNvPicPr>
            <a:picLocks noChangeAspect="1"/>
          </p:cNvPicPr>
          <p:nvPr/>
        </p:nvPicPr>
        <p:blipFill>
          <a:blip r:embed="rId4"/>
          <a:stretch>
            <a:fillRect/>
          </a:stretch>
        </p:blipFill>
        <p:spPr>
          <a:xfrm>
            <a:off x="2209800" y="1459422"/>
            <a:ext cx="2286000" cy="1466850"/>
          </a:xfrm>
          <a:prstGeom prst="rect">
            <a:avLst/>
          </a:prstGeom>
        </p:spPr>
      </p:pic>
      <p:sp>
        <p:nvSpPr>
          <p:cNvPr id="7" name="Callout: Bent Line with Accent Bar 6"/>
          <p:cNvSpPr/>
          <p:nvPr/>
        </p:nvSpPr>
        <p:spPr>
          <a:xfrm>
            <a:off x="5486400" y="1459422"/>
            <a:ext cx="1295400" cy="552450"/>
          </a:xfrm>
          <a:prstGeom prst="accentCallout2">
            <a:avLst>
              <a:gd name="adj1" fmla="val 31106"/>
              <a:gd name="adj2" fmla="val 678"/>
              <a:gd name="adj3" fmla="val 43461"/>
              <a:gd name="adj4" fmla="val -39461"/>
              <a:gd name="adj5" fmla="val 70949"/>
              <a:gd name="adj6" fmla="val -94745"/>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Wrap text across multiple lines</a:t>
            </a:r>
          </a:p>
        </p:txBody>
      </p:sp>
      <p:sp>
        <p:nvSpPr>
          <p:cNvPr id="8" name="Callout: Bent Line with Accent Bar 7"/>
          <p:cNvSpPr/>
          <p:nvPr/>
        </p:nvSpPr>
        <p:spPr>
          <a:xfrm>
            <a:off x="135905" y="1542948"/>
            <a:ext cx="1438275" cy="385397"/>
          </a:xfrm>
          <a:prstGeom prst="accentCallout2">
            <a:avLst>
              <a:gd name="adj1" fmla="val 17649"/>
              <a:gd name="adj2" fmla="val 100535"/>
              <a:gd name="adj3" fmla="val 16548"/>
              <a:gd name="adj4" fmla="val 122375"/>
              <a:gd name="adj5" fmla="val 153173"/>
              <a:gd name="adj6" fmla="val 178399"/>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Adjust Alignment</a:t>
            </a:r>
          </a:p>
        </p:txBody>
      </p:sp>
      <p:sp>
        <p:nvSpPr>
          <p:cNvPr id="9" name="Callout: Bent Line with Accent Bar 8"/>
          <p:cNvSpPr/>
          <p:nvPr/>
        </p:nvSpPr>
        <p:spPr>
          <a:xfrm>
            <a:off x="596590" y="2669343"/>
            <a:ext cx="1295400" cy="385397"/>
          </a:xfrm>
          <a:prstGeom prst="accentCallout2">
            <a:avLst>
              <a:gd name="adj1" fmla="val 17649"/>
              <a:gd name="adj2" fmla="val 100535"/>
              <a:gd name="adj3" fmla="val 16548"/>
              <a:gd name="adj4" fmla="val 122375"/>
              <a:gd name="adj5" fmla="val -97591"/>
              <a:gd name="adj6" fmla="val 257049"/>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Merge cells</a:t>
            </a:r>
          </a:p>
        </p:txBody>
      </p:sp>
    </p:spTree>
    <p:extLst>
      <p:ext uri="{BB962C8B-B14F-4D97-AF65-F5344CB8AC3E}">
        <p14:creationId xmlns:p14="http://schemas.microsoft.com/office/powerpoint/2010/main" val="654610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IFERROR</a:t>
            </a:r>
            <a:r>
              <a:rPr lang="en-US" dirty="0"/>
              <a:t> works almost like </a:t>
            </a:r>
            <a:r>
              <a:rPr lang="en-US" dirty="0">
                <a:latin typeface="Courier New" panose="02070309020205020404" pitchFamily="49" charset="0"/>
                <a:cs typeface="Courier New" panose="02070309020205020404" pitchFamily="49" charset="0"/>
              </a:rPr>
              <a:t>IF</a:t>
            </a:r>
            <a:r>
              <a:rPr lang="en-US" dirty="0"/>
              <a:t>, except that there’s no condition to test:</a:t>
            </a:r>
          </a:p>
          <a:p>
            <a:pPr lvl="1"/>
            <a:r>
              <a:rPr lang="en-US" dirty="0"/>
              <a:t>=IFERROR (value, </a:t>
            </a:r>
            <a:r>
              <a:rPr lang="en-US" dirty="0" err="1"/>
              <a:t>value_if_error</a:t>
            </a:r>
            <a:r>
              <a:rPr lang="en-US" dirty="0"/>
              <a:t>)</a:t>
            </a:r>
          </a:p>
          <a:p>
            <a:endParaRPr lang="en-US" dirty="0"/>
          </a:p>
          <a:p>
            <a:r>
              <a:rPr lang="en-US" dirty="0"/>
              <a:t>Using </a:t>
            </a:r>
            <a:r>
              <a:rPr lang="en-US" dirty="0">
                <a:latin typeface="Courier New" panose="02070309020205020404" pitchFamily="49" charset="0"/>
                <a:cs typeface="Courier New" panose="02070309020205020404" pitchFamily="49" charset="0"/>
              </a:rPr>
              <a:t>IFERROR</a:t>
            </a:r>
            <a:r>
              <a:rPr lang="en-US" dirty="0"/>
              <a:t> with </a:t>
            </a:r>
            <a:r>
              <a:rPr lang="en-US" dirty="0">
                <a:latin typeface="Courier New" panose="02070309020205020404" pitchFamily="49" charset="0"/>
                <a:cs typeface="Courier New" panose="02070309020205020404" pitchFamily="49" charset="0"/>
              </a:rPr>
              <a:t>VLOOKUP</a:t>
            </a:r>
            <a:r>
              <a:rPr lang="en-US" dirty="0"/>
              <a:t>:</a:t>
            </a:r>
          </a:p>
          <a:p>
            <a:pPr lvl="1"/>
            <a:r>
              <a:rPr lang="en-US" dirty="0"/>
              <a:t>=IFERROR (VLOOKUP(F2,HealthRates,2,FALSE), 0)</a:t>
            </a:r>
          </a:p>
        </p:txBody>
      </p:sp>
      <p:sp>
        <p:nvSpPr>
          <p:cNvPr id="2" name="Title 1"/>
          <p:cNvSpPr>
            <a:spLocks noGrp="1"/>
          </p:cNvSpPr>
          <p:nvPr>
            <p:ph type="title"/>
          </p:nvPr>
        </p:nvSpPr>
        <p:spPr/>
        <p:txBody>
          <a:bodyPr/>
          <a:lstStyle/>
          <a:p>
            <a:r>
              <a:rPr lang="en-US" dirty="0"/>
              <a:t>Using </a:t>
            </a:r>
            <a:r>
              <a:rPr lang="en-US" dirty="0">
                <a:latin typeface="Courier New" panose="02070309020205020404" pitchFamily="49" charset="0"/>
                <a:cs typeface="Courier New" panose="02070309020205020404" pitchFamily="49" charset="0"/>
              </a:rPr>
              <a:t>IFERROR</a:t>
            </a:r>
          </a:p>
        </p:txBody>
      </p:sp>
    </p:spTree>
    <p:extLst>
      <p:ext uri="{BB962C8B-B14F-4D97-AF65-F5344CB8AC3E}">
        <p14:creationId xmlns:p14="http://schemas.microsoft.com/office/powerpoint/2010/main" val="28464342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p:txBody>
          <a:bodyPr/>
          <a:lstStyle/>
          <a:p>
            <a:pPr lvl="0"/>
            <a:r>
              <a:rPr lang="en" dirty="0">
                <a:sym typeface="Arial"/>
              </a:rPr>
              <a:t>Dealing with Missing Lookup Table Values</a:t>
            </a:r>
          </a:p>
        </p:txBody>
      </p:sp>
      <p:pic>
        <p:nvPicPr>
          <p:cNvPr id="66" name="Shape 66"/>
          <p:cNvPicPr preferRelativeResize="0"/>
          <p:nvPr/>
        </p:nvPicPr>
        <p:blipFill rotWithShape="1">
          <a:blip r:embed="rId3">
            <a:alphaModFix/>
          </a:blip>
          <a:srcRect/>
          <a:stretch/>
        </p:blipFill>
        <p:spPr>
          <a:xfrm>
            <a:off x="178250" y="1352850"/>
            <a:ext cx="4286250" cy="1857375"/>
          </a:xfrm>
          <a:prstGeom prst="rect">
            <a:avLst/>
          </a:prstGeom>
          <a:noFill/>
          <a:ln>
            <a:noFill/>
          </a:ln>
        </p:spPr>
      </p:pic>
      <p:pic>
        <p:nvPicPr>
          <p:cNvPr id="67" name="Shape 67"/>
          <p:cNvPicPr preferRelativeResize="0"/>
          <p:nvPr/>
        </p:nvPicPr>
        <p:blipFill rotWithShape="1">
          <a:blip r:embed="rId4">
            <a:alphaModFix/>
          </a:blip>
          <a:srcRect/>
          <a:stretch/>
        </p:blipFill>
        <p:spPr>
          <a:xfrm>
            <a:off x="1447800" y="3764828"/>
            <a:ext cx="6696074" cy="2171700"/>
          </a:xfrm>
          <a:prstGeom prst="rect">
            <a:avLst/>
          </a:prstGeom>
          <a:noFill/>
          <a:ln>
            <a:noFill/>
          </a:ln>
        </p:spPr>
      </p:pic>
      <p:sp>
        <p:nvSpPr>
          <p:cNvPr id="68" name="Shape 68"/>
          <p:cNvSpPr txBox="1"/>
          <p:nvPr/>
        </p:nvSpPr>
        <p:spPr>
          <a:xfrm>
            <a:off x="4375575" y="2389750"/>
            <a:ext cx="4583099" cy="622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1" i="0" u="none" strike="noStrike" cap="none">
                <a:solidFill>
                  <a:srgbClr val="000000"/>
                </a:solidFill>
                <a:latin typeface="Arial"/>
                <a:ea typeface="Arial"/>
                <a:cs typeface="Arial"/>
                <a:sym typeface="Arial"/>
              </a:rPr>
              <a:t>=IFERROR(VLOOKUP(B2,</a:t>
            </a:r>
            <a:r>
              <a:rPr lang="en" sz="1400" b="1" i="1" u="none" strike="noStrike" cap="none">
                <a:solidFill>
                  <a:srgbClr val="000000"/>
                </a:solidFill>
                <a:latin typeface="Arial"/>
                <a:ea typeface="Arial"/>
                <a:cs typeface="Arial"/>
                <a:sym typeface="Arial"/>
              </a:rPr>
              <a:t>ClimateData</a:t>
            </a:r>
            <a:r>
              <a:rPr lang="en" sz="1400" b="1" i="0" u="none" strike="noStrike" cap="none">
                <a:solidFill>
                  <a:srgbClr val="000000"/>
                </a:solidFill>
                <a:latin typeface="Arial"/>
                <a:ea typeface="Arial"/>
                <a:cs typeface="Arial"/>
                <a:sym typeface="Arial"/>
              </a:rPr>
              <a:t>,4,FALSE),"")</a:t>
            </a:r>
          </a:p>
        </p:txBody>
      </p:sp>
      <p:sp>
        <p:nvSpPr>
          <p:cNvPr id="69" name="Shape 69"/>
          <p:cNvSpPr txBox="1"/>
          <p:nvPr/>
        </p:nvSpPr>
        <p:spPr>
          <a:xfrm>
            <a:off x="1447800" y="3309103"/>
            <a:ext cx="4583099" cy="622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1" i="0" u="none" strike="noStrike" cap="none">
                <a:solidFill>
                  <a:srgbClr val="000000"/>
                </a:solidFill>
                <a:latin typeface="Arial"/>
                <a:ea typeface="Arial"/>
                <a:cs typeface="Arial"/>
                <a:sym typeface="Arial"/>
              </a:rPr>
              <a:t>Named Range: </a:t>
            </a:r>
            <a:r>
              <a:rPr lang="en" sz="1400" b="1" i="1" u="none" strike="noStrike" cap="none">
                <a:solidFill>
                  <a:srgbClr val="000000"/>
                </a:solidFill>
                <a:latin typeface="Arial"/>
                <a:ea typeface="Arial"/>
                <a:cs typeface="Arial"/>
                <a:sym typeface="Arial"/>
              </a:rPr>
              <a:t>ClimateData</a:t>
            </a:r>
          </a:p>
        </p:txBody>
      </p:sp>
      <p:pic>
        <p:nvPicPr>
          <p:cNvPr id="9" name="Picture 8"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00600" y="6419724"/>
            <a:ext cx="411480" cy="411480"/>
          </a:xfrm>
          <a:prstGeom prst="rect">
            <a:avLst/>
          </a:prstGeom>
        </p:spPr>
      </p:pic>
      <p:sp>
        <p:nvSpPr>
          <p:cNvPr id="10" name="TextBox 9"/>
          <p:cNvSpPr txBox="1"/>
          <p:nvPr/>
        </p:nvSpPr>
        <p:spPr>
          <a:xfrm>
            <a:off x="5181600" y="6472178"/>
            <a:ext cx="185018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RainfallLookup.xlsx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0351040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Flexible Models with Table Lookup</a:t>
            </a:r>
          </a:p>
        </p:txBody>
      </p:sp>
      <p:sp>
        <p:nvSpPr>
          <p:cNvPr id="7" name="Text Placeholder 6"/>
          <p:cNvSpPr>
            <a:spLocks noGrp="1"/>
          </p:cNvSpPr>
          <p:nvPr>
            <p:ph type="body" sz="quarter" idx="13"/>
          </p:nvPr>
        </p:nvSpPr>
        <p:spPr/>
        <p:txBody>
          <a:bodyPr/>
          <a:lstStyle/>
          <a:p>
            <a:r>
              <a:rPr lang="en-US" dirty="0"/>
              <a:t>Exercise 6-1</a:t>
            </a:r>
          </a:p>
        </p:txBody>
      </p:sp>
      <p:graphicFrame>
        <p:nvGraphicFramePr>
          <p:cNvPr id="8" name="Content Placeholder 14"/>
          <p:cNvGraphicFramePr>
            <a:graphicFrameLocks/>
          </p:cNvGraphicFramePr>
          <p:nvPr>
            <p:extLst>
              <p:ext uri="{D42A27DB-BD31-4B8C-83A1-F6EECF244321}">
                <p14:modId xmlns:p14="http://schemas.microsoft.com/office/powerpoint/2010/main" val="2860581942"/>
              </p:ext>
            </p:extLst>
          </p:nvPr>
        </p:nvGraphicFramePr>
        <p:xfrm>
          <a:off x="304800" y="1112520"/>
          <a:ext cx="8534400" cy="5044440"/>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15 minutes + 5 minutes for review</a:t>
                      </a:r>
                    </a:p>
                  </a:txBody>
                  <a:tcPr/>
                </a:tc>
                <a:extLst>
                  <a:ext uri="{0D108BD9-81ED-4DB2-BD59-A6C34878D82A}">
                    <a16:rowId xmlns:a16="http://schemas.microsoft.com/office/drawing/2014/main" val="10001"/>
                  </a:ext>
                </a:extLst>
              </a:tr>
              <a:tr h="350520">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Use</a:t>
                      </a:r>
                      <a:r>
                        <a:rPr lang="en-US" sz="1600" baseline="0" dirty="0"/>
                        <a:t> a table to find prices for commuter passes</a:t>
                      </a:r>
                      <a:r>
                        <a:rPr lang="en-US" sz="1600" dirty="0"/>
                        <a:t>.</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baseline="0" dirty="0"/>
                        <a:t>Data set; </a:t>
                      </a:r>
                      <a:r>
                        <a:rPr lang="en-US" sz="1600" dirty="0"/>
                        <a:t>Excel</a:t>
                      </a:r>
                    </a:p>
                  </a:txBody>
                  <a:tcPr/>
                </a:tc>
                <a:extLst>
                  <a:ext uri="{0D108BD9-81ED-4DB2-BD59-A6C34878D82A}">
                    <a16:rowId xmlns:a16="http://schemas.microsoft.com/office/drawing/2014/main" val="10003"/>
                  </a:ext>
                </a:extLst>
              </a:tr>
              <a:tr h="368808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0" indent="0">
                        <a:spcBef>
                          <a:spcPts val="600"/>
                        </a:spcBef>
                        <a:spcAft>
                          <a:spcPts val="600"/>
                        </a:spcAft>
                        <a:buFont typeface="Arial" panose="020B0604020202020204" pitchFamily="34" charset="0"/>
                        <a:buNone/>
                      </a:pPr>
                      <a:r>
                        <a:rPr lang="en-US" sz="1600" dirty="0"/>
                        <a:t>In the data set, there are several missing column values. You are to complete column “Fare.” The </a:t>
                      </a:r>
                      <a:r>
                        <a:rPr lang="en-US" sz="1600" baseline="0" dirty="0"/>
                        <a:t>price for the commuter pass is based on the zones traveled.</a:t>
                      </a:r>
                    </a:p>
                    <a:p>
                      <a:pPr marL="0" indent="0">
                        <a:spcBef>
                          <a:spcPts val="600"/>
                        </a:spcBef>
                        <a:spcAft>
                          <a:spcPts val="600"/>
                        </a:spcAft>
                        <a:buFont typeface="Arial" panose="020B0604020202020204" pitchFamily="34" charset="0"/>
                        <a:buNone/>
                      </a:pPr>
                      <a:endParaRPr lang="en-US" sz="1600" baseline="0" dirty="0"/>
                    </a:p>
                    <a:p>
                      <a:pPr marL="0" indent="0">
                        <a:spcBef>
                          <a:spcPts val="600"/>
                        </a:spcBef>
                        <a:spcAft>
                          <a:spcPts val="600"/>
                        </a:spcAft>
                        <a:buFont typeface="Arial" panose="020B0604020202020204" pitchFamily="34" charset="0"/>
                        <a:buNone/>
                      </a:pPr>
                      <a:endParaRPr lang="en-US" sz="1600" baseline="0" dirty="0"/>
                    </a:p>
                    <a:p>
                      <a:pPr marL="0" indent="0">
                        <a:spcBef>
                          <a:spcPts val="600"/>
                        </a:spcBef>
                        <a:spcAft>
                          <a:spcPts val="600"/>
                        </a:spcAft>
                        <a:buFont typeface="Arial" panose="020B0604020202020204" pitchFamily="34" charset="0"/>
                        <a:buNone/>
                      </a:pPr>
                      <a:r>
                        <a:rPr lang="en-US" sz="1600" baseline="0" dirty="0"/>
                        <a:t>Here’s what the result should look like:</a:t>
                      </a:r>
                    </a:p>
                    <a:p>
                      <a:pPr marL="0" indent="0">
                        <a:spcBef>
                          <a:spcPts val="600"/>
                        </a:spcBef>
                        <a:spcAft>
                          <a:spcPts val="600"/>
                        </a:spcAft>
                        <a:buFont typeface="Arial" panose="020B0604020202020204" pitchFamily="34" charset="0"/>
                        <a:buNone/>
                      </a:pPr>
                      <a:endParaRPr lang="en-US" sz="1600" baseline="0" dirty="0"/>
                    </a:p>
                    <a:p>
                      <a:pPr marL="0" indent="0">
                        <a:spcBef>
                          <a:spcPts val="600"/>
                        </a:spcBef>
                        <a:spcAft>
                          <a:spcPts val="600"/>
                        </a:spcAft>
                        <a:buFont typeface="Arial" panose="020B0604020202020204" pitchFamily="34" charset="0"/>
                        <a:buNone/>
                      </a:pPr>
                      <a:endParaRPr lang="en-US" sz="1600" baseline="0" dirty="0"/>
                    </a:p>
                    <a:p>
                      <a:pPr marL="0" indent="0">
                        <a:spcBef>
                          <a:spcPts val="600"/>
                        </a:spcBef>
                        <a:spcAft>
                          <a:spcPts val="600"/>
                        </a:spcAft>
                        <a:buFont typeface="Arial" panose="020B0604020202020204" pitchFamily="34" charset="0"/>
                        <a:buNone/>
                      </a:pPr>
                      <a:endParaRPr lang="en-US" sz="1600" baseline="0" dirty="0"/>
                    </a:p>
                    <a:p>
                      <a:pPr marL="0" indent="0">
                        <a:spcBef>
                          <a:spcPts val="600"/>
                        </a:spcBef>
                        <a:spcAft>
                          <a:spcPts val="600"/>
                        </a:spcAft>
                        <a:buFont typeface="Arial" panose="020B0604020202020204" pitchFamily="34" charset="0"/>
                        <a:buNone/>
                      </a:pPr>
                      <a:r>
                        <a:rPr lang="en-US" sz="1600" baseline="0" dirty="0"/>
                        <a:t> </a:t>
                      </a:r>
                      <a:endParaRPr lang="en-US" sz="1600" dirty="0"/>
                    </a:p>
                  </a:txBody>
                  <a:tcPr marB="137160"/>
                </a:tc>
                <a:extLst>
                  <a:ext uri="{0D108BD9-81ED-4DB2-BD59-A6C34878D82A}">
                    <a16:rowId xmlns:a16="http://schemas.microsoft.com/office/drawing/2014/main" val="10004"/>
                  </a:ext>
                </a:extLst>
              </a:tr>
            </a:tbl>
          </a:graphicData>
        </a:graphic>
      </p:graphicFrame>
      <p:pic>
        <p:nvPicPr>
          <p:cNvPr id="6" name="Picture 5"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29200" y="6369240"/>
            <a:ext cx="411480" cy="411480"/>
          </a:xfrm>
          <a:prstGeom prst="rect">
            <a:avLst/>
          </a:prstGeom>
        </p:spPr>
      </p:pic>
      <p:sp>
        <p:nvSpPr>
          <p:cNvPr id="9" name="TextBox 8"/>
          <p:cNvSpPr txBox="1"/>
          <p:nvPr/>
        </p:nvSpPr>
        <p:spPr>
          <a:xfrm>
            <a:off x="5410200" y="6421694"/>
            <a:ext cx="1814920"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CommuterData.xlsx</a:t>
            </a:r>
            <a:endParaRPr lang="en-US" sz="1400" b="1" dirty="0">
              <a:solidFill>
                <a:schemeClr val="accent3">
                  <a:lumMod val="50000"/>
                </a:schemeClr>
              </a:solidFill>
              <a:latin typeface="Book Antiqua" panose="02040602050305030304" pitchFamily="18" charset="0"/>
            </a:endParaRPr>
          </a:p>
        </p:txBody>
      </p:sp>
      <p:pic>
        <p:nvPicPr>
          <p:cNvPr id="3" name="Picture 2"/>
          <p:cNvPicPr>
            <a:picLocks noChangeAspect="1"/>
          </p:cNvPicPr>
          <p:nvPr/>
        </p:nvPicPr>
        <p:blipFill>
          <a:blip r:embed="rId5"/>
          <a:stretch>
            <a:fillRect/>
          </a:stretch>
        </p:blipFill>
        <p:spPr>
          <a:xfrm>
            <a:off x="1981200" y="3429000"/>
            <a:ext cx="6311116" cy="355163"/>
          </a:xfrm>
          <a:prstGeom prst="rect">
            <a:avLst/>
          </a:prstGeom>
        </p:spPr>
      </p:pic>
      <p:pic>
        <p:nvPicPr>
          <p:cNvPr id="4" name="Picture 3"/>
          <p:cNvPicPr>
            <a:picLocks noChangeAspect="1"/>
          </p:cNvPicPr>
          <p:nvPr/>
        </p:nvPicPr>
        <p:blipFill>
          <a:blip r:embed="rId6"/>
          <a:stretch>
            <a:fillRect/>
          </a:stretch>
        </p:blipFill>
        <p:spPr>
          <a:xfrm>
            <a:off x="1981200" y="4648200"/>
            <a:ext cx="4572000" cy="1331499"/>
          </a:xfrm>
          <a:prstGeom prst="rect">
            <a:avLst/>
          </a:prstGeom>
        </p:spPr>
      </p:pic>
    </p:spTree>
    <p:custDataLst>
      <p:tags r:id="rId1"/>
    </p:custDataLst>
    <p:extLst>
      <p:ext uri="{BB962C8B-B14F-4D97-AF65-F5344CB8AC3E}">
        <p14:creationId xmlns:p14="http://schemas.microsoft.com/office/powerpoint/2010/main" val="31329640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Exact Match Lookup</a:t>
            </a:r>
          </a:p>
          <a:p>
            <a:r>
              <a:rPr lang="en-US" dirty="0"/>
              <a:t>Approximate Match</a:t>
            </a:r>
          </a:p>
          <a:p>
            <a:r>
              <a:rPr lang="en-US" dirty="0"/>
              <a:t>Handling Errors</a:t>
            </a:r>
          </a:p>
          <a:p>
            <a:r>
              <a:rPr lang="en-US" b="1" dirty="0">
                <a:solidFill>
                  <a:schemeClr val="accent1"/>
                </a:solidFill>
              </a:rPr>
              <a:t>Alternate Lookup Functions</a:t>
            </a:r>
          </a:p>
          <a:p>
            <a:endParaRPr lang="en-US" dirty="0"/>
          </a:p>
          <a:p>
            <a:endParaRPr lang="en-US" dirty="0"/>
          </a:p>
        </p:txBody>
      </p:sp>
    </p:spTree>
    <p:extLst>
      <p:ext uri="{BB962C8B-B14F-4D97-AF65-F5344CB8AC3E}">
        <p14:creationId xmlns:p14="http://schemas.microsoft.com/office/powerpoint/2010/main" val="35061233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Shape 58"/>
          <p:cNvSpPr txBox="1">
            <a:spLocks noGrp="1"/>
          </p:cNvSpPr>
          <p:nvPr>
            <p:ph idx="1"/>
          </p:nvPr>
        </p:nvSpPr>
        <p:spPr>
          <a:xfrm>
            <a:off x="231289" y="1066800"/>
            <a:ext cx="8778240" cy="5791200"/>
          </a:xfrm>
        </p:spPr>
        <p:txBody>
          <a:bodyPr/>
          <a:lstStyle/>
          <a:p>
            <a:pPr lvl="1"/>
            <a:r>
              <a:rPr lang="en-US" dirty="0">
                <a:sym typeface="Arial"/>
              </a:rPr>
              <a:t>While </a:t>
            </a:r>
            <a:r>
              <a:rPr lang="en-US" b="1" dirty="0">
                <a:latin typeface="Courier New" panose="02070309020205020404" pitchFamily="49" charset="0"/>
                <a:cs typeface="Courier New" panose="02070309020205020404" pitchFamily="49" charset="0"/>
                <a:sym typeface="Arial"/>
              </a:rPr>
              <a:t>VLOOKUP</a:t>
            </a:r>
            <a:r>
              <a:rPr lang="en-US" dirty="0">
                <a:sym typeface="Arial"/>
              </a:rPr>
              <a:t> is the most commonly used search function in Excel, it has its limitations:</a:t>
            </a:r>
          </a:p>
          <a:p>
            <a:pPr marL="798512" lvl="1">
              <a:buFont typeface="Arial" panose="020B0604020202020204" pitchFamily="34" charset="0"/>
              <a:buChar char="–"/>
            </a:pPr>
            <a:r>
              <a:rPr lang="en-US" dirty="0">
                <a:sym typeface="Arial"/>
              </a:rPr>
              <a:t>The data must be sorted for approximate (interval) lookups to work</a:t>
            </a:r>
          </a:p>
          <a:p>
            <a:pPr marL="798512" lvl="1">
              <a:buFont typeface="Arial" panose="020B0604020202020204" pitchFamily="34" charset="0"/>
              <a:buChar char="–"/>
            </a:pPr>
            <a:r>
              <a:rPr lang="en-US" dirty="0">
                <a:sym typeface="Arial"/>
              </a:rPr>
              <a:t>The lookup value can only be in the first column of the lookup table</a:t>
            </a:r>
          </a:p>
          <a:p>
            <a:pPr lvl="0"/>
            <a:endParaRPr lang="en-US" dirty="0">
              <a:sym typeface="Arial"/>
            </a:endParaRPr>
          </a:p>
          <a:p>
            <a:pPr lvl="1"/>
            <a:r>
              <a:rPr lang="en-US" dirty="0">
                <a:sym typeface="Arial"/>
              </a:rPr>
              <a:t>The more powerful search function is </a:t>
            </a:r>
            <a:r>
              <a:rPr lang="en-US" b="1" dirty="0">
                <a:latin typeface="Courier New" panose="02070309020205020404" pitchFamily="49" charset="0"/>
                <a:cs typeface="Courier New" panose="02070309020205020404" pitchFamily="49" charset="0"/>
                <a:sym typeface="Arial"/>
              </a:rPr>
              <a:t>INDEX,</a:t>
            </a:r>
            <a:r>
              <a:rPr lang="en-US" dirty="0">
                <a:sym typeface="Arial"/>
              </a:rPr>
              <a:t> used most often in conjunction with </a:t>
            </a:r>
            <a:r>
              <a:rPr lang="en-US" b="1" dirty="0">
                <a:latin typeface="Courier New" panose="02070309020205020404" pitchFamily="49" charset="0"/>
                <a:cs typeface="Courier New" panose="02070309020205020404" pitchFamily="49" charset="0"/>
                <a:sym typeface="Arial"/>
              </a:rPr>
              <a:t>MATCH</a:t>
            </a:r>
            <a:r>
              <a:rPr lang="en-US" dirty="0">
                <a:sym typeface="Arial"/>
              </a:rPr>
              <a:t>. Which is why the duo is often called </a:t>
            </a:r>
            <a:r>
              <a:rPr lang="en-US" b="1" dirty="0">
                <a:latin typeface="Courier New" panose="02070309020205020404" pitchFamily="49" charset="0"/>
                <a:cs typeface="Courier New" panose="02070309020205020404" pitchFamily="49" charset="0"/>
                <a:sym typeface="Arial"/>
              </a:rPr>
              <a:t>INDEX-MATCH</a:t>
            </a:r>
            <a:r>
              <a:rPr lang="en-US" dirty="0">
                <a:sym typeface="Arial"/>
              </a:rPr>
              <a:t>.</a:t>
            </a:r>
          </a:p>
        </p:txBody>
      </p:sp>
      <p:sp>
        <p:nvSpPr>
          <p:cNvPr id="57" name="Shape 57"/>
          <p:cNvSpPr txBox="1">
            <a:spLocks noGrp="1"/>
          </p:cNvSpPr>
          <p:nvPr>
            <p:ph type="title"/>
          </p:nvPr>
        </p:nvSpPr>
        <p:spPr>
          <a:xfrm>
            <a:off x="76200" y="228600"/>
            <a:ext cx="9067800" cy="422278"/>
          </a:xfrm>
        </p:spPr>
        <p:txBody>
          <a:bodyPr/>
          <a:lstStyle/>
          <a:p>
            <a:pPr lvl="0"/>
            <a:r>
              <a:rPr lang="en" dirty="0">
                <a:sym typeface="Arial"/>
              </a:rPr>
              <a:t>Limitations of </a:t>
            </a:r>
            <a:r>
              <a:rPr lang="en" b="1" dirty="0">
                <a:latin typeface="Courier New" panose="02070309020205020404" pitchFamily="49" charset="0"/>
                <a:cs typeface="Courier New" panose="02070309020205020404" pitchFamily="49" charset="0"/>
                <a:sym typeface="Arial"/>
              </a:rPr>
              <a:t>VLOOKUP</a:t>
            </a:r>
          </a:p>
        </p:txBody>
      </p:sp>
    </p:spTree>
    <p:extLst>
      <p:ext uri="{BB962C8B-B14F-4D97-AF65-F5344CB8AC3E}">
        <p14:creationId xmlns:p14="http://schemas.microsoft.com/office/powerpoint/2010/main" val="35914093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idx="1"/>
          </p:nvPr>
        </p:nvSpPr>
        <p:spPr/>
        <p:txBody>
          <a:bodyPr/>
          <a:lstStyle/>
          <a:p>
            <a:pPr marL="342900" lvl="0" indent="-342900">
              <a:buFont typeface="Wingdings" panose="05000000000000000000" pitchFamily="2" charset="2"/>
              <a:buChar char="§"/>
            </a:pPr>
            <a:r>
              <a:rPr lang="en" dirty="0">
                <a:sym typeface="Arial"/>
              </a:rPr>
              <a:t>The search key must be in the first column of the lookup table.</a:t>
            </a:r>
          </a:p>
          <a:p>
            <a:pPr marL="342900" lvl="0" indent="-342900">
              <a:buFont typeface="Wingdings" panose="05000000000000000000" pitchFamily="2" charset="2"/>
              <a:buChar char="§"/>
            </a:pPr>
            <a:r>
              <a:rPr lang="en" dirty="0">
                <a:sym typeface="Arial"/>
              </a:rPr>
              <a:t>How would you adjust this so that you can search by Zip Code?</a:t>
            </a:r>
          </a:p>
          <a:p>
            <a:pPr marL="342900" lvl="0" indent="-342900">
              <a:buFont typeface="Wingdings" panose="05000000000000000000" pitchFamily="2" charset="2"/>
              <a:buChar char="§"/>
            </a:pPr>
            <a:r>
              <a:rPr lang="en" dirty="0">
                <a:latin typeface="Courier New" panose="02070309020205020404" pitchFamily="49" charset="0"/>
                <a:cs typeface="Courier New" panose="02070309020205020404" pitchFamily="49" charset="0"/>
                <a:sym typeface="Arial"/>
              </a:rPr>
              <a:t>VLOOKUP</a:t>
            </a:r>
            <a:r>
              <a:rPr lang="en" dirty="0">
                <a:sym typeface="Arial"/>
              </a:rPr>
              <a:t> is too limited for a search like this where you might want to search by City or Zip Code.</a:t>
            </a:r>
          </a:p>
        </p:txBody>
      </p:sp>
      <p:sp>
        <p:nvSpPr>
          <p:cNvPr id="74" name="Shape 74"/>
          <p:cNvSpPr txBox="1">
            <a:spLocks noGrp="1"/>
          </p:cNvSpPr>
          <p:nvPr>
            <p:ph type="title"/>
          </p:nvPr>
        </p:nvSpPr>
        <p:spPr/>
        <p:txBody>
          <a:bodyPr/>
          <a:lstStyle/>
          <a:p>
            <a:pPr lvl="0"/>
            <a:r>
              <a:rPr lang="en">
                <a:sym typeface="Arial"/>
              </a:rPr>
              <a:t>Some Thoughts...</a:t>
            </a:r>
          </a:p>
        </p:txBody>
      </p:sp>
    </p:spTree>
    <p:extLst>
      <p:ext uri="{BB962C8B-B14F-4D97-AF65-F5344CB8AC3E}">
        <p14:creationId xmlns:p14="http://schemas.microsoft.com/office/powerpoint/2010/main" val="27120166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a:spLocks noGrp="1"/>
          </p:cNvSpPr>
          <p:nvPr>
            <p:ph idx="1"/>
          </p:nvPr>
        </p:nvSpPr>
        <p:spPr/>
        <p:txBody>
          <a:bodyPr/>
          <a:lstStyle/>
          <a:p>
            <a:pPr lvl="0"/>
            <a:r>
              <a:rPr lang="en" dirty="0">
                <a:sym typeface="Arial"/>
              </a:rPr>
              <a:t>The </a:t>
            </a:r>
            <a:r>
              <a:rPr lang="en" b="1" dirty="0">
                <a:latin typeface="Courier New" panose="02070309020205020404" pitchFamily="49" charset="0"/>
                <a:cs typeface="Courier New" panose="02070309020205020404" pitchFamily="49" charset="0"/>
                <a:sym typeface="Arial"/>
              </a:rPr>
              <a:t>MATCH</a:t>
            </a:r>
            <a:r>
              <a:rPr lang="en" dirty="0">
                <a:sym typeface="Arial"/>
              </a:rPr>
              <a:t> function finds the row in which a lookup value is found in an array of cells.</a:t>
            </a:r>
            <a:br>
              <a:rPr lang="en" dirty="0">
                <a:sym typeface="Arial"/>
              </a:rPr>
            </a:br>
            <a:br>
              <a:rPr lang="en" dirty="0">
                <a:sym typeface="Arial"/>
              </a:rPr>
            </a:br>
            <a:br>
              <a:rPr lang="en" dirty="0">
                <a:sym typeface="Arial"/>
              </a:rPr>
            </a:br>
            <a:br>
              <a:rPr lang="en" dirty="0">
                <a:sym typeface="Arial"/>
              </a:rPr>
            </a:br>
            <a:br>
              <a:rPr lang="en" dirty="0">
                <a:sym typeface="Arial"/>
              </a:rPr>
            </a:br>
            <a:br>
              <a:rPr lang="en" dirty="0">
                <a:sym typeface="Arial"/>
              </a:rPr>
            </a:br>
            <a:br>
              <a:rPr lang="en" dirty="0">
                <a:sym typeface="Arial"/>
              </a:rPr>
            </a:br>
            <a:endParaRPr lang="en" dirty="0">
              <a:sym typeface="Arial"/>
            </a:endParaRPr>
          </a:p>
          <a:p>
            <a:pPr lvl="0"/>
            <a:r>
              <a:rPr lang="en" dirty="0">
                <a:sym typeface="Arial"/>
              </a:rPr>
              <a:t>Use 0 as the third parameter if the lookup values are not ordered add you need a precise (exact) match.</a:t>
            </a:r>
          </a:p>
        </p:txBody>
      </p:sp>
      <p:sp>
        <p:nvSpPr>
          <p:cNvPr id="81" name="Shape 81"/>
          <p:cNvSpPr txBox="1">
            <a:spLocks noGrp="1"/>
          </p:cNvSpPr>
          <p:nvPr>
            <p:ph type="title"/>
          </p:nvPr>
        </p:nvSpPr>
        <p:spPr>
          <a:xfrm>
            <a:off x="76200" y="228600"/>
            <a:ext cx="9067800" cy="422278"/>
          </a:xfrm>
        </p:spPr>
        <p:txBody>
          <a:bodyPr/>
          <a:lstStyle/>
          <a:p>
            <a:pPr lvl="0"/>
            <a:r>
              <a:rPr lang="en" dirty="0">
                <a:sym typeface="Arial"/>
              </a:rPr>
              <a:t>The </a:t>
            </a:r>
            <a:r>
              <a:rPr lang="en" b="1" dirty="0">
                <a:latin typeface="Courier New" panose="02070309020205020404" pitchFamily="49" charset="0"/>
                <a:cs typeface="Courier New" panose="02070309020205020404" pitchFamily="49" charset="0"/>
                <a:sym typeface="Arial"/>
              </a:rPr>
              <a:t>MATCH</a:t>
            </a:r>
            <a:r>
              <a:rPr lang="en" dirty="0">
                <a:sym typeface="Arial"/>
              </a:rPr>
              <a:t> Function</a:t>
            </a:r>
          </a:p>
        </p:txBody>
      </p:sp>
      <p:sp>
        <p:nvSpPr>
          <p:cNvPr id="84" name="Shape 84"/>
          <p:cNvSpPr txBox="1"/>
          <p:nvPr/>
        </p:nvSpPr>
        <p:spPr>
          <a:xfrm>
            <a:off x="533400" y="2057400"/>
            <a:ext cx="7869599" cy="2077498"/>
          </a:xfrm>
          <a:prstGeom prst="rect">
            <a:avLst/>
          </a:prstGeom>
          <a:solidFill>
            <a:srgbClr val="EFEFEF"/>
          </a:solidFill>
          <a:ln>
            <a:noFill/>
          </a:ln>
        </p:spPr>
        <p:txBody>
          <a:bodyPr lIns="91425" tIns="91425" rIns="91425" bIns="91425" anchor="ctr" anchorCtr="0">
            <a:noAutofit/>
          </a:bodyPr>
          <a:lstStyle/>
          <a:p>
            <a:pPr marL="0" marR="0" lvl="0" indent="0" algn="l" rtl="0">
              <a:lnSpc>
                <a:spcPct val="122727"/>
              </a:lnSpc>
              <a:spcBef>
                <a:spcPts val="0"/>
              </a:spcBef>
              <a:spcAft>
                <a:spcPts val="0"/>
              </a:spcAft>
              <a:buClr>
                <a:srgbClr val="222222"/>
              </a:buClr>
              <a:buSzPct val="25000"/>
              <a:buFont typeface="Arial"/>
              <a:buNone/>
            </a:pPr>
            <a:r>
              <a:rPr lang="en" sz="2000" b="1" i="0" u="none" strike="noStrike" cap="none" dirty="0">
                <a:solidFill>
                  <a:srgbClr val="222222"/>
                </a:solidFill>
                <a:latin typeface="Arial"/>
                <a:ea typeface="Arial"/>
                <a:cs typeface="Arial"/>
                <a:sym typeface="Arial"/>
              </a:rPr>
              <a:t>=MATCH(lookup_value, lookup_array, match_type)</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dirty="0">
                <a:solidFill>
                  <a:srgbClr val="222222"/>
                </a:solidFill>
                <a:latin typeface="Courier New" panose="02070309020205020404" pitchFamily="49" charset="0"/>
                <a:ea typeface="Arial"/>
                <a:cs typeface="Courier New" panose="02070309020205020404" pitchFamily="49" charset="0"/>
                <a:sym typeface="Arial"/>
              </a:rPr>
              <a:t>lookup_value</a:t>
            </a:r>
            <a:r>
              <a:rPr lang="en" sz="1800" b="1" i="0" u="none" strike="noStrike" cap="none" dirty="0">
                <a:solidFill>
                  <a:srgbClr val="222222"/>
                </a:solidFill>
                <a:latin typeface="Arial"/>
                <a:ea typeface="Arial"/>
                <a:cs typeface="Arial"/>
                <a:sym typeface="Arial"/>
              </a:rPr>
              <a:t> </a:t>
            </a:r>
            <a:r>
              <a:rPr lang="en" sz="1800" b="0" i="0" u="none" strike="noStrike" cap="none" dirty="0">
                <a:solidFill>
                  <a:srgbClr val="222222"/>
                </a:solidFill>
                <a:latin typeface="Arial"/>
                <a:ea typeface="Arial"/>
                <a:cs typeface="Arial"/>
                <a:sym typeface="Arial"/>
              </a:rPr>
              <a:t>— the value to match in lookup_array.</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dirty="0">
                <a:solidFill>
                  <a:srgbClr val="222222"/>
                </a:solidFill>
                <a:latin typeface="Courier New" panose="02070309020205020404" pitchFamily="49" charset="0"/>
                <a:ea typeface="Arial"/>
                <a:cs typeface="Courier New" panose="02070309020205020404" pitchFamily="49" charset="0"/>
                <a:sym typeface="Arial"/>
              </a:rPr>
              <a:t>lookup_array</a:t>
            </a:r>
            <a:r>
              <a:rPr lang="en" sz="1800" b="1" i="0" u="none" strike="noStrike" cap="none" dirty="0">
                <a:solidFill>
                  <a:srgbClr val="222222"/>
                </a:solidFill>
                <a:latin typeface="Arial"/>
                <a:ea typeface="Arial"/>
                <a:cs typeface="Arial"/>
                <a:sym typeface="Arial"/>
              </a:rPr>
              <a:t> </a:t>
            </a:r>
            <a:r>
              <a:rPr lang="en" sz="1800" b="0" i="0" u="none" strike="noStrike" cap="none" dirty="0">
                <a:solidFill>
                  <a:srgbClr val="222222"/>
                </a:solidFill>
                <a:latin typeface="Arial"/>
                <a:ea typeface="Arial"/>
                <a:cs typeface="Arial"/>
                <a:sym typeface="Arial"/>
              </a:rPr>
              <a:t>— a range of cells with data.</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dirty="0">
                <a:solidFill>
                  <a:srgbClr val="222222"/>
                </a:solidFill>
                <a:latin typeface="Courier New" panose="02070309020205020404" pitchFamily="49" charset="0"/>
                <a:ea typeface="Arial"/>
                <a:cs typeface="Courier New" panose="02070309020205020404" pitchFamily="49" charset="0"/>
                <a:sym typeface="Arial"/>
              </a:rPr>
              <a:t>match_type</a:t>
            </a:r>
            <a:r>
              <a:rPr lang="en" sz="1800" b="1" i="0" u="none" strike="noStrike" cap="none" dirty="0">
                <a:solidFill>
                  <a:srgbClr val="222222"/>
                </a:solidFill>
                <a:latin typeface="Arial"/>
                <a:ea typeface="Arial"/>
                <a:cs typeface="Arial"/>
                <a:sym typeface="Arial"/>
              </a:rPr>
              <a:t> </a:t>
            </a:r>
            <a:r>
              <a:rPr lang="en" sz="1800" b="0" i="0" u="none" strike="noStrike" cap="none" dirty="0">
                <a:solidFill>
                  <a:srgbClr val="222222"/>
                </a:solidFill>
                <a:latin typeface="Arial"/>
                <a:ea typeface="Arial"/>
                <a:cs typeface="Arial"/>
                <a:sym typeface="Arial"/>
              </a:rPr>
              <a:t>— specifies how Excel matches the lookup_value with values in the lookup_array. For exact matches, always use 0 for this argument.</a:t>
            </a:r>
          </a:p>
        </p:txBody>
      </p:sp>
    </p:spTree>
    <p:extLst>
      <p:ext uri="{BB962C8B-B14F-4D97-AF65-F5344CB8AC3E}">
        <p14:creationId xmlns:p14="http://schemas.microsoft.com/office/powerpoint/2010/main" val="23218271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Shape 90"/>
          <p:cNvSpPr txBox="1">
            <a:spLocks noGrp="1"/>
          </p:cNvSpPr>
          <p:nvPr>
            <p:ph idx="1"/>
          </p:nvPr>
        </p:nvSpPr>
        <p:spPr/>
        <p:txBody>
          <a:bodyPr/>
          <a:lstStyle/>
          <a:p>
            <a:pPr lvl="0"/>
            <a:r>
              <a:rPr lang="en-US" dirty="0">
                <a:sym typeface="Arial"/>
              </a:rPr>
              <a:t>The </a:t>
            </a:r>
            <a:r>
              <a:rPr lang="en-US" b="1" dirty="0">
                <a:latin typeface="Courier New" panose="02070309020205020404" pitchFamily="49" charset="0"/>
                <a:cs typeface="Courier New" panose="02070309020205020404" pitchFamily="49" charset="0"/>
                <a:sym typeface="Arial"/>
              </a:rPr>
              <a:t>INDEX</a:t>
            </a:r>
            <a:r>
              <a:rPr lang="en-US" dirty="0">
                <a:sym typeface="Arial"/>
              </a:rPr>
              <a:t> function returns the value in the specified cell from a range of cells.</a:t>
            </a:r>
            <a:br>
              <a:rPr lang="en-US" dirty="0">
                <a:sym typeface="Arial"/>
              </a:rPr>
            </a:br>
            <a:br>
              <a:rPr lang="en-US" dirty="0">
                <a:sym typeface="Arial"/>
              </a:rPr>
            </a:br>
            <a:br>
              <a:rPr lang="en-US" dirty="0">
                <a:sym typeface="Arial"/>
              </a:rPr>
            </a:br>
            <a:br>
              <a:rPr lang="en-US" dirty="0">
                <a:sym typeface="Arial"/>
              </a:rPr>
            </a:br>
            <a:br>
              <a:rPr lang="en-US" dirty="0">
                <a:sym typeface="Arial"/>
              </a:rPr>
            </a:br>
            <a:br>
              <a:rPr lang="en-US" dirty="0">
                <a:sym typeface="Arial"/>
              </a:rPr>
            </a:br>
            <a:br>
              <a:rPr lang="en-US" dirty="0">
                <a:sym typeface="Arial"/>
              </a:rPr>
            </a:br>
            <a:endParaRPr lang="en-US" dirty="0">
              <a:sym typeface="Arial"/>
            </a:endParaRPr>
          </a:p>
          <a:p>
            <a:pPr lvl="0"/>
            <a:endParaRPr lang="en-US" dirty="0">
              <a:sym typeface="Arial"/>
            </a:endParaRPr>
          </a:p>
        </p:txBody>
      </p:sp>
      <p:sp>
        <p:nvSpPr>
          <p:cNvPr id="89" name="Shape 89"/>
          <p:cNvSpPr txBox="1">
            <a:spLocks noGrp="1"/>
          </p:cNvSpPr>
          <p:nvPr>
            <p:ph type="title"/>
          </p:nvPr>
        </p:nvSpPr>
        <p:spPr>
          <a:xfrm>
            <a:off x="76200" y="228600"/>
            <a:ext cx="9067800" cy="422278"/>
          </a:xfrm>
        </p:spPr>
        <p:txBody>
          <a:bodyPr/>
          <a:lstStyle/>
          <a:p>
            <a:pPr lvl="0"/>
            <a:r>
              <a:rPr lang="en" dirty="0">
                <a:sym typeface="Arial"/>
              </a:rPr>
              <a:t>The </a:t>
            </a:r>
            <a:r>
              <a:rPr lang="en" b="1" dirty="0">
                <a:latin typeface="Courier New" panose="02070309020205020404" pitchFamily="49" charset="0"/>
                <a:cs typeface="Courier New" panose="02070309020205020404" pitchFamily="49" charset="0"/>
                <a:sym typeface="Arial"/>
              </a:rPr>
              <a:t>INDEX</a:t>
            </a:r>
            <a:r>
              <a:rPr lang="en" dirty="0">
                <a:sym typeface="Arial"/>
              </a:rPr>
              <a:t> Function</a:t>
            </a:r>
          </a:p>
        </p:txBody>
      </p:sp>
      <p:sp>
        <p:nvSpPr>
          <p:cNvPr id="92" name="Shape 92"/>
          <p:cNvSpPr txBox="1"/>
          <p:nvPr/>
        </p:nvSpPr>
        <p:spPr>
          <a:xfrm>
            <a:off x="533400" y="2209800"/>
            <a:ext cx="7869599" cy="2077498"/>
          </a:xfrm>
          <a:prstGeom prst="rect">
            <a:avLst/>
          </a:prstGeom>
          <a:solidFill>
            <a:srgbClr val="EFEFEF"/>
          </a:solidFill>
          <a:ln>
            <a:noFill/>
          </a:ln>
        </p:spPr>
        <p:txBody>
          <a:bodyPr lIns="91425" tIns="91425" rIns="91425" bIns="91425" anchor="ctr" anchorCtr="0">
            <a:noAutofit/>
          </a:bodyPr>
          <a:lstStyle/>
          <a:p>
            <a:pPr marL="0" marR="0" lvl="0" indent="0" algn="l" rtl="0">
              <a:lnSpc>
                <a:spcPct val="122727"/>
              </a:lnSpc>
              <a:spcBef>
                <a:spcPts val="0"/>
              </a:spcBef>
              <a:spcAft>
                <a:spcPts val="0"/>
              </a:spcAft>
              <a:buClr>
                <a:srgbClr val="000000"/>
              </a:buClr>
              <a:buSzPct val="25000"/>
              <a:buFont typeface="Arial"/>
              <a:buNone/>
            </a:pPr>
            <a:r>
              <a:rPr lang="en" sz="2000" b="1" i="0" u="none" strike="noStrike" cap="none">
                <a:solidFill>
                  <a:srgbClr val="222222"/>
                </a:solidFill>
                <a:latin typeface="Arial"/>
                <a:ea typeface="Arial"/>
                <a:cs typeface="Arial"/>
                <a:sym typeface="Arial"/>
              </a:rPr>
              <a:t>=INDEX(reference, row_num, [column_num])</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a:solidFill>
                  <a:srgbClr val="222222"/>
                </a:solidFill>
                <a:latin typeface="Arial"/>
                <a:ea typeface="Arial"/>
                <a:cs typeface="Arial"/>
                <a:sym typeface="Arial"/>
              </a:rPr>
              <a:t>reference </a:t>
            </a:r>
            <a:r>
              <a:rPr lang="en" sz="1800" b="0" i="0" u="none" strike="noStrike" cap="none">
                <a:solidFill>
                  <a:srgbClr val="222222"/>
                </a:solidFill>
                <a:latin typeface="Arial"/>
                <a:ea typeface="Arial"/>
                <a:cs typeface="Arial"/>
                <a:sym typeface="Arial"/>
              </a:rPr>
              <a:t>— a range of cells</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a:solidFill>
                  <a:srgbClr val="222222"/>
                </a:solidFill>
                <a:latin typeface="Arial"/>
                <a:ea typeface="Arial"/>
                <a:cs typeface="Arial"/>
                <a:sym typeface="Arial"/>
              </a:rPr>
              <a:t>row_num </a:t>
            </a:r>
            <a:r>
              <a:rPr lang="en" sz="1800" b="0" i="0" u="none" strike="noStrike" cap="none">
                <a:solidFill>
                  <a:srgbClr val="222222"/>
                </a:solidFill>
                <a:latin typeface="Arial"/>
                <a:ea typeface="Arial"/>
                <a:cs typeface="Arial"/>
                <a:sym typeface="Arial"/>
              </a:rPr>
              <a:t>— the row in reference from which to return data.</a:t>
            </a:r>
          </a:p>
          <a:p>
            <a:pPr marL="457200" marR="0" lvl="0" indent="-342900" algn="l" rtl="0">
              <a:lnSpc>
                <a:spcPct val="122727"/>
              </a:lnSpc>
              <a:spcBef>
                <a:spcPts val="0"/>
              </a:spcBef>
              <a:spcAft>
                <a:spcPts val="0"/>
              </a:spcAft>
              <a:buClr>
                <a:srgbClr val="222222"/>
              </a:buClr>
              <a:buSzPct val="25000"/>
              <a:buFont typeface="Arial"/>
              <a:buNone/>
            </a:pPr>
            <a:r>
              <a:rPr lang="en" sz="1800" b="1" i="0" u="none" strike="noStrike" cap="none">
                <a:solidFill>
                  <a:srgbClr val="222222"/>
                </a:solidFill>
                <a:latin typeface="Arial"/>
                <a:ea typeface="Arial"/>
                <a:cs typeface="Arial"/>
                <a:sym typeface="Arial"/>
              </a:rPr>
              <a:t>column_num </a:t>
            </a:r>
            <a:r>
              <a:rPr lang="en" sz="1800" b="0" i="0" u="none" strike="noStrike" cap="none">
                <a:solidFill>
                  <a:srgbClr val="222222"/>
                </a:solidFill>
                <a:latin typeface="Arial"/>
                <a:ea typeface="Arial"/>
                <a:cs typeface="Arial"/>
                <a:sym typeface="Arial"/>
              </a:rPr>
              <a:t>— optionally the column in reference from which to return data.</a:t>
            </a:r>
          </a:p>
        </p:txBody>
      </p:sp>
    </p:spTree>
    <p:extLst>
      <p:ext uri="{BB962C8B-B14F-4D97-AF65-F5344CB8AC3E}">
        <p14:creationId xmlns:p14="http://schemas.microsoft.com/office/powerpoint/2010/main" val="378268782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p:txBody>
          <a:bodyPr/>
          <a:lstStyle/>
          <a:p>
            <a:pPr lvl="0"/>
            <a:r>
              <a:rPr lang="en" dirty="0">
                <a:sym typeface="Arial"/>
              </a:rPr>
              <a:t>Examples of </a:t>
            </a:r>
            <a:r>
              <a:rPr lang="en" b="1" dirty="0">
                <a:latin typeface="Courier New" panose="02070309020205020404" pitchFamily="49" charset="0"/>
                <a:cs typeface="Courier New" panose="02070309020205020404" pitchFamily="49" charset="0"/>
                <a:sym typeface="Arial"/>
              </a:rPr>
              <a:t>MATCH</a:t>
            </a:r>
            <a:r>
              <a:rPr lang="en" dirty="0">
                <a:sym typeface="Arial"/>
              </a:rPr>
              <a:t> and </a:t>
            </a:r>
            <a:r>
              <a:rPr lang="en" b="1" dirty="0">
                <a:latin typeface="Courier New" panose="02070309020205020404" pitchFamily="49" charset="0"/>
                <a:cs typeface="Courier New" panose="02070309020205020404" pitchFamily="49" charset="0"/>
                <a:sym typeface="Arial"/>
              </a:rPr>
              <a:t>INDEX</a:t>
            </a:r>
          </a:p>
        </p:txBody>
      </p:sp>
      <p:sp>
        <p:nvSpPr>
          <p:cNvPr id="3" name="Text Placeholder 2"/>
          <p:cNvSpPr>
            <a:spLocks noGrp="1"/>
          </p:cNvSpPr>
          <p:nvPr>
            <p:ph type="body" sz="quarter" idx="13"/>
          </p:nvPr>
        </p:nvSpPr>
        <p:spPr/>
        <p:txBody>
          <a:bodyPr/>
          <a:lstStyle/>
          <a:p>
            <a:r>
              <a:rPr lang="en-US" dirty="0"/>
              <a:t>Example</a:t>
            </a:r>
          </a:p>
        </p:txBody>
      </p:sp>
      <p:sp>
        <p:nvSpPr>
          <p:cNvPr id="100" name="Shape 100"/>
          <p:cNvSpPr txBox="1"/>
          <p:nvPr/>
        </p:nvSpPr>
        <p:spPr>
          <a:xfrm>
            <a:off x="3186661" y="3516200"/>
            <a:ext cx="3563699" cy="389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1155CC"/>
              </a:buClr>
              <a:buSzPct val="25000"/>
              <a:buFont typeface="Arial"/>
              <a:buNone/>
            </a:pPr>
            <a:r>
              <a:rPr lang="en" sz="1800" b="1" i="0" u="none" strike="noStrike" cap="none" dirty="0">
                <a:solidFill>
                  <a:srgbClr val="1155CC"/>
                </a:solidFill>
                <a:latin typeface="Arial"/>
                <a:ea typeface="Arial"/>
                <a:cs typeface="Arial"/>
                <a:sym typeface="Arial"/>
              </a:rPr>
              <a:t>=MATCH(A7,A1:A5,0)</a:t>
            </a:r>
          </a:p>
        </p:txBody>
      </p:sp>
      <p:sp>
        <p:nvSpPr>
          <p:cNvPr id="101" name="Shape 101"/>
          <p:cNvSpPr txBox="1"/>
          <p:nvPr/>
        </p:nvSpPr>
        <p:spPr>
          <a:xfrm>
            <a:off x="3186661" y="3905300"/>
            <a:ext cx="3563699" cy="389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1155CC"/>
              </a:buClr>
              <a:buSzPct val="25000"/>
              <a:buFont typeface="Arial"/>
              <a:buNone/>
            </a:pPr>
            <a:r>
              <a:rPr lang="en" sz="1800" b="1" i="0" u="none" strike="noStrike" cap="none">
                <a:solidFill>
                  <a:srgbClr val="1155CC"/>
                </a:solidFill>
                <a:latin typeface="Arial"/>
                <a:ea typeface="Arial"/>
                <a:cs typeface="Arial"/>
                <a:sym typeface="Arial"/>
              </a:rPr>
              <a:t>=INDEX(A1:A5,B7)</a:t>
            </a:r>
          </a:p>
        </p:txBody>
      </p:sp>
      <p:sp>
        <p:nvSpPr>
          <p:cNvPr id="102" name="Shape 102"/>
          <p:cNvSpPr txBox="1"/>
          <p:nvPr/>
        </p:nvSpPr>
        <p:spPr>
          <a:xfrm>
            <a:off x="3186661" y="4276560"/>
            <a:ext cx="3563699" cy="389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1155CC"/>
              </a:buClr>
              <a:buSzPct val="25000"/>
              <a:buFont typeface="Arial"/>
              <a:buNone/>
            </a:pPr>
            <a:r>
              <a:rPr lang="en" sz="1800" b="1" i="0" u="none" strike="noStrike" cap="none" dirty="0">
                <a:solidFill>
                  <a:srgbClr val="1155CC"/>
                </a:solidFill>
                <a:latin typeface="Arial"/>
                <a:ea typeface="Arial"/>
                <a:cs typeface="Arial"/>
                <a:sym typeface="Arial"/>
              </a:rPr>
              <a:t>=INDEX(A1:B5,B7,2)</a:t>
            </a:r>
          </a:p>
        </p:txBody>
      </p:sp>
      <p:pic>
        <p:nvPicPr>
          <p:cNvPr id="4" name="Picture 3"/>
          <p:cNvPicPr>
            <a:picLocks noChangeAspect="1"/>
          </p:cNvPicPr>
          <p:nvPr/>
        </p:nvPicPr>
        <p:blipFill>
          <a:blip r:embed="rId3"/>
          <a:stretch>
            <a:fillRect/>
          </a:stretch>
        </p:blipFill>
        <p:spPr>
          <a:xfrm>
            <a:off x="381001" y="1239879"/>
            <a:ext cx="2787076" cy="3425781"/>
          </a:xfrm>
          <a:prstGeom prst="rect">
            <a:avLst/>
          </a:prstGeom>
        </p:spPr>
      </p:pic>
      <p:pic>
        <p:nvPicPr>
          <p:cNvPr id="12" name="Picture 11"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6419724"/>
            <a:ext cx="411480" cy="411480"/>
          </a:xfrm>
          <a:prstGeom prst="rect">
            <a:avLst/>
          </a:prstGeom>
        </p:spPr>
      </p:pic>
      <p:sp>
        <p:nvSpPr>
          <p:cNvPr id="13" name="TextBox 12"/>
          <p:cNvSpPr txBox="1"/>
          <p:nvPr/>
        </p:nvSpPr>
        <p:spPr>
          <a:xfrm>
            <a:off x="5257800" y="6472178"/>
            <a:ext cx="152317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PayrollData.xlsx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8273621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p:txBody>
          <a:bodyPr/>
          <a:lstStyle/>
          <a:p>
            <a:pPr lvl="0"/>
            <a:r>
              <a:rPr lang="en">
                <a:sym typeface="Arial"/>
              </a:rPr>
              <a:t>Example Revisited</a:t>
            </a:r>
          </a:p>
        </p:txBody>
      </p:sp>
      <p:sp>
        <p:nvSpPr>
          <p:cNvPr id="108" name="Shape 108"/>
          <p:cNvSpPr txBox="1">
            <a:spLocks noGrp="1"/>
          </p:cNvSpPr>
          <p:nvPr>
            <p:ph idx="1"/>
          </p:nvPr>
        </p:nvSpPr>
        <p:spPr/>
        <p:txBody>
          <a:bodyPr/>
          <a:lstStyle/>
          <a:p>
            <a:pPr lvl="0"/>
            <a:r>
              <a:rPr lang="en" dirty="0">
                <a:sym typeface="Arial"/>
              </a:rPr>
              <a:t>Here's a solution to the problem we originally posed: how do you look up cities by zip codes if zip code is not the first column as required by </a:t>
            </a:r>
            <a:r>
              <a:rPr lang="en" dirty="0">
                <a:latin typeface="Courier New" panose="02070309020205020404" pitchFamily="49" charset="0"/>
                <a:cs typeface="Courier New" panose="02070309020205020404" pitchFamily="49" charset="0"/>
                <a:sym typeface="Arial"/>
              </a:rPr>
              <a:t>VLOOKUP</a:t>
            </a:r>
            <a:r>
              <a:rPr lang="en" dirty="0">
                <a:sym typeface="Arial"/>
              </a:rPr>
              <a:t>?</a:t>
            </a:r>
          </a:p>
        </p:txBody>
      </p:sp>
      <p:pic>
        <p:nvPicPr>
          <p:cNvPr id="110" name="Shape 110"/>
          <p:cNvPicPr preferRelativeResize="0"/>
          <p:nvPr/>
        </p:nvPicPr>
        <p:blipFill rotWithShape="1">
          <a:blip r:embed="rId3">
            <a:alphaModFix/>
          </a:blip>
          <a:srcRect/>
          <a:stretch/>
        </p:blipFill>
        <p:spPr>
          <a:xfrm>
            <a:off x="241325" y="2897825"/>
            <a:ext cx="5210174" cy="1266825"/>
          </a:xfrm>
          <a:prstGeom prst="rect">
            <a:avLst/>
          </a:prstGeom>
          <a:noFill/>
          <a:ln>
            <a:noFill/>
          </a:ln>
        </p:spPr>
      </p:pic>
      <p:sp>
        <p:nvSpPr>
          <p:cNvPr id="111" name="Shape 111"/>
          <p:cNvSpPr txBox="1"/>
          <p:nvPr/>
        </p:nvSpPr>
        <p:spPr>
          <a:xfrm>
            <a:off x="5328350" y="3447625"/>
            <a:ext cx="3563699" cy="389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1155CC"/>
              </a:buClr>
              <a:buSzPct val="25000"/>
              <a:buFont typeface="Arial"/>
              <a:buNone/>
            </a:pPr>
            <a:r>
              <a:rPr lang="en" sz="1800" b="1" i="0" u="none" strike="noStrike" cap="none">
                <a:solidFill>
                  <a:srgbClr val="1155CC"/>
                </a:solidFill>
                <a:latin typeface="Arial"/>
                <a:ea typeface="Arial"/>
                <a:cs typeface="Arial"/>
                <a:sym typeface="Arial"/>
              </a:rPr>
              <a:t>=MATCH(B8,Cities!B2:B6,0)</a:t>
            </a:r>
          </a:p>
        </p:txBody>
      </p:sp>
      <p:sp>
        <p:nvSpPr>
          <p:cNvPr id="112" name="Shape 112"/>
          <p:cNvSpPr txBox="1"/>
          <p:nvPr/>
        </p:nvSpPr>
        <p:spPr>
          <a:xfrm>
            <a:off x="4402600" y="3711175"/>
            <a:ext cx="3867000" cy="389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1155CC"/>
              </a:buClr>
              <a:buSzPct val="25000"/>
              <a:buFont typeface="Arial"/>
              <a:buNone/>
            </a:pPr>
            <a:r>
              <a:rPr lang="en" sz="1800" b="1" i="0" u="none" strike="noStrike" cap="none">
                <a:solidFill>
                  <a:srgbClr val="1155CC"/>
                </a:solidFill>
                <a:latin typeface="Arial"/>
                <a:ea typeface="Arial"/>
                <a:cs typeface="Arial"/>
                <a:sym typeface="Arial"/>
              </a:rPr>
              <a:t>=INDEX(Cities!A$2:E$6,$C$10,5)</a:t>
            </a:r>
          </a:p>
        </p:txBody>
      </p:sp>
      <p:pic>
        <p:nvPicPr>
          <p:cNvPr id="113" name="Shape 113"/>
          <p:cNvPicPr preferRelativeResize="0"/>
          <p:nvPr/>
        </p:nvPicPr>
        <p:blipFill rotWithShape="1">
          <a:blip r:embed="rId4">
            <a:alphaModFix/>
          </a:blip>
          <a:srcRect/>
          <a:stretch/>
        </p:blipFill>
        <p:spPr>
          <a:xfrm>
            <a:off x="930475" y="4542850"/>
            <a:ext cx="4893824" cy="1511124"/>
          </a:xfrm>
          <a:prstGeom prst="rect">
            <a:avLst/>
          </a:prstGeom>
          <a:noFill/>
          <a:ln>
            <a:noFill/>
          </a:ln>
        </p:spPr>
      </p:pic>
      <p:sp>
        <p:nvSpPr>
          <p:cNvPr id="114" name="Shape 114"/>
          <p:cNvSpPr/>
          <p:nvPr/>
        </p:nvSpPr>
        <p:spPr>
          <a:xfrm>
            <a:off x="4933973" y="2644761"/>
            <a:ext cx="3737074" cy="1799149"/>
          </a:xfrm>
          <a:custGeom>
            <a:avLst/>
            <a:gdLst/>
            <a:ahLst/>
            <a:cxnLst/>
            <a:rect l="0" t="0" r="0" b="0"/>
            <a:pathLst>
              <a:path w="120000" h="120000" extrusionOk="0">
                <a:moveTo>
                  <a:pt x="78806" y="91898"/>
                </a:moveTo>
                <a:cubicBezTo>
                  <a:pt x="79343" y="101934"/>
                  <a:pt x="82912" y="112226"/>
                  <a:pt x="87319" y="116498"/>
                </a:cubicBezTo>
                <a:cubicBezTo>
                  <a:pt x="92026" y="121060"/>
                  <a:pt x="97704" y="120063"/>
                  <a:pt x="102864" y="118804"/>
                </a:cubicBezTo>
                <a:cubicBezTo>
                  <a:pt x="109457" y="117192"/>
                  <a:pt x="114374" y="103102"/>
                  <a:pt x="117667" y="91129"/>
                </a:cubicBezTo>
                <a:cubicBezTo>
                  <a:pt x="124464" y="66414"/>
                  <a:pt x="115070" y="25518"/>
                  <a:pt x="103234" y="11176"/>
                </a:cubicBezTo>
                <a:cubicBezTo>
                  <a:pt x="92852" y="-1400"/>
                  <a:pt x="78912" y="-2421"/>
                  <a:pt x="67333" y="4258"/>
                </a:cubicBezTo>
                <a:cubicBezTo>
                  <a:pt x="56505" y="10504"/>
                  <a:pt x="46646" y="24301"/>
                  <a:pt x="35503" y="27321"/>
                </a:cubicBezTo>
                <a:cubicBezTo>
                  <a:pt x="27627" y="29453"/>
                  <a:pt x="19697" y="30652"/>
                  <a:pt x="11816" y="32702"/>
                </a:cubicBezTo>
                <a:cubicBezTo>
                  <a:pt x="8015" y="33689"/>
                  <a:pt x="2613" y="31945"/>
                  <a:pt x="713" y="38853"/>
                </a:cubicBezTo>
                <a:cubicBezTo>
                  <a:pt x="-1400" y="46536"/>
                  <a:pt x="1978" y="58545"/>
                  <a:pt x="5525" y="63453"/>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5486400" y="4011075"/>
            <a:ext cx="1475325" cy="204075"/>
          </a:xfrm>
          <a:custGeom>
            <a:avLst/>
            <a:gdLst/>
            <a:ahLst/>
            <a:cxnLst/>
            <a:rect l="0" t="0" r="0" b="0"/>
            <a:pathLst>
              <a:path w="120000" h="120000" extrusionOk="0">
                <a:moveTo>
                  <a:pt x="0" y="20330"/>
                </a:moveTo>
                <a:cubicBezTo>
                  <a:pt x="0" y="90393"/>
                  <a:pt x="17865" y="114119"/>
                  <a:pt x="27187" y="94876"/>
                </a:cubicBezTo>
                <a:cubicBezTo>
                  <a:pt x="35170" y="78382"/>
                  <a:pt x="44140" y="-3601"/>
                  <a:pt x="50624" y="33884"/>
                </a:cubicBezTo>
                <a:cubicBezTo>
                  <a:pt x="53896" y="52804"/>
                  <a:pt x="53282" y="93789"/>
                  <a:pt x="56251" y="115207"/>
                </a:cubicBezTo>
                <a:cubicBezTo>
                  <a:pt x="56914" y="119985"/>
                  <a:pt x="56251" y="108430"/>
                  <a:pt x="56251" y="101653"/>
                </a:cubicBezTo>
                <a:cubicBezTo>
                  <a:pt x="56251" y="60183"/>
                  <a:pt x="65623" y="32517"/>
                  <a:pt x="71250" y="40661"/>
                </a:cubicBezTo>
                <a:cubicBezTo>
                  <a:pt x="75416" y="46674"/>
                  <a:pt x="77439" y="87423"/>
                  <a:pt x="81563" y="94876"/>
                </a:cubicBezTo>
                <a:cubicBezTo>
                  <a:pt x="94697" y="118603"/>
                  <a:pt x="120000" y="97861"/>
                  <a:pt x="12000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849700" y="4253125"/>
            <a:ext cx="2305200" cy="437975"/>
          </a:xfrm>
          <a:custGeom>
            <a:avLst/>
            <a:gdLst/>
            <a:ahLst/>
            <a:cxnLst/>
            <a:rect l="0" t="0" r="0" b="0"/>
            <a:pathLst>
              <a:path w="120000" h="120000" extrusionOk="0">
                <a:moveTo>
                  <a:pt x="120000" y="0"/>
                </a:moveTo>
                <a:cubicBezTo>
                  <a:pt x="102877" y="90114"/>
                  <a:pt x="71570" y="20110"/>
                  <a:pt x="47399" y="12630"/>
                </a:cubicBezTo>
                <a:cubicBezTo>
                  <a:pt x="30227" y="7308"/>
                  <a:pt x="3373" y="31220"/>
                  <a:pt x="0" y="12000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826650" y="4495150"/>
            <a:ext cx="23050" cy="161375"/>
          </a:xfrm>
          <a:custGeom>
            <a:avLst/>
            <a:gdLst/>
            <a:ahLst/>
            <a:cxnLst/>
            <a:rect l="0" t="0" r="0" b="0"/>
            <a:pathLst>
              <a:path w="120000" h="120000" extrusionOk="0">
                <a:moveTo>
                  <a:pt x="119999" y="120000"/>
                </a:moveTo>
                <a:cubicBezTo>
                  <a:pt x="42169" y="81146"/>
                  <a:pt x="0" y="40396"/>
                  <a:pt x="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872750" y="4598900"/>
            <a:ext cx="161375" cy="69150"/>
          </a:xfrm>
          <a:custGeom>
            <a:avLst/>
            <a:gdLst/>
            <a:ahLst/>
            <a:cxnLst/>
            <a:rect l="0" t="0" r="0" b="0"/>
            <a:pathLst>
              <a:path w="120000" h="120000" extrusionOk="0">
                <a:moveTo>
                  <a:pt x="0" y="119999"/>
                </a:moveTo>
                <a:cubicBezTo>
                  <a:pt x="41270" y="87852"/>
                  <a:pt x="81072" y="45379"/>
                  <a:pt x="12000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5573026" y="3999550"/>
            <a:ext cx="2345375" cy="772224"/>
          </a:xfrm>
          <a:custGeom>
            <a:avLst/>
            <a:gdLst/>
            <a:ahLst/>
            <a:cxnLst/>
            <a:rect l="0" t="0" r="0" b="0"/>
            <a:pathLst>
              <a:path w="120000" h="120000" extrusionOk="0">
                <a:moveTo>
                  <a:pt x="120000" y="0"/>
                </a:moveTo>
                <a:cubicBezTo>
                  <a:pt x="115833" y="37951"/>
                  <a:pt x="107476" y="76291"/>
                  <a:pt x="95820" y="94926"/>
                </a:cubicBezTo>
                <a:cubicBezTo>
                  <a:pt x="84967" y="112276"/>
                  <a:pt x="71410" y="112494"/>
                  <a:pt x="59258" y="107463"/>
                </a:cubicBezTo>
                <a:cubicBezTo>
                  <a:pt x="44409" y="101313"/>
                  <a:pt x="29391" y="93687"/>
                  <a:pt x="14438" y="96717"/>
                </a:cubicBezTo>
                <a:cubicBezTo>
                  <a:pt x="10119" y="97592"/>
                  <a:pt x="5663" y="95319"/>
                  <a:pt x="1464" y="98508"/>
                </a:cubicBezTo>
                <a:cubicBezTo>
                  <a:pt x="-854" y="100268"/>
                  <a:pt x="285" y="112735"/>
                  <a:pt x="285" y="12000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5463350" y="4656525"/>
            <a:ext cx="126775" cy="92200"/>
          </a:xfrm>
          <a:custGeom>
            <a:avLst/>
            <a:gdLst/>
            <a:ahLst/>
            <a:cxnLst/>
            <a:rect l="0" t="0" r="0" b="0"/>
            <a:pathLst>
              <a:path w="120000" h="120000" extrusionOk="0">
                <a:moveTo>
                  <a:pt x="120000" y="119999"/>
                </a:moveTo>
                <a:cubicBezTo>
                  <a:pt x="75748" y="89577"/>
                  <a:pt x="0" y="68004"/>
                  <a:pt x="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5590125" y="4668050"/>
            <a:ext cx="103750" cy="80675"/>
          </a:xfrm>
          <a:custGeom>
            <a:avLst/>
            <a:gdLst/>
            <a:ahLst/>
            <a:cxnLst/>
            <a:rect l="0" t="0" r="0" b="0"/>
            <a:pathLst>
              <a:path w="120000" h="120000" extrusionOk="0">
                <a:moveTo>
                  <a:pt x="0" y="120000"/>
                </a:moveTo>
                <a:cubicBezTo>
                  <a:pt x="35826" y="73926"/>
                  <a:pt x="74660" y="29116"/>
                  <a:pt x="12000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4852475" y="3526975"/>
            <a:ext cx="265099" cy="69150"/>
          </a:xfrm>
          <a:custGeom>
            <a:avLst/>
            <a:gdLst/>
            <a:ahLst/>
            <a:cxnLst/>
            <a:rect l="0" t="0" r="0" b="0"/>
            <a:pathLst>
              <a:path w="120000" h="120000" extrusionOk="0">
                <a:moveTo>
                  <a:pt x="120000" y="119999"/>
                </a:moveTo>
                <a:cubicBezTo>
                  <a:pt x="82214" y="55618"/>
                  <a:pt x="41327" y="0"/>
                  <a:pt x="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5025350" y="3388650"/>
            <a:ext cx="69174" cy="184425"/>
          </a:xfrm>
          <a:custGeom>
            <a:avLst/>
            <a:gdLst/>
            <a:ahLst/>
            <a:cxnLst/>
            <a:rect l="0" t="0" r="0" b="0"/>
            <a:pathLst>
              <a:path w="120000" h="120000" extrusionOk="0">
                <a:moveTo>
                  <a:pt x="120000" y="120000"/>
                </a:moveTo>
                <a:cubicBezTo>
                  <a:pt x="56769" y="84457"/>
                  <a:pt x="0" y="42716"/>
                  <a:pt x="0" y="0"/>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172425" y="2317278"/>
            <a:ext cx="2397424" cy="1209699"/>
          </a:xfrm>
          <a:custGeom>
            <a:avLst/>
            <a:gdLst/>
            <a:ahLst/>
            <a:cxnLst/>
            <a:rect l="0" t="0" r="0" b="0"/>
            <a:pathLst>
              <a:path w="120000" h="120000" extrusionOk="0">
                <a:moveTo>
                  <a:pt x="120000" y="120000"/>
                </a:moveTo>
                <a:cubicBezTo>
                  <a:pt x="120000" y="45985"/>
                  <a:pt x="62500" y="-7092"/>
                  <a:pt x="25384" y="1088"/>
                </a:cubicBezTo>
                <a:cubicBezTo>
                  <a:pt x="19483" y="2388"/>
                  <a:pt x="13031" y="6914"/>
                  <a:pt x="9231" y="15953"/>
                </a:cubicBezTo>
                <a:cubicBezTo>
                  <a:pt x="4154" y="28023"/>
                  <a:pt x="5606" y="48289"/>
                  <a:pt x="0" y="59402"/>
                </a:cubicBezTo>
              </a:path>
            </a:pathLst>
          </a:cu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Picture 19"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2350" y="6424546"/>
            <a:ext cx="411480" cy="411480"/>
          </a:xfrm>
          <a:prstGeom prst="rect">
            <a:avLst/>
          </a:prstGeom>
        </p:spPr>
      </p:pic>
      <p:sp>
        <p:nvSpPr>
          <p:cNvPr id="21" name="TextBox 20"/>
          <p:cNvSpPr txBox="1"/>
          <p:nvPr/>
        </p:nvSpPr>
        <p:spPr>
          <a:xfrm>
            <a:off x="5463350" y="6477000"/>
            <a:ext cx="185018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RainfallLookup.xlsx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04238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381000" y="3393157"/>
            <a:ext cx="7313997" cy="1133474"/>
          </a:xfrm>
          <a:prstGeom prst="rect">
            <a:avLst/>
          </a:prstGeom>
          <a:noFill/>
          <a:ln>
            <a:noFill/>
          </a:ln>
        </p:spPr>
      </p:pic>
      <p:sp>
        <p:nvSpPr>
          <p:cNvPr id="122" name="Shape 122"/>
          <p:cNvSpPr txBox="1">
            <a:spLocks noGrp="1"/>
          </p:cNvSpPr>
          <p:nvPr>
            <p:ph type="title"/>
          </p:nvPr>
        </p:nvSpPr>
        <p:spPr/>
        <p:txBody>
          <a:bodyPr/>
          <a:lstStyle/>
          <a:p>
            <a:pPr lvl="0"/>
            <a:r>
              <a:rPr lang="en-US" dirty="0">
                <a:sym typeface="Calibri"/>
              </a:rPr>
              <a:t>Formatting in Different Versions of Excel</a:t>
            </a:r>
          </a:p>
        </p:txBody>
      </p:sp>
      <p:pic>
        <p:nvPicPr>
          <p:cNvPr id="127" name="Shape 127"/>
          <p:cNvPicPr preferRelativeResize="0"/>
          <p:nvPr/>
        </p:nvPicPr>
        <p:blipFill rotWithShape="1">
          <a:blip r:embed="rId4">
            <a:alphaModFix/>
          </a:blip>
          <a:srcRect/>
          <a:stretch/>
        </p:blipFill>
        <p:spPr>
          <a:xfrm>
            <a:off x="381000" y="5073720"/>
            <a:ext cx="7267574" cy="1047749"/>
          </a:xfrm>
          <a:prstGeom prst="rect">
            <a:avLst/>
          </a:prstGeom>
          <a:noFill/>
          <a:ln>
            <a:noFill/>
          </a:ln>
        </p:spPr>
      </p:pic>
      <p:sp>
        <p:nvSpPr>
          <p:cNvPr id="2" name="TextBox 1"/>
          <p:cNvSpPr txBox="1"/>
          <p:nvPr/>
        </p:nvSpPr>
        <p:spPr>
          <a:xfrm>
            <a:off x="289615" y="4653221"/>
            <a:ext cx="1326004" cy="369332"/>
          </a:xfrm>
          <a:prstGeom prst="rect">
            <a:avLst/>
          </a:prstGeom>
          <a:noFill/>
        </p:spPr>
        <p:txBody>
          <a:bodyPr wrap="none" rtlCol="0">
            <a:spAutoFit/>
          </a:bodyPr>
          <a:lstStyle/>
          <a:p>
            <a:r>
              <a:rPr lang="en-US" dirty="0"/>
              <a:t>Excel 2010</a:t>
            </a:r>
          </a:p>
        </p:txBody>
      </p:sp>
      <p:sp>
        <p:nvSpPr>
          <p:cNvPr id="3" name="TextBox 2"/>
          <p:cNvSpPr txBox="1"/>
          <p:nvPr/>
        </p:nvSpPr>
        <p:spPr>
          <a:xfrm>
            <a:off x="289615" y="3003677"/>
            <a:ext cx="1326004" cy="369332"/>
          </a:xfrm>
          <a:prstGeom prst="rect">
            <a:avLst/>
          </a:prstGeom>
          <a:noFill/>
        </p:spPr>
        <p:txBody>
          <a:bodyPr wrap="none" rtlCol="0">
            <a:spAutoFit/>
          </a:bodyPr>
          <a:lstStyle/>
          <a:p>
            <a:r>
              <a:rPr lang="en-US" dirty="0"/>
              <a:t>Excel 2013</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000" y="1646694"/>
            <a:ext cx="8245474" cy="1203488"/>
          </a:xfrm>
          <a:prstGeom prst="rect">
            <a:avLst/>
          </a:prstGeom>
        </p:spPr>
      </p:pic>
      <p:sp>
        <p:nvSpPr>
          <p:cNvPr id="17" name="TextBox 16"/>
          <p:cNvSpPr txBox="1"/>
          <p:nvPr/>
        </p:nvSpPr>
        <p:spPr>
          <a:xfrm>
            <a:off x="289615" y="1199978"/>
            <a:ext cx="1326004" cy="369332"/>
          </a:xfrm>
          <a:prstGeom prst="rect">
            <a:avLst/>
          </a:prstGeom>
          <a:noFill/>
        </p:spPr>
        <p:txBody>
          <a:bodyPr wrap="none" rtlCol="0">
            <a:spAutoFit/>
          </a:bodyPr>
          <a:lstStyle/>
          <a:p>
            <a:r>
              <a:rPr lang="en-US" dirty="0"/>
              <a:t>Excel 2016</a:t>
            </a:r>
          </a:p>
        </p:txBody>
      </p:sp>
      <p:sp>
        <p:nvSpPr>
          <p:cNvPr id="9" name="Rectangle: Rounded Corners 8"/>
          <p:cNvSpPr/>
          <p:nvPr/>
        </p:nvSpPr>
        <p:spPr>
          <a:xfrm>
            <a:off x="3733800" y="2012121"/>
            <a:ext cx="990600" cy="8892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6095999" y="3613729"/>
            <a:ext cx="1598997" cy="933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6172201" y="5272746"/>
            <a:ext cx="1522796" cy="8998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00641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p:txBody>
          <a:bodyPr/>
          <a:lstStyle/>
          <a:p>
            <a:pPr lvl="0"/>
            <a:r>
              <a:rPr lang="en" dirty="0">
                <a:sym typeface="Arial"/>
              </a:rPr>
              <a:t>Common Errors with Table Lookup</a:t>
            </a:r>
          </a:p>
        </p:txBody>
      </p:sp>
      <p:sp>
        <p:nvSpPr>
          <p:cNvPr id="130" name="Shape 130"/>
          <p:cNvSpPr txBox="1">
            <a:spLocks noGrp="1"/>
          </p:cNvSpPr>
          <p:nvPr>
            <p:ph idx="1"/>
          </p:nvPr>
        </p:nvSpPr>
        <p:spPr/>
        <p:txBody>
          <a:bodyPr/>
          <a:lstStyle/>
          <a:p>
            <a:pPr lvl="0"/>
            <a:r>
              <a:rPr lang="en-US" dirty="0">
                <a:latin typeface="Courier New" panose="02070309020205020404" pitchFamily="49" charset="0"/>
                <a:cs typeface="Courier New" panose="02070309020205020404" pitchFamily="49" charset="0"/>
                <a:sym typeface="Arial"/>
              </a:rPr>
              <a:t>VLOOKUP</a:t>
            </a:r>
            <a:r>
              <a:rPr lang="en-US" dirty="0">
                <a:sym typeface="Arial"/>
              </a:rPr>
              <a:t> or </a:t>
            </a:r>
            <a:r>
              <a:rPr lang="en-US" dirty="0">
                <a:latin typeface="Courier New" panose="02070309020205020404" pitchFamily="49" charset="0"/>
                <a:cs typeface="Courier New" panose="02070309020205020404" pitchFamily="49" charset="0"/>
                <a:sym typeface="Arial"/>
              </a:rPr>
              <a:t>MATCH</a:t>
            </a:r>
            <a:r>
              <a:rPr lang="en-US" dirty="0">
                <a:sym typeface="Arial"/>
              </a:rPr>
              <a:t> return a </a:t>
            </a:r>
            <a:r>
              <a:rPr lang="en-US" dirty="0">
                <a:latin typeface="Courier New" panose="02070309020205020404" pitchFamily="49" charset="0"/>
                <a:cs typeface="Courier New" panose="02070309020205020404" pitchFamily="49" charset="0"/>
                <a:sym typeface="Arial"/>
              </a:rPr>
              <a:t>#N/A</a:t>
            </a:r>
            <a:r>
              <a:rPr lang="en-US" dirty="0">
                <a:sym typeface="Arial"/>
              </a:rPr>
              <a:t> error, which means that lookup can't find what you are looking for, because:</a:t>
            </a:r>
          </a:p>
          <a:p>
            <a:pPr marL="342900" lvl="0" indent="-342900">
              <a:buFont typeface="Wingdings" panose="05000000000000000000" pitchFamily="2" charset="2"/>
              <a:buChar char="§"/>
            </a:pPr>
            <a:r>
              <a:rPr lang="en-US" dirty="0">
                <a:sym typeface="Arial"/>
              </a:rPr>
              <a:t>Your lookup value is incorrect (in your case it was a negative number)</a:t>
            </a:r>
          </a:p>
          <a:p>
            <a:pPr marL="342900" lvl="0" indent="-342900">
              <a:buFont typeface="Wingdings" panose="05000000000000000000" pitchFamily="2" charset="2"/>
              <a:buChar char="§"/>
            </a:pPr>
            <a:r>
              <a:rPr lang="en-US" dirty="0">
                <a:sym typeface="Arial"/>
              </a:rPr>
              <a:t>Your lookup value is not in the table because you set up the table incorrectly</a:t>
            </a:r>
          </a:p>
          <a:p>
            <a:pPr marL="342900" lvl="0" indent="-342900">
              <a:buFont typeface="Wingdings" panose="05000000000000000000" pitchFamily="2" charset="2"/>
              <a:buChar char="§"/>
            </a:pPr>
            <a:r>
              <a:rPr lang="en-US" dirty="0">
                <a:sym typeface="Arial"/>
              </a:rPr>
              <a:t>You misspelled the key values when you entered them into the lookup table</a:t>
            </a:r>
          </a:p>
          <a:p>
            <a:pPr marL="342900" lvl="0" indent="-342900">
              <a:buFont typeface="Wingdings" panose="05000000000000000000" pitchFamily="2" charset="2"/>
              <a:buChar char="§"/>
            </a:pPr>
            <a:r>
              <a:rPr lang="en-US" dirty="0">
                <a:sym typeface="Arial"/>
              </a:rPr>
              <a:t>You have an extra space after the value in the table</a:t>
            </a:r>
          </a:p>
          <a:p>
            <a:pPr marL="342900" lvl="0" indent="-342900">
              <a:buFont typeface="Wingdings" panose="05000000000000000000" pitchFamily="2" charset="2"/>
              <a:buChar char="§"/>
            </a:pPr>
            <a:r>
              <a:rPr lang="en-US" dirty="0">
                <a:sym typeface="Arial"/>
              </a:rPr>
              <a:t>Your named range does not include all of the columns in the lookup table</a:t>
            </a:r>
          </a:p>
          <a:p>
            <a:pPr lvl="0"/>
            <a:endParaRPr lang="en-US" dirty="0">
              <a:sym typeface="Arial"/>
            </a:endParaRPr>
          </a:p>
        </p:txBody>
      </p:sp>
    </p:spTree>
    <p:extLst>
      <p:ext uri="{BB962C8B-B14F-4D97-AF65-F5344CB8AC3E}">
        <p14:creationId xmlns:p14="http://schemas.microsoft.com/office/powerpoint/2010/main" val="2281682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Flexible Models with Table Lookup</a:t>
            </a:r>
          </a:p>
        </p:txBody>
      </p:sp>
      <p:sp>
        <p:nvSpPr>
          <p:cNvPr id="7" name="Text Placeholder 6"/>
          <p:cNvSpPr>
            <a:spLocks noGrp="1"/>
          </p:cNvSpPr>
          <p:nvPr>
            <p:ph type="body" sz="quarter" idx="13"/>
          </p:nvPr>
        </p:nvSpPr>
        <p:spPr/>
        <p:txBody>
          <a:bodyPr/>
          <a:lstStyle/>
          <a:p>
            <a:r>
              <a:rPr lang="en-US" dirty="0"/>
              <a:t>Exercise 6-2</a:t>
            </a:r>
          </a:p>
        </p:txBody>
      </p:sp>
      <p:graphicFrame>
        <p:nvGraphicFramePr>
          <p:cNvPr id="8" name="Content Placeholder 14"/>
          <p:cNvGraphicFramePr>
            <a:graphicFrameLocks/>
          </p:cNvGraphicFramePr>
          <p:nvPr>
            <p:extLst>
              <p:ext uri="{D42A27DB-BD31-4B8C-83A1-F6EECF244321}">
                <p14:modId xmlns:p14="http://schemas.microsoft.com/office/powerpoint/2010/main" val="3103159565"/>
              </p:ext>
            </p:extLst>
          </p:nvPr>
        </p:nvGraphicFramePr>
        <p:xfrm>
          <a:off x="304800" y="1112520"/>
          <a:ext cx="8534400" cy="5107753"/>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15 minutes + 5 minutes for review</a:t>
                      </a:r>
                    </a:p>
                  </a:txBody>
                  <a:tcPr/>
                </a:tc>
                <a:extLst>
                  <a:ext uri="{0D108BD9-81ED-4DB2-BD59-A6C34878D82A}">
                    <a16:rowId xmlns:a16="http://schemas.microsoft.com/office/drawing/2014/main" val="10001"/>
                  </a:ext>
                </a:extLst>
              </a:tr>
              <a:tr h="335280">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Use</a:t>
                      </a:r>
                      <a:r>
                        <a:rPr lang="en-US" sz="1600" baseline="0" dirty="0"/>
                        <a:t> a table to find prices for commuter passes</a:t>
                      </a:r>
                      <a:r>
                        <a:rPr lang="en-US" sz="1600" dirty="0"/>
                        <a:t>.</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baseline="0" dirty="0"/>
                        <a:t>Data set; </a:t>
                      </a:r>
                      <a:r>
                        <a:rPr lang="en-US" sz="1600" dirty="0"/>
                        <a:t>Excel</a:t>
                      </a:r>
                    </a:p>
                  </a:txBody>
                  <a:tcPr/>
                </a:tc>
                <a:extLst>
                  <a:ext uri="{0D108BD9-81ED-4DB2-BD59-A6C34878D82A}">
                    <a16:rowId xmlns:a16="http://schemas.microsoft.com/office/drawing/2014/main" val="10003"/>
                  </a:ext>
                </a:extLst>
              </a:tr>
              <a:tr h="3766633">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0" indent="0">
                        <a:spcBef>
                          <a:spcPts val="600"/>
                        </a:spcBef>
                        <a:spcAft>
                          <a:spcPts val="600"/>
                        </a:spcAft>
                        <a:buFont typeface="Arial" panose="020B0604020202020204" pitchFamily="34" charset="0"/>
                        <a:buNone/>
                      </a:pPr>
                      <a:r>
                        <a:rPr lang="en-US" sz="1600" dirty="0"/>
                        <a:t>In the data set, there are several missing column values. You are to complete column “Discount.” The </a:t>
                      </a:r>
                      <a:r>
                        <a:rPr lang="en-US" sz="1600" baseline="0" dirty="0"/>
                        <a:t>discount for the commuter pass is based on the years of employment.</a:t>
                      </a:r>
                    </a:p>
                    <a:p>
                      <a:pPr marL="285750" indent="-285750">
                        <a:spcBef>
                          <a:spcPts val="300"/>
                        </a:spcBef>
                        <a:spcAft>
                          <a:spcPts val="300"/>
                        </a:spcAft>
                        <a:buFont typeface="Wingdings" panose="05000000000000000000" pitchFamily="2" charset="2"/>
                        <a:buChar char="§"/>
                      </a:pPr>
                      <a:r>
                        <a:rPr lang="en-US" sz="1600" baseline="0" dirty="0"/>
                        <a:t>Less than 3 years, no discount</a:t>
                      </a:r>
                    </a:p>
                    <a:p>
                      <a:pPr marL="285750" indent="-285750">
                        <a:spcBef>
                          <a:spcPts val="300"/>
                        </a:spcBef>
                        <a:spcAft>
                          <a:spcPts val="300"/>
                        </a:spcAft>
                        <a:buFont typeface="Wingdings" panose="05000000000000000000" pitchFamily="2" charset="2"/>
                        <a:buChar char="§"/>
                      </a:pPr>
                      <a:r>
                        <a:rPr lang="en-US" sz="1600" baseline="0" dirty="0"/>
                        <a:t>3 or more but less than 5 years, 10%</a:t>
                      </a:r>
                    </a:p>
                    <a:p>
                      <a:pPr marL="285750" indent="-285750">
                        <a:spcBef>
                          <a:spcPts val="300"/>
                        </a:spcBef>
                        <a:spcAft>
                          <a:spcPts val="300"/>
                        </a:spcAft>
                        <a:buFont typeface="Wingdings" panose="05000000000000000000" pitchFamily="2" charset="2"/>
                        <a:buChar char="§"/>
                      </a:pPr>
                      <a:r>
                        <a:rPr lang="en-US" sz="1600" baseline="0" dirty="0"/>
                        <a:t>At least 5 years but less than 10 years, 18%</a:t>
                      </a:r>
                    </a:p>
                    <a:p>
                      <a:pPr marL="285750" indent="-285750">
                        <a:spcBef>
                          <a:spcPts val="300"/>
                        </a:spcBef>
                        <a:spcAft>
                          <a:spcPts val="300"/>
                        </a:spcAft>
                        <a:buFont typeface="Wingdings" panose="05000000000000000000" pitchFamily="2" charset="2"/>
                        <a:buChar char="§"/>
                      </a:pPr>
                      <a:r>
                        <a:rPr lang="en-US" sz="1600" baseline="0" dirty="0"/>
                        <a:t>10 or more years, 20%</a:t>
                      </a:r>
                    </a:p>
                    <a:p>
                      <a:pPr marL="0" indent="0">
                        <a:spcBef>
                          <a:spcPts val="600"/>
                        </a:spcBef>
                        <a:spcAft>
                          <a:spcPts val="600"/>
                        </a:spcAft>
                        <a:buFont typeface="Arial" panose="020B0604020202020204" pitchFamily="34" charset="0"/>
                        <a:buNone/>
                      </a:pPr>
                      <a:r>
                        <a:rPr lang="en-US" sz="1600" baseline="0" dirty="0"/>
                        <a:t>Here’s what the result should look like: </a:t>
                      </a:r>
                      <a:endParaRPr lang="en-US" sz="1600" dirty="0"/>
                    </a:p>
                  </a:txBody>
                  <a:tcPr marB="137160"/>
                </a:tc>
                <a:extLst>
                  <a:ext uri="{0D108BD9-81ED-4DB2-BD59-A6C34878D82A}">
                    <a16:rowId xmlns:a16="http://schemas.microsoft.com/office/drawing/2014/main" val="10004"/>
                  </a:ext>
                </a:extLst>
              </a:tr>
            </a:tbl>
          </a:graphicData>
        </a:graphic>
      </p:graphicFrame>
      <p:pic>
        <p:nvPicPr>
          <p:cNvPr id="6" name="Picture 5"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08876" y="6383718"/>
            <a:ext cx="411480" cy="411480"/>
          </a:xfrm>
          <a:prstGeom prst="rect">
            <a:avLst/>
          </a:prstGeom>
        </p:spPr>
      </p:pic>
      <p:sp>
        <p:nvSpPr>
          <p:cNvPr id="9" name="TextBox 8"/>
          <p:cNvSpPr txBox="1"/>
          <p:nvPr/>
        </p:nvSpPr>
        <p:spPr>
          <a:xfrm>
            <a:off x="5589876" y="6436172"/>
            <a:ext cx="1814920"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CommuterData.xlsx</a:t>
            </a:r>
            <a:endParaRPr lang="en-US" sz="1400" b="1" dirty="0">
              <a:solidFill>
                <a:schemeClr val="accent3">
                  <a:lumMod val="50000"/>
                </a:schemeClr>
              </a:solidFill>
              <a:latin typeface="Book Antiqua" panose="02040602050305030304" pitchFamily="18" charset="0"/>
            </a:endParaRPr>
          </a:p>
        </p:txBody>
      </p:sp>
      <p:pic>
        <p:nvPicPr>
          <p:cNvPr id="11" name="Picture 10"/>
          <p:cNvPicPr>
            <a:picLocks noChangeAspect="1"/>
          </p:cNvPicPr>
          <p:nvPr/>
        </p:nvPicPr>
        <p:blipFill>
          <a:blip r:embed="rId5"/>
          <a:stretch>
            <a:fillRect/>
          </a:stretch>
        </p:blipFill>
        <p:spPr>
          <a:xfrm>
            <a:off x="2057400" y="5105400"/>
            <a:ext cx="5972175" cy="929845"/>
          </a:xfrm>
          <a:prstGeom prst="rect">
            <a:avLst/>
          </a:prstGeom>
        </p:spPr>
      </p:pic>
    </p:spTree>
    <p:custDataLst>
      <p:tags r:id="rId1"/>
    </p:custDataLst>
    <p:extLst>
      <p:ext uri="{BB962C8B-B14F-4D97-AF65-F5344CB8AC3E}">
        <p14:creationId xmlns:p14="http://schemas.microsoft.com/office/powerpoint/2010/main" val="21223726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lvl="0" indent="-342900">
              <a:buFont typeface="Wingdings" panose="05000000000000000000" pitchFamily="2" charset="2"/>
              <a:buChar char="§"/>
            </a:pPr>
            <a:r>
              <a:rPr lang="en" dirty="0">
                <a:sym typeface="Arial"/>
              </a:rPr>
              <a:t>If you need to only lookup based on the first column of the lookup table, then </a:t>
            </a:r>
            <a:r>
              <a:rPr lang="en" dirty="0">
                <a:latin typeface="Courier New" panose="02070309020205020404" pitchFamily="49" charset="0"/>
                <a:cs typeface="Courier New" panose="02070309020205020404" pitchFamily="49" charset="0"/>
                <a:sym typeface="Arial"/>
              </a:rPr>
              <a:t>VLOOKUP</a:t>
            </a:r>
            <a:r>
              <a:rPr lang="en" dirty="0">
                <a:sym typeface="Arial"/>
              </a:rPr>
              <a:t> will work</a:t>
            </a:r>
          </a:p>
          <a:p>
            <a:pPr marL="342900" lvl="0" indent="-342900">
              <a:buFont typeface="Wingdings" panose="05000000000000000000" pitchFamily="2" charset="2"/>
              <a:buChar char="§"/>
            </a:pPr>
            <a:r>
              <a:rPr lang="en" dirty="0">
                <a:sym typeface="Arial"/>
              </a:rPr>
              <a:t>If you need the ability to look up based on a key that's not in the first column, then </a:t>
            </a:r>
            <a:r>
              <a:rPr lang="en" dirty="0">
                <a:latin typeface="Courier New" panose="02070309020205020404" pitchFamily="49" charset="0"/>
                <a:cs typeface="Courier New" panose="02070309020205020404" pitchFamily="49" charset="0"/>
                <a:sym typeface="Arial"/>
              </a:rPr>
              <a:t>INDEX-MATCH</a:t>
            </a:r>
            <a:r>
              <a:rPr lang="en" dirty="0">
                <a:sym typeface="Arial"/>
              </a:rPr>
              <a:t> is required</a:t>
            </a:r>
          </a:p>
          <a:p>
            <a:pPr marL="342900" indent="-342900">
              <a:buFont typeface="Wingdings" panose="05000000000000000000" pitchFamily="2" charset="2"/>
              <a:buChar char="§"/>
            </a:pPr>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22166632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7</a:t>
            </a:r>
          </a:p>
        </p:txBody>
      </p:sp>
      <p:sp>
        <p:nvSpPr>
          <p:cNvPr id="3" name="Text Placeholder 2"/>
          <p:cNvSpPr>
            <a:spLocks noGrp="1"/>
          </p:cNvSpPr>
          <p:nvPr>
            <p:ph type="body" sz="quarter" idx="10"/>
          </p:nvPr>
        </p:nvSpPr>
        <p:spPr/>
        <p:txBody>
          <a:bodyPr/>
          <a:lstStyle/>
          <a:p>
            <a:r>
              <a:rPr lang="en-US" dirty="0"/>
              <a:t>Practicum</a:t>
            </a:r>
          </a:p>
        </p:txBody>
      </p:sp>
    </p:spTree>
    <p:extLst>
      <p:ext uri="{BB962C8B-B14F-4D97-AF65-F5344CB8AC3E}">
        <p14:creationId xmlns:p14="http://schemas.microsoft.com/office/powerpoint/2010/main" val="2494893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lvl="1">
              <a:spcBef>
                <a:spcPts val="800"/>
              </a:spcBef>
            </a:pPr>
            <a:r>
              <a:rPr lang="en-US" dirty="0"/>
              <a:t>Combine the various techniques learned in this course</a:t>
            </a:r>
          </a:p>
          <a:p>
            <a:pPr lvl="1">
              <a:spcBef>
                <a:spcPts val="800"/>
              </a:spcBef>
            </a:pPr>
            <a:r>
              <a:rPr lang="en-US" dirty="0"/>
              <a:t>Apply a variety of functions</a:t>
            </a:r>
          </a:p>
          <a:p>
            <a:pPr lvl="1">
              <a:spcBef>
                <a:spcPts val="800"/>
              </a:spcBef>
            </a:pPr>
            <a:r>
              <a:rPr lang="en-US" dirty="0"/>
              <a:t>Practice building flexible models</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29875268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Practicum</a:t>
            </a:r>
          </a:p>
        </p:txBody>
      </p:sp>
      <p:sp>
        <p:nvSpPr>
          <p:cNvPr id="7" name="Text Placeholder 6"/>
          <p:cNvSpPr>
            <a:spLocks noGrp="1"/>
          </p:cNvSpPr>
          <p:nvPr>
            <p:ph type="body" sz="quarter" idx="13"/>
          </p:nvPr>
        </p:nvSpPr>
        <p:spPr/>
        <p:txBody>
          <a:bodyPr/>
          <a:lstStyle/>
          <a:p>
            <a:r>
              <a:rPr lang="en-US" dirty="0"/>
              <a:t>Exercise 7-1</a:t>
            </a:r>
          </a:p>
        </p:txBody>
      </p:sp>
      <p:graphicFrame>
        <p:nvGraphicFramePr>
          <p:cNvPr id="8" name="Content Placeholder 14"/>
          <p:cNvGraphicFramePr>
            <a:graphicFrameLocks/>
          </p:cNvGraphicFramePr>
          <p:nvPr>
            <p:extLst>
              <p:ext uri="{D42A27DB-BD31-4B8C-83A1-F6EECF244321}">
                <p14:modId xmlns:p14="http://schemas.microsoft.com/office/powerpoint/2010/main" val="3666463277"/>
              </p:ext>
            </p:extLst>
          </p:nvPr>
        </p:nvGraphicFramePr>
        <p:xfrm>
          <a:off x="304800" y="1112520"/>
          <a:ext cx="8534400" cy="3596640"/>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r>
                        <a:rPr lang="en-US" sz="1600" baseline="0" dirty="0"/>
                        <a:t> with collaboration</a:t>
                      </a:r>
                      <a:endParaRPr lang="en-US" sz="1600" dirty="0"/>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50 minutes + 10 minutes for review</a:t>
                      </a:r>
                    </a:p>
                  </a:txBody>
                  <a:tcPr/>
                </a:tc>
                <a:extLst>
                  <a:ext uri="{0D108BD9-81ED-4DB2-BD59-A6C34878D82A}">
                    <a16:rowId xmlns:a16="http://schemas.microsoft.com/office/drawing/2014/main" val="10001"/>
                  </a:ext>
                </a:extLst>
              </a:tr>
              <a:tr h="579120">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Build a complete spreadsheet model based on the instructions provided over the next few slides.</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dirty="0"/>
                        <a:t>Practicum</a:t>
                      </a:r>
                      <a:r>
                        <a:rPr lang="en-US" sz="1600" baseline="0" dirty="0"/>
                        <a:t> data set; </a:t>
                      </a:r>
                      <a:r>
                        <a:rPr lang="en-US" sz="1600" dirty="0"/>
                        <a:t>Excel</a:t>
                      </a:r>
                    </a:p>
                  </a:txBody>
                  <a:tcPr/>
                </a:tc>
                <a:extLst>
                  <a:ext uri="{0D108BD9-81ED-4DB2-BD59-A6C34878D82A}">
                    <a16:rowId xmlns:a16="http://schemas.microsoft.com/office/drawing/2014/main" val="10003"/>
                  </a:ext>
                </a:extLst>
              </a:tr>
              <a:tr h="201168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285750" indent="-285750">
                        <a:spcBef>
                          <a:spcPts val="600"/>
                        </a:spcBef>
                        <a:spcAft>
                          <a:spcPts val="600"/>
                        </a:spcAft>
                        <a:buFont typeface="Wingdings" panose="05000000000000000000" pitchFamily="2" charset="2"/>
                        <a:buChar char="§"/>
                      </a:pPr>
                      <a:r>
                        <a:rPr lang="en-US" sz="1600" dirty="0"/>
                        <a:t>Follow the instructions provided on the next few slides</a:t>
                      </a:r>
                    </a:p>
                    <a:p>
                      <a:pPr marL="285750" indent="-285750">
                        <a:spcBef>
                          <a:spcPts val="600"/>
                        </a:spcBef>
                        <a:spcAft>
                          <a:spcPts val="600"/>
                        </a:spcAft>
                        <a:buFont typeface="Wingdings" panose="05000000000000000000" pitchFamily="2" charset="2"/>
                        <a:buChar char="§"/>
                      </a:pPr>
                      <a:r>
                        <a:rPr lang="en-US" sz="1600" dirty="0"/>
                        <a:t>Construct and flexible model</a:t>
                      </a:r>
                      <a:r>
                        <a:rPr lang="en-US" sz="1600" baseline="0" dirty="0"/>
                        <a:t> that does not hardcode values. </a:t>
                      </a:r>
                    </a:p>
                    <a:p>
                      <a:pPr marL="285750" indent="-285750">
                        <a:spcBef>
                          <a:spcPts val="600"/>
                        </a:spcBef>
                        <a:spcAft>
                          <a:spcPts val="600"/>
                        </a:spcAft>
                        <a:buFont typeface="Wingdings" panose="05000000000000000000" pitchFamily="2" charset="2"/>
                        <a:buChar char="§"/>
                      </a:pPr>
                      <a:r>
                        <a:rPr lang="en-US" sz="1600" baseline="0" dirty="0"/>
                        <a:t>Match the output provided whenever possible </a:t>
                      </a:r>
                    </a:p>
                    <a:p>
                      <a:pPr marL="285750" indent="-285750">
                        <a:spcBef>
                          <a:spcPts val="600"/>
                        </a:spcBef>
                        <a:spcAft>
                          <a:spcPts val="600"/>
                        </a:spcAft>
                        <a:buFont typeface="Wingdings" panose="05000000000000000000" pitchFamily="2" charset="2"/>
                        <a:buChar char="§"/>
                      </a:pPr>
                      <a:r>
                        <a:rPr lang="en-US" sz="1600" baseline="0" dirty="0"/>
                        <a:t>Collaborate with others when you run into difficulty</a:t>
                      </a:r>
                    </a:p>
                    <a:p>
                      <a:pPr marL="285750" indent="-285750">
                        <a:spcBef>
                          <a:spcPts val="600"/>
                        </a:spcBef>
                        <a:spcAft>
                          <a:spcPts val="600"/>
                        </a:spcAft>
                        <a:buFont typeface="Wingdings" panose="05000000000000000000" pitchFamily="2" charset="2"/>
                        <a:buChar char="§"/>
                      </a:pPr>
                      <a:r>
                        <a:rPr lang="en-US" sz="1600" baseline="0" dirty="0"/>
                        <a:t>Ask your instructor if you get stuck</a:t>
                      </a:r>
                      <a:endParaRPr lang="en-US" sz="1600" dirty="0"/>
                    </a:p>
                  </a:txBody>
                  <a:tcPr marB="137160"/>
                </a:tc>
                <a:extLst>
                  <a:ext uri="{0D108BD9-81ED-4DB2-BD59-A6C34878D82A}">
                    <a16:rowId xmlns:a16="http://schemas.microsoft.com/office/drawing/2014/main" val="10004"/>
                  </a:ext>
                </a:extLst>
              </a:tr>
            </a:tbl>
          </a:graphicData>
        </a:graphic>
      </p:graphicFrame>
      <p:pic>
        <p:nvPicPr>
          <p:cNvPr id="6" name="Picture 5"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6373669"/>
            <a:ext cx="411480" cy="411480"/>
          </a:xfrm>
          <a:prstGeom prst="rect">
            <a:avLst/>
          </a:prstGeom>
        </p:spPr>
      </p:pic>
      <p:sp>
        <p:nvSpPr>
          <p:cNvPr id="9" name="TextBox 8"/>
          <p:cNvSpPr txBox="1"/>
          <p:nvPr/>
        </p:nvSpPr>
        <p:spPr>
          <a:xfrm>
            <a:off x="4953000" y="6426123"/>
            <a:ext cx="175400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PracticumData.xlsx</a:t>
            </a:r>
            <a:endParaRPr lang="en-US" sz="1400" b="1" dirty="0">
              <a:solidFill>
                <a:schemeClr val="accent3">
                  <a:lumMod val="50000"/>
                </a:schemeClr>
              </a:solidFill>
              <a:latin typeface="Book Antiqua" panose="02040602050305030304" pitchFamily="18" charset="0"/>
            </a:endParaRPr>
          </a:p>
        </p:txBody>
      </p:sp>
    </p:spTree>
    <p:custDataLst>
      <p:tags r:id="rId1"/>
    </p:custDataLst>
    <p:extLst>
      <p:ext uri="{BB962C8B-B14F-4D97-AF65-F5344CB8AC3E}">
        <p14:creationId xmlns:p14="http://schemas.microsoft.com/office/powerpoint/2010/main" val="22790760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numCol="2"/>
          <a:lstStyle/>
          <a:p>
            <a:pPr>
              <a:lnSpc>
                <a:spcPct val="125000"/>
              </a:lnSpc>
            </a:pPr>
            <a:r>
              <a:rPr lang="en-US" dirty="0">
                <a:latin typeface="American Typewriter" charset="0"/>
                <a:ea typeface="American Typewriter" charset="0"/>
                <a:cs typeface="American Typewriter" charset="0"/>
              </a:rPr>
              <a:t>The data in the worksheet named “User Data” shows data from the marketing department at </a:t>
            </a:r>
            <a:r>
              <a:rPr lang="en-US" i="1" dirty="0" err="1">
                <a:latin typeface="American Typewriter" charset="0"/>
                <a:ea typeface="American Typewriter" charset="0"/>
                <a:cs typeface="American Typewriter" charset="0"/>
              </a:rPr>
              <a:t>WebBuy</a:t>
            </a:r>
            <a:r>
              <a:rPr lang="en-US" dirty="0">
                <a:latin typeface="American Typewriter" charset="0"/>
                <a:ea typeface="American Typewriter" charset="0"/>
                <a:cs typeface="American Typewriter" charset="0"/>
              </a:rPr>
              <a:t> which is conducting a study of its online shoppers. In particular, they want to determine which browsers are being used to access the website so that the new website can be designed to support the most popular browsers. So, they have asked the IT department to extract user information from the login database. </a:t>
            </a:r>
          </a:p>
          <a:p>
            <a:pPr lvl="1">
              <a:lnSpc>
                <a:spcPct val="125000"/>
              </a:lnSpc>
            </a:pPr>
            <a:r>
              <a:rPr lang="en-US" dirty="0">
                <a:latin typeface="American Typewriter" charset="0"/>
                <a:ea typeface="American Typewriter" charset="0"/>
                <a:cs typeface="American Typewriter" charset="0"/>
              </a:rPr>
              <a:t>The data file includes a single field that contains the following information about each shopper’s login: date of last login, e-mail address, operating system, browser code, and number of visits. </a:t>
            </a:r>
          </a:p>
          <a:p>
            <a:pPr lvl="1">
              <a:lnSpc>
                <a:spcPct val="125000"/>
              </a:lnSpc>
            </a:pPr>
            <a:r>
              <a:rPr lang="en-US" dirty="0">
                <a:latin typeface="American Typewriter" charset="0"/>
                <a:ea typeface="American Typewriter" charset="0"/>
                <a:cs typeface="American Typewriter" charset="0"/>
              </a:rPr>
              <a:t>You can assume that the operating system is always surrounded by angled brackets and the email is always followed by a colon. </a:t>
            </a:r>
          </a:p>
          <a:p>
            <a:pPr lvl="1">
              <a:lnSpc>
                <a:spcPct val="125000"/>
              </a:lnSpc>
            </a:pPr>
            <a:r>
              <a:rPr lang="en-US" dirty="0">
                <a:latin typeface="American Typewriter" charset="0"/>
                <a:ea typeface="American Typewriter" charset="0"/>
                <a:cs typeface="American Typewriter" charset="0"/>
              </a:rPr>
              <a:t>The operating system and the browser code are sometimes not present, but all other fields are always listed.</a:t>
            </a:r>
          </a:p>
        </p:txBody>
      </p:sp>
    </p:spTree>
    <p:extLst>
      <p:ext uri="{BB962C8B-B14F-4D97-AF65-F5344CB8AC3E}">
        <p14:creationId xmlns:p14="http://schemas.microsoft.com/office/powerpoint/2010/main" val="37888019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last login is always surrounded by brackets. Here is an example:</a:t>
            </a:r>
          </a:p>
          <a:p>
            <a:r>
              <a:rPr lang="en-US" dirty="0"/>
              <a:t>        </a:t>
            </a:r>
            <a:r>
              <a:rPr lang="en-US" dirty="0">
                <a:latin typeface="Courier New" panose="02070309020205020404" pitchFamily="49" charset="0"/>
                <a:cs typeface="Courier New" panose="02070309020205020404" pitchFamily="49" charset="0"/>
              </a:rPr>
              <a:t>[JAN 13 2016] mks8976@yahoo.com: &lt;Windows 8.1&gt; IE 61 </a:t>
            </a:r>
          </a:p>
          <a:p>
            <a:r>
              <a:rPr lang="en-US" dirty="0"/>
              <a:t>The following are the browser codes commonly used along with their meanings:</a:t>
            </a:r>
          </a:p>
          <a:p>
            <a:endParaRPr lang="en-US" dirty="0"/>
          </a:p>
          <a:p>
            <a:endParaRPr lang="en-US" dirty="0"/>
          </a:p>
          <a:p>
            <a:endParaRPr lang="en-US" dirty="0"/>
          </a:p>
          <a:p>
            <a:endParaRPr lang="en-US" dirty="0"/>
          </a:p>
          <a:p>
            <a:endParaRPr lang="en-US" dirty="0"/>
          </a:p>
          <a:p>
            <a:r>
              <a:rPr lang="en-US" dirty="0"/>
              <a:t>The next slide shows what the result should look like. Study it before you answer the questions so that you know what’s being asked. Format your result as close to what is shown.</a:t>
            </a:r>
          </a:p>
          <a:p>
            <a:endParaRPr lang="en-US" dirty="0"/>
          </a:p>
          <a:p>
            <a:endParaRPr lang="en-US" dirty="0">
              <a:latin typeface="Courier New" panose="02070309020205020404" pitchFamily="49" charset="0"/>
              <a:cs typeface="Courier New" panose="02070309020205020404" pitchFamily="49"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8297157"/>
              </p:ext>
            </p:extLst>
          </p:nvPr>
        </p:nvGraphicFramePr>
        <p:xfrm>
          <a:off x="304801" y="1737028"/>
          <a:ext cx="5181600" cy="2194560"/>
        </p:xfrm>
        <a:graphic>
          <a:graphicData uri="http://schemas.openxmlformats.org/drawingml/2006/table">
            <a:tbl>
              <a:tblPr firstRow="1" bandCol="1">
                <a:tableStyleId>{0E3FDE45-AF77-4B5C-9715-49D594BDF05E}</a:tableStyleId>
              </a:tblPr>
              <a:tblGrid>
                <a:gridCol w="2552132">
                  <a:extLst>
                    <a:ext uri="{9D8B030D-6E8A-4147-A177-3AD203B41FA5}">
                      <a16:colId xmlns:a16="http://schemas.microsoft.com/office/drawing/2014/main" val="69733721"/>
                    </a:ext>
                  </a:extLst>
                </a:gridCol>
                <a:gridCol w="2629468">
                  <a:extLst>
                    <a:ext uri="{9D8B030D-6E8A-4147-A177-3AD203B41FA5}">
                      <a16:colId xmlns:a16="http://schemas.microsoft.com/office/drawing/2014/main" val="3213245732"/>
                    </a:ext>
                  </a:extLst>
                </a:gridCol>
              </a:tblGrid>
              <a:tr h="365760">
                <a:tc>
                  <a:txBody>
                    <a:bodyPr/>
                    <a:lstStyle/>
                    <a:p>
                      <a:pPr rtl="0" fontAlgn="t">
                        <a:spcBef>
                          <a:spcPts val="0"/>
                        </a:spcBef>
                        <a:spcAft>
                          <a:spcPts val="0"/>
                        </a:spcAft>
                      </a:pPr>
                      <a:r>
                        <a:rPr lang="en-US" u="none" strike="noStrike" dirty="0">
                          <a:effectLst/>
                        </a:rPr>
                        <a:t>Browser Code</a:t>
                      </a:r>
                      <a:endParaRPr lang="en-US" dirty="0">
                        <a:effectLst/>
                      </a:endParaRPr>
                    </a:p>
                  </a:txBody>
                  <a:tcPr marL="50800" marR="50800"/>
                </a:tc>
                <a:tc>
                  <a:txBody>
                    <a:bodyPr/>
                    <a:lstStyle/>
                    <a:p>
                      <a:pPr rtl="0" fontAlgn="t">
                        <a:spcBef>
                          <a:spcPts val="0"/>
                        </a:spcBef>
                        <a:spcAft>
                          <a:spcPts val="0"/>
                        </a:spcAft>
                      </a:pPr>
                      <a:r>
                        <a:rPr lang="en-US" u="none" strike="noStrike" dirty="0">
                          <a:effectLst/>
                        </a:rPr>
                        <a:t>Browser</a:t>
                      </a:r>
                      <a:endParaRPr lang="en-US" dirty="0">
                        <a:effectLst/>
                      </a:endParaRPr>
                    </a:p>
                  </a:txBody>
                  <a:tcPr marL="50800" marR="50800"/>
                </a:tc>
                <a:extLst>
                  <a:ext uri="{0D108BD9-81ED-4DB2-BD59-A6C34878D82A}">
                    <a16:rowId xmlns:a16="http://schemas.microsoft.com/office/drawing/2014/main" val="1705728270"/>
                  </a:ext>
                </a:extLst>
              </a:tr>
              <a:tr h="365760">
                <a:tc>
                  <a:txBody>
                    <a:bodyPr/>
                    <a:lstStyle/>
                    <a:p>
                      <a:pPr rtl="0" fontAlgn="t">
                        <a:spcBef>
                          <a:spcPts val="0"/>
                        </a:spcBef>
                        <a:spcAft>
                          <a:spcPts val="0"/>
                        </a:spcAft>
                      </a:pPr>
                      <a:r>
                        <a:rPr lang="en-US" u="none" strike="noStrike">
                          <a:effectLst/>
                        </a:rPr>
                        <a:t>IE</a:t>
                      </a:r>
                      <a:endParaRPr lang="en-US">
                        <a:effectLst/>
                      </a:endParaRPr>
                    </a:p>
                  </a:txBody>
                  <a:tcPr marL="50800" marR="50800"/>
                </a:tc>
                <a:tc>
                  <a:txBody>
                    <a:bodyPr/>
                    <a:lstStyle/>
                    <a:p>
                      <a:pPr rtl="0" fontAlgn="t">
                        <a:spcBef>
                          <a:spcPts val="0"/>
                        </a:spcBef>
                        <a:spcAft>
                          <a:spcPts val="0"/>
                        </a:spcAft>
                      </a:pPr>
                      <a:r>
                        <a:rPr lang="en-US" u="none" strike="noStrike" dirty="0">
                          <a:effectLst/>
                        </a:rPr>
                        <a:t>Internet Explorer</a:t>
                      </a:r>
                      <a:endParaRPr lang="en-US" dirty="0">
                        <a:effectLst/>
                      </a:endParaRPr>
                    </a:p>
                  </a:txBody>
                  <a:tcPr marL="50800" marR="50800"/>
                </a:tc>
                <a:extLst>
                  <a:ext uri="{0D108BD9-81ED-4DB2-BD59-A6C34878D82A}">
                    <a16:rowId xmlns:a16="http://schemas.microsoft.com/office/drawing/2014/main" val="2938244962"/>
                  </a:ext>
                </a:extLst>
              </a:tr>
              <a:tr h="365760">
                <a:tc>
                  <a:txBody>
                    <a:bodyPr/>
                    <a:lstStyle/>
                    <a:p>
                      <a:pPr rtl="0" fontAlgn="t">
                        <a:spcBef>
                          <a:spcPts val="0"/>
                        </a:spcBef>
                        <a:spcAft>
                          <a:spcPts val="0"/>
                        </a:spcAft>
                      </a:pPr>
                      <a:r>
                        <a:rPr lang="en-US" u="none" strike="noStrike" dirty="0">
                          <a:effectLst/>
                        </a:rPr>
                        <a:t>FF</a:t>
                      </a:r>
                      <a:endParaRPr lang="en-US" dirty="0">
                        <a:effectLst/>
                      </a:endParaRPr>
                    </a:p>
                  </a:txBody>
                  <a:tcPr marL="50800" marR="50800"/>
                </a:tc>
                <a:tc>
                  <a:txBody>
                    <a:bodyPr/>
                    <a:lstStyle/>
                    <a:p>
                      <a:pPr rtl="0" fontAlgn="t">
                        <a:spcBef>
                          <a:spcPts val="0"/>
                        </a:spcBef>
                        <a:spcAft>
                          <a:spcPts val="0"/>
                        </a:spcAft>
                      </a:pPr>
                      <a:r>
                        <a:rPr lang="en-US" u="none" strike="noStrike">
                          <a:effectLst/>
                        </a:rPr>
                        <a:t>Firefox</a:t>
                      </a:r>
                      <a:endParaRPr lang="en-US">
                        <a:effectLst/>
                      </a:endParaRPr>
                    </a:p>
                  </a:txBody>
                  <a:tcPr marL="50800" marR="50800"/>
                </a:tc>
                <a:extLst>
                  <a:ext uri="{0D108BD9-81ED-4DB2-BD59-A6C34878D82A}">
                    <a16:rowId xmlns:a16="http://schemas.microsoft.com/office/drawing/2014/main" val="3487615088"/>
                  </a:ext>
                </a:extLst>
              </a:tr>
              <a:tr h="365760">
                <a:tc>
                  <a:txBody>
                    <a:bodyPr/>
                    <a:lstStyle/>
                    <a:p>
                      <a:pPr rtl="0" fontAlgn="t">
                        <a:spcBef>
                          <a:spcPts val="0"/>
                        </a:spcBef>
                        <a:spcAft>
                          <a:spcPts val="0"/>
                        </a:spcAft>
                      </a:pPr>
                      <a:r>
                        <a:rPr lang="en-US" u="none" strike="noStrike" dirty="0">
                          <a:effectLst/>
                        </a:rPr>
                        <a:t>CH</a:t>
                      </a:r>
                      <a:endParaRPr lang="en-US" dirty="0">
                        <a:effectLst/>
                      </a:endParaRPr>
                    </a:p>
                  </a:txBody>
                  <a:tcPr marL="50800" marR="50800"/>
                </a:tc>
                <a:tc>
                  <a:txBody>
                    <a:bodyPr/>
                    <a:lstStyle/>
                    <a:p>
                      <a:pPr rtl="0" fontAlgn="t">
                        <a:spcBef>
                          <a:spcPts val="0"/>
                        </a:spcBef>
                        <a:spcAft>
                          <a:spcPts val="0"/>
                        </a:spcAft>
                      </a:pPr>
                      <a:r>
                        <a:rPr lang="en-US" u="none" strike="noStrike">
                          <a:effectLst/>
                        </a:rPr>
                        <a:t>Chrome</a:t>
                      </a:r>
                      <a:endParaRPr lang="en-US">
                        <a:effectLst/>
                      </a:endParaRPr>
                    </a:p>
                  </a:txBody>
                  <a:tcPr marL="50800" marR="50800"/>
                </a:tc>
                <a:extLst>
                  <a:ext uri="{0D108BD9-81ED-4DB2-BD59-A6C34878D82A}">
                    <a16:rowId xmlns:a16="http://schemas.microsoft.com/office/drawing/2014/main" val="1319204387"/>
                  </a:ext>
                </a:extLst>
              </a:tr>
              <a:tr h="365760">
                <a:tc>
                  <a:txBody>
                    <a:bodyPr/>
                    <a:lstStyle/>
                    <a:p>
                      <a:pPr rtl="0" fontAlgn="t">
                        <a:spcBef>
                          <a:spcPts val="0"/>
                        </a:spcBef>
                        <a:spcAft>
                          <a:spcPts val="0"/>
                        </a:spcAft>
                      </a:pPr>
                      <a:r>
                        <a:rPr lang="en-US" u="none" strike="noStrike">
                          <a:effectLst/>
                        </a:rPr>
                        <a:t>SF</a:t>
                      </a:r>
                      <a:endParaRPr lang="en-US">
                        <a:effectLst/>
                      </a:endParaRPr>
                    </a:p>
                  </a:txBody>
                  <a:tcPr marL="50800" marR="50800"/>
                </a:tc>
                <a:tc>
                  <a:txBody>
                    <a:bodyPr/>
                    <a:lstStyle/>
                    <a:p>
                      <a:pPr rtl="0" fontAlgn="t">
                        <a:spcBef>
                          <a:spcPts val="0"/>
                        </a:spcBef>
                        <a:spcAft>
                          <a:spcPts val="0"/>
                        </a:spcAft>
                      </a:pPr>
                      <a:r>
                        <a:rPr lang="en-US" u="none" strike="noStrike">
                          <a:effectLst/>
                        </a:rPr>
                        <a:t>Safari</a:t>
                      </a:r>
                      <a:endParaRPr lang="en-US">
                        <a:effectLst/>
                      </a:endParaRPr>
                    </a:p>
                  </a:txBody>
                  <a:tcPr marL="50800" marR="50800"/>
                </a:tc>
                <a:extLst>
                  <a:ext uri="{0D108BD9-81ED-4DB2-BD59-A6C34878D82A}">
                    <a16:rowId xmlns:a16="http://schemas.microsoft.com/office/drawing/2014/main" val="755158757"/>
                  </a:ext>
                </a:extLst>
              </a:tr>
              <a:tr h="365760">
                <a:tc>
                  <a:txBody>
                    <a:bodyPr/>
                    <a:lstStyle/>
                    <a:p>
                      <a:pPr rtl="0" fontAlgn="t">
                        <a:spcBef>
                          <a:spcPts val="0"/>
                        </a:spcBef>
                        <a:spcAft>
                          <a:spcPts val="0"/>
                        </a:spcAft>
                      </a:pPr>
                      <a:r>
                        <a:rPr lang="en-US" u="none" strike="noStrike">
                          <a:effectLst/>
                        </a:rPr>
                        <a:t>All others</a:t>
                      </a:r>
                      <a:endParaRPr lang="en-US">
                        <a:effectLst/>
                      </a:endParaRPr>
                    </a:p>
                  </a:txBody>
                  <a:tcPr marL="50800" marR="50800"/>
                </a:tc>
                <a:tc>
                  <a:txBody>
                    <a:bodyPr/>
                    <a:lstStyle/>
                    <a:p>
                      <a:pPr rtl="0" fontAlgn="t">
                        <a:spcBef>
                          <a:spcPts val="0"/>
                        </a:spcBef>
                        <a:spcAft>
                          <a:spcPts val="0"/>
                        </a:spcAft>
                      </a:pPr>
                      <a:r>
                        <a:rPr lang="en-US" u="none" strike="noStrike" dirty="0">
                          <a:effectLst/>
                        </a:rPr>
                        <a:t>Unknown</a:t>
                      </a:r>
                      <a:endParaRPr lang="en-US" dirty="0">
                        <a:effectLst/>
                      </a:endParaRPr>
                    </a:p>
                  </a:txBody>
                  <a:tcPr marL="50800" marR="50800"/>
                </a:tc>
                <a:extLst>
                  <a:ext uri="{0D108BD9-81ED-4DB2-BD59-A6C34878D82A}">
                    <a16:rowId xmlns:a16="http://schemas.microsoft.com/office/drawing/2014/main" val="2972026027"/>
                  </a:ext>
                </a:extLst>
              </a:tr>
            </a:tbl>
          </a:graphicData>
        </a:graphic>
      </p:graphicFrame>
      <p:sp>
        <p:nvSpPr>
          <p:cNvPr id="4" name="Rectangle 1"/>
          <p:cNvSpPr>
            <a:spLocks noChangeArrowheads="1"/>
          </p:cNvSpPr>
          <p:nvPr/>
        </p:nvSpPr>
        <p:spPr bwMode="auto">
          <a:xfrm>
            <a:off x="304801" y="2834308"/>
            <a:ext cx="6629400" cy="9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40343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 the sample screen shot, column A is cut off as it’s provided.</a:t>
            </a:r>
          </a:p>
        </p:txBody>
      </p:sp>
      <p:pic>
        <p:nvPicPr>
          <p:cNvPr id="3" name="Picture 2"/>
          <p:cNvPicPr>
            <a:picLocks noChangeAspect="1"/>
          </p:cNvPicPr>
          <p:nvPr/>
        </p:nvPicPr>
        <p:blipFill>
          <a:blip r:embed="rId3"/>
          <a:stretch>
            <a:fillRect/>
          </a:stretch>
        </p:blipFill>
        <p:spPr>
          <a:xfrm>
            <a:off x="0" y="762000"/>
            <a:ext cx="9144000" cy="4314300"/>
          </a:xfrm>
          <a:prstGeom prst="rect">
            <a:avLst/>
          </a:prstGeom>
        </p:spPr>
      </p:pic>
    </p:spTree>
    <p:extLst>
      <p:ext uri="{BB962C8B-B14F-4D97-AF65-F5344CB8AC3E}">
        <p14:creationId xmlns:p14="http://schemas.microsoft.com/office/powerpoint/2010/main" val="35866512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fontAlgn="base"/>
            <a:r>
              <a:rPr lang="en-US" sz="2400" b="1" dirty="0">
                <a:solidFill>
                  <a:srgbClr val="0070C0"/>
                </a:solidFill>
              </a:rPr>
              <a:t>Data Shaping Tasks</a:t>
            </a:r>
          </a:p>
          <a:p>
            <a:pPr marL="457200" indent="-457200" fontAlgn="base">
              <a:buFont typeface="+mj-lt"/>
              <a:buAutoNum type="arabicPeriod"/>
            </a:pPr>
            <a:r>
              <a:rPr lang="en-US" dirty="0"/>
              <a:t>Extract the e-mail address, last login, operating system, and browser code, and put them into the columns provided. Create hidden columns as needed. You do not need to extract the number of visits. </a:t>
            </a:r>
          </a:p>
          <a:p>
            <a:pPr marL="457200" indent="-457200" fontAlgn="base">
              <a:buFont typeface="+mj-lt"/>
              <a:buAutoNum type="arabicPeriod"/>
            </a:pPr>
            <a:r>
              <a:rPr lang="en-US" dirty="0"/>
              <a:t>Create a lookup table in the sheet “</a:t>
            </a:r>
            <a:r>
              <a:rPr lang="en-US" i="1" dirty="0"/>
              <a:t>Lookup Tables</a:t>
            </a:r>
            <a:r>
              <a:rPr lang="en-US" dirty="0"/>
              <a:t>” for the browser codes that can be used to look up their meanings. Define the lookup table as a </a:t>
            </a:r>
            <a:r>
              <a:rPr lang="en-US" i="1" dirty="0"/>
              <a:t>named range </a:t>
            </a:r>
            <a:r>
              <a:rPr lang="en-US" dirty="0"/>
              <a:t>with the name “</a:t>
            </a:r>
            <a:r>
              <a:rPr lang="en-US" i="1" dirty="0" err="1"/>
              <a:t>BrowserTable</a:t>
            </a:r>
            <a:r>
              <a:rPr lang="en-US" i="1" dirty="0"/>
              <a:t>.</a:t>
            </a:r>
            <a:r>
              <a:rPr lang="en-US" dirty="0"/>
              <a:t>” </a:t>
            </a:r>
          </a:p>
          <a:p>
            <a:pPr marL="457200" indent="-457200" fontAlgn="base">
              <a:buFont typeface="+mj-lt"/>
              <a:buAutoNum type="arabicPeriod"/>
            </a:pPr>
            <a:r>
              <a:rPr lang="en-US" dirty="0"/>
              <a:t>Look up the browser in the table create above and place it into the field provided. Your lookup function should be able to handle unknown browsers, </a:t>
            </a:r>
            <a:r>
              <a:rPr lang="en-US" i="1" dirty="0"/>
              <a:t>including any others that may be added later</a:t>
            </a:r>
            <a:r>
              <a:rPr lang="en-US" dirty="0"/>
              <a:t>. </a:t>
            </a:r>
          </a:p>
          <a:p>
            <a:pPr marL="457200" indent="-457200" fontAlgn="base">
              <a:buFont typeface="+mj-lt"/>
              <a:buAutoNum type="arabicPeriod"/>
            </a:pPr>
            <a:r>
              <a:rPr lang="en-US" dirty="0"/>
              <a:t>Filter the browsers into columns so you can count how many there are of each kind of browser.</a:t>
            </a:r>
          </a:p>
        </p:txBody>
      </p:sp>
    </p:spTree>
    <p:extLst>
      <p:ext uri="{BB962C8B-B14F-4D97-AF65-F5344CB8AC3E}">
        <p14:creationId xmlns:p14="http://schemas.microsoft.com/office/powerpoint/2010/main" val="308788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Value, Type, and Format</a:t>
            </a:r>
          </a:p>
          <a:p>
            <a:r>
              <a:rPr lang="en-US" b="1" dirty="0">
                <a:solidFill>
                  <a:schemeClr val="accent1"/>
                </a:solidFill>
              </a:rPr>
              <a:t>Conditional Formatting</a:t>
            </a:r>
          </a:p>
          <a:p>
            <a:r>
              <a:rPr lang="en-US" dirty="0"/>
              <a:t>References and Formulas</a:t>
            </a:r>
          </a:p>
          <a:p>
            <a:r>
              <a:rPr lang="en-US" dirty="0"/>
              <a:t>Named Ranges</a:t>
            </a:r>
          </a:p>
          <a:p>
            <a:r>
              <a:rPr lang="en-US" dirty="0"/>
              <a:t>Working with Dates</a:t>
            </a:r>
          </a:p>
          <a:p>
            <a:endParaRPr lang="en-US" dirty="0"/>
          </a:p>
        </p:txBody>
      </p:sp>
    </p:spTree>
    <p:extLst>
      <p:ext uri="{BB962C8B-B14F-4D97-AF65-F5344CB8AC3E}">
        <p14:creationId xmlns:p14="http://schemas.microsoft.com/office/powerpoint/2010/main" val="316821505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fontAlgn="base"/>
            <a:r>
              <a:rPr lang="en-US" sz="2400" b="1" dirty="0">
                <a:solidFill>
                  <a:srgbClr val="0070C0"/>
                </a:solidFill>
              </a:rPr>
              <a:t>Data Analytics Tasks</a:t>
            </a:r>
          </a:p>
          <a:p>
            <a:pPr marL="457200" indent="-457200" fontAlgn="base">
              <a:buFont typeface="+mj-lt"/>
              <a:buAutoNum type="arabicPeriod" startAt="5"/>
            </a:pPr>
            <a:r>
              <a:rPr lang="en-US" dirty="0"/>
              <a:t>Calculate how many times each browser was used.</a:t>
            </a:r>
          </a:p>
          <a:p>
            <a:pPr marL="457200" indent="-457200" fontAlgn="base">
              <a:buFont typeface="+mj-lt"/>
              <a:buAutoNum type="arabicPeriod" startAt="5"/>
            </a:pPr>
            <a:r>
              <a:rPr lang="en-US" dirty="0"/>
              <a:t>Calculate the corresponding percentage of each browser use.</a:t>
            </a:r>
          </a:p>
          <a:p>
            <a:pPr marL="457200" indent="-457200" fontAlgn="base">
              <a:buFont typeface="+mj-lt"/>
              <a:buAutoNum type="arabicPeriod" startAt="5"/>
            </a:pPr>
            <a:r>
              <a:rPr lang="en-US" dirty="0"/>
              <a:t>Determine the user who has the most logins (highest number of visits) and put the user's email into the cell provided (</a:t>
            </a:r>
            <a:r>
              <a:rPr lang="en-US" u="sng" dirty="0"/>
              <a:t>Hint</a:t>
            </a:r>
            <a:r>
              <a:rPr lang="en-US" dirty="0"/>
              <a:t>: Use a hidden column, </a:t>
            </a:r>
            <a:r>
              <a:rPr lang="en-US" b="1" dirty="0"/>
              <a:t>MAX</a:t>
            </a:r>
            <a:r>
              <a:rPr lang="en-US" dirty="0"/>
              <a:t>, and </a:t>
            </a:r>
            <a:r>
              <a:rPr lang="en-US" b="1" dirty="0"/>
              <a:t>INDEX/MATCH</a:t>
            </a:r>
            <a:r>
              <a:rPr lang="en-US" dirty="0"/>
              <a:t>).</a:t>
            </a:r>
          </a:p>
          <a:p>
            <a:pPr marL="457200" indent="-457200" fontAlgn="base">
              <a:buFont typeface="+mj-lt"/>
              <a:buAutoNum type="arabicPeriod" startAt="5"/>
            </a:pPr>
            <a:r>
              <a:rPr lang="en-US" dirty="0"/>
              <a:t>Determine the date of the most recent login and which user logged in most recently. The last login must be converted to a date value rather than text (</a:t>
            </a:r>
            <a:r>
              <a:rPr lang="en-US" u="sng" dirty="0"/>
              <a:t>Hint</a:t>
            </a:r>
            <a:r>
              <a:rPr lang="en-US" dirty="0"/>
              <a:t>: Check out the </a:t>
            </a:r>
            <a:r>
              <a:rPr lang="en-US" b="1" dirty="0"/>
              <a:t>DATE</a:t>
            </a:r>
            <a:r>
              <a:rPr lang="en-US" dirty="0"/>
              <a:t> and </a:t>
            </a:r>
            <a:r>
              <a:rPr lang="en-US" b="1" dirty="0"/>
              <a:t>VALUE</a:t>
            </a:r>
            <a:r>
              <a:rPr lang="en-US" dirty="0"/>
              <a:t> functions; you’ll need a lookup table to map date names to numbers; e.g</a:t>
            </a:r>
            <a:r>
              <a:rPr lang="en-US" i="1" dirty="0"/>
              <a:t>.</a:t>
            </a:r>
            <a:r>
              <a:rPr lang="en-US" dirty="0"/>
              <a:t>, MAR to 3).</a:t>
            </a:r>
          </a:p>
          <a:p>
            <a:pPr marL="457200" indent="-457200" fontAlgn="base">
              <a:buFont typeface="+mj-lt"/>
              <a:buAutoNum type="arabicPeriod" startAt="5"/>
            </a:pPr>
            <a:r>
              <a:rPr lang="en-US" dirty="0"/>
              <a:t>What is the month with the most logins?</a:t>
            </a:r>
          </a:p>
          <a:p>
            <a:endParaRPr lang="en-US" dirty="0"/>
          </a:p>
        </p:txBody>
      </p:sp>
    </p:spTree>
    <p:extLst>
      <p:ext uri="{BB962C8B-B14F-4D97-AF65-F5344CB8AC3E}">
        <p14:creationId xmlns:p14="http://schemas.microsoft.com/office/powerpoint/2010/main" val="27148611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b="1" dirty="0">
                <a:solidFill>
                  <a:srgbClr val="0070C0"/>
                </a:solidFill>
              </a:rPr>
              <a:t>Exploratory Visualization Tasks</a:t>
            </a:r>
          </a:p>
          <a:p>
            <a:pPr marL="457200" indent="-457200">
              <a:buFont typeface="+mj-lt"/>
              <a:buAutoNum type="arabicPeriod" startAt="10"/>
            </a:pPr>
            <a:r>
              <a:rPr lang="en-US" dirty="0"/>
              <a:t>Construct the following customized pie chart to illustrate how often each browser was used.</a:t>
            </a:r>
          </a:p>
        </p:txBody>
      </p:sp>
      <p:pic>
        <p:nvPicPr>
          <p:cNvPr id="4" name="Picture 3"/>
          <p:cNvPicPr>
            <a:picLocks noChangeAspect="1"/>
          </p:cNvPicPr>
          <p:nvPr/>
        </p:nvPicPr>
        <p:blipFill>
          <a:blip r:embed="rId3"/>
          <a:stretch>
            <a:fillRect/>
          </a:stretch>
        </p:blipFill>
        <p:spPr>
          <a:xfrm>
            <a:off x="990600" y="1981200"/>
            <a:ext cx="6096000" cy="4612988"/>
          </a:xfrm>
          <a:prstGeom prst="rect">
            <a:avLst/>
          </a:prstGeom>
        </p:spPr>
      </p:pic>
    </p:spTree>
    <p:extLst>
      <p:ext uri="{BB962C8B-B14F-4D97-AF65-F5344CB8AC3E}">
        <p14:creationId xmlns:p14="http://schemas.microsoft.com/office/powerpoint/2010/main" val="89628678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b="1" dirty="0">
                <a:solidFill>
                  <a:srgbClr val="0070C0"/>
                </a:solidFill>
              </a:rPr>
              <a:t>Exploratory Visualization Tasks</a:t>
            </a:r>
          </a:p>
          <a:p>
            <a:pPr marL="457200" indent="-457200">
              <a:buFont typeface="+mj-lt"/>
              <a:buAutoNum type="arabicPeriod" startAt="11"/>
            </a:pPr>
            <a:r>
              <a:rPr lang="en-US" dirty="0"/>
              <a:t>Use data bars to show which browsers are most commonly used (</a:t>
            </a:r>
            <a:r>
              <a:rPr lang="en-US" u="sng" dirty="0"/>
              <a:t>Hint</a:t>
            </a:r>
            <a:r>
              <a:rPr lang="en-US" dirty="0"/>
              <a:t>: Data bars are found under the Conditional Formatting tool).</a:t>
            </a:r>
          </a:p>
          <a:p>
            <a:pPr marL="457200" indent="-457200">
              <a:buFont typeface="+mj-lt"/>
              <a:buAutoNum type="arabicPeriod" startAt="11"/>
            </a:pPr>
            <a:r>
              <a:rPr lang="en-US" dirty="0"/>
              <a:t>Construct the following column chart to illustrate login behavior over time.</a:t>
            </a:r>
          </a:p>
        </p:txBody>
      </p:sp>
      <p:pic>
        <p:nvPicPr>
          <p:cNvPr id="5" name="Picture 4"/>
          <p:cNvPicPr>
            <a:picLocks noChangeAspect="1"/>
          </p:cNvPicPr>
          <p:nvPr/>
        </p:nvPicPr>
        <p:blipFill>
          <a:blip r:embed="rId3"/>
          <a:stretch>
            <a:fillRect/>
          </a:stretch>
        </p:blipFill>
        <p:spPr>
          <a:xfrm>
            <a:off x="1447800" y="2362199"/>
            <a:ext cx="5715000" cy="4272643"/>
          </a:xfrm>
          <a:prstGeom prst="rect">
            <a:avLst/>
          </a:prstGeom>
        </p:spPr>
      </p:pic>
    </p:spTree>
    <p:extLst>
      <p:ext uri="{BB962C8B-B14F-4D97-AF65-F5344CB8AC3E}">
        <p14:creationId xmlns:p14="http://schemas.microsoft.com/office/powerpoint/2010/main" val="7641990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b="1" dirty="0">
                <a:solidFill>
                  <a:srgbClr val="0070C0"/>
                </a:solidFill>
              </a:rPr>
              <a:t>Hints and Requirements</a:t>
            </a:r>
          </a:p>
          <a:p>
            <a:pPr marL="342900" indent="-342900">
              <a:buFont typeface="Wingdings" panose="05000000000000000000" pitchFamily="2" charset="2"/>
              <a:buChar char="§"/>
            </a:pPr>
            <a:r>
              <a:rPr lang="en-US" dirty="0"/>
              <a:t>Be mindful to remove any leading and trailing spaces, or your lookups or </a:t>
            </a:r>
            <a:r>
              <a:rPr lang="en-US" b="1" dirty="0"/>
              <a:t>IF </a:t>
            </a:r>
            <a:r>
              <a:rPr lang="en-US" dirty="0"/>
              <a:t>statements may not work. </a:t>
            </a:r>
          </a:p>
          <a:p>
            <a:pPr marL="342900" indent="-342900">
              <a:buFont typeface="Wingdings" panose="05000000000000000000" pitchFamily="2" charset="2"/>
              <a:buChar char="§"/>
            </a:pPr>
            <a:r>
              <a:rPr lang="en-US" dirty="0"/>
              <a:t>Created as many hidden columns to store temporary results as needed.</a:t>
            </a:r>
          </a:p>
          <a:p>
            <a:pPr marL="342900" indent="-342900">
              <a:buFont typeface="Wingdings" panose="05000000000000000000" pitchFamily="2" charset="2"/>
              <a:buChar char="§"/>
            </a:pPr>
            <a:r>
              <a:rPr lang="en-US" dirty="0"/>
              <a:t>Use </a:t>
            </a:r>
            <a:r>
              <a:rPr lang="en-US" b="1" dirty="0"/>
              <a:t>TRIM</a:t>
            </a:r>
            <a:r>
              <a:rPr lang="en-US" dirty="0"/>
              <a:t> to remove leading and trailing spaces. </a:t>
            </a:r>
          </a:p>
          <a:p>
            <a:pPr marL="342900" indent="-342900">
              <a:buFont typeface="Wingdings" panose="05000000000000000000" pitchFamily="2" charset="2"/>
              <a:buChar char="§"/>
            </a:pPr>
            <a:r>
              <a:rPr lang="en-US" dirty="0"/>
              <a:t>Do </a:t>
            </a:r>
            <a:r>
              <a:rPr lang="en-US" b="1" dirty="0"/>
              <a:t>NOT </a:t>
            </a:r>
            <a:r>
              <a:rPr lang="en-US" dirty="0"/>
              <a:t>change any of the original data.</a:t>
            </a:r>
          </a:p>
          <a:p>
            <a:pPr marL="342900" indent="-342900">
              <a:buFont typeface="Wingdings" panose="05000000000000000000" pitchFamily="2" charset="2"/>
              <a:buChar char="§"/>
            </a:pPr>
            <a:r>
              <a:rPr lang="en-US" dirty="0"/>
              <a:t>Make sure that as new rows are added to the data set that your model still works and that your charts are updated. Test it out by adding a new column with “made up” data.</a:t>
            </a:r>
          </a:p>
        </p:txBody>
      </p:sp>
    </p:spTree>
    <p:extLst>
      <p:ext uri="{BB962C8B-B14F-4D97-AF65-F5344CB8AC3E}">
        <p14:creationId xmlns:p14="http://schemas.microsoft.com/office/powerpoint/2010/main" val="36311846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Spreadsheets are powerful end-user programming environments</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36717101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Module 8</a:t>
            </a:r>
          </a:p>
        </p:txBody>
      </p:sp>
      <p:sp>
        <p:nvSpPr>
          <p:cNvPr id="6" name="Text Placeholder 5"/>
          <p:cNvSpPr>
            <a:spLocks noGrp="1"/>
          </p:cNvSpPr>
          <p:nvPr>
            <p:ph type="body" sz="quarter" idx="10"/>
          </p:nvPr>
        </p:nvSpPr>
        <p:spPr/>
        <p:txBody>
          <a:bodyPr/>
          <a:lstStyle/>
          <a:p>
            <a:r>
              <a:rPr lang="en-US" dirty="0"/>
              <a:t>Data Collection and Working with Excel</a:t>
            </a:r>
            <a:r>
              <a:rPr lang="en-US" baseline="30000" dirty="0"/>
              <a:t>® </a:t>
            </a:r>
            <a:r>
              <a:rPr lang="en-US" dirty="0"/>
              <a:t>Summary</a:t>
            </a:r>
            <a:endParaRPr lang="en-US" baseline="30000" dirty="0"/>
          </a:p>
          <a:p>
            <a:endParaRPr lang="en-US" dirty="0"/>
          </a:p>
        </p:txBody>
      </p:sp>
    </p:spTree>
    <p:extLst>
      <p:ext uri="{BB962C8B-B14F-4D97-AF65-F5344CB8AC3E}">
        <p14:creationId xmlns:p14="http://schemas.microsoft.com/office/powerpoint/2010/main" val="35536890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this session, you learned how to:</a:t>
            </a:r>
          </a:p>
          <a:p>
            <a:pPr lvl="1"/>
            <a:r>
              <a:rPr lang="en-US" dirty="0"/>
              <a:t>Build flexible models in Excel</a:t>
            </a:r>
          </a:p>
          <a:p>
            <a:pPr lvl="1"/>
            <a:r>
              <a:rPr lang="en-US" dirty="0"/>
              <a:t>Load data from files and the web</a:t>
            </a:r>
          </a:p>
          <a:p>
            <a:pPr lvl="1"/>
            <a:r>
              <a:rPr lang="en-US" dirty="0"/>
              <a:t>Analyze data in tables and pivot tables</a:t>
            </a:r>
          </a:p>
          <a:p>
            <a:pPr lvl="1"/>
            <a:r>
              <a:rPr lang="en-US" dirty="0"/>
              <a:t>Shape data through text processing</a:t>
            </a:r>
          </a:p>
          <a:p>
            <a:pPr lvl="1"/>
            <a:r>
              <a:rPr lang="en-US" dirty="0"/>
              <a:t>Handle errors in formulas</a:t>
            </a:r>
          </a:p>
          <a:p>
            <a:pPr lvl="1"/>
            <a:r>
              <a:rPr lang="en-US" dirty="0"/>
              <a:t>Use lookup tables to link data in different tables</a:t>
            </a:r>
          </a:p>
          <a:p>
            <a:pPr lvl="1"/>
            <a:r>
              <a:rPr lang="en-US" dirty="0"/>
              <a:t>Construct customized charts and graphs</a:t>
            </a:r>
          </a:p>
          <a:p>
            <a:pPr marL="342900" indent="-342900">
              <a:buFont typeface="Wingdings" panose="05000000000000000000" pitchFamily="2" charset="2"/>
              <a:buChar char="§"/>
            </a:pPr>
            <a:endParaRPr lang="en-US" dirty="0"/>
          </a:p>
        </p:txBody>
      </p:sp>
      <p:sp>
        <p:nvSpPr>
          <p:cNvPr id="4" name="Title 3"/>
          <p:cNvSpPr>
            <a:spLocks noGrp="1"/>
          </p:cNvSpPr>
          <p:nvPr>
            <p:ph type="title"/>
          </p:nvPr>
        </p:nvSpPr>
        <p:spPr/>
        <p:txBody>
          <a:bodyPr/>
          <a:lstStyle/>
          <a:p>
            <a:r>
              <a:rPr lang="en-US" dirty="0"/>
              <a:t>Session Summary</a:t>
            </a:r>
          </a:p>
        </p:txBody>
      </p:sp>
    </p:spTree>
    <p:extLst>
      <p:ext uri="{BB962C8B-B14F-4D97-AF65-F5344CB8AC3E}">
        <p14:creationId xmlns:p14="http://schemas.microsoft.com/office/powerpoint/2010/main" val="134378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p:txBody>
          <a:bodyPr/>
          <a:lstStyle/>
          <a:p>
            <a:pPr lvl="0"/>
            <a:r>
              <a:rPr lang="en-US">
                <a:sym typeface="Calibri"/>
              </a:rPr>
              <a:t>Conditional Formatting</a:t>
            </a:r>
            <a:endParaRPr lang="en-US" dirty="0">
              <a:sym typeface="Calibri"/>
            </a:endParaRPr>
          </a:p>
        </p:txBody>
      </p:sp>
      <p:sp>
        <p:nvSpPr>
          <p:cNvPr id="136" name="Shape 136"/>
          <p:cNvSpPr txBox="1">
            <a:spLocks noGrp="1"/>
          </p:cNvSpPr>
          <p:nvPr>
            <p:ph idx="1"/>
          </p:nvPr>
        </p:nvSpPr>
        <p:spPr/>
        <p:txBody>
          <a:bodyPr/>
          <a:lstStyle/>
          <a:p>
            <a:pPr marL="342900" lvl="0" indent="-342900">
              <a:buFont typeface="Wingdings" panose="05000000000000000000" pitchFamily="2" charset="2"/>
              <a:buChar char="§"/>
            </a:pPr>
            <a:r>
              <a:rPr lang="en-US" dirty="0">
                <a:sym typeface="Calibri"/>
              </a:rPr>
              <a:t>Conditional formatting allows the application of specified formatting only when certain conditions are met.</a:t>
            </a:r>
          </a:p>
          <a:p>
            <a:pPr marL="342900" lvl="0" indent="-342900">
              <a:buFont typeface="Wingdings" panose="05000000000000000000" pitchFamily="2" charset="2"/>
              <a:buChar char="§"/>
            </a:pPr>
            <a:r>
              <a:rPr lang="en-US" dirty="0">
                <a:sym typeface="Calibri"/>
              </a:rPr>
              <a:t>On the </a:t>
            </a:r>
            <a:r>
              <a:rPr lang="en-US" dirty="0">
                <a:latin typeface="Bookman Old Style" panose="02050604050505020204" pitchFamily="18" charset="0"/>
                <a:sym typeface="Calibri"/>
              </a:rPr>
              <a:t>Home</a:t>
            </a:r>
            <a:r>
              <a:rPr lang="en-US" dirty="0">
                <a:sym typeface="Calibri"/>
              </a:rPr>
              <a:t> tab, in the </a:t>
            </a:r>
            <a:r>
              <a:rPr lang="en-US" dirty="0">
                <a:latin typeface="Bookman Old Style" panose="02050604050505020204" pitchFamily="18" charset="0"/>
                <a:sym typeface="Calibri"/>
              </a:rPr>
              <a:t>Styles</a:t>
            </a:r>
            <a:r>
              <a:rPr lang="en-US" dirty="0">
                <a:sym typeface="Calibri"/>
              </a:rPr>
              <a:t> group, click the arrow next to </a:t>
            </a:r>
            <a:r>
              <a:rPr lang="en-US" dirty="0">
                <a:latin typeface="Bookman Old Style" panose="02050604050505020204" pitchFamily="18" charset="0"/>
                <a:sym typeface="Calibri"/>
              </a:rPr>
              <a:t>Conditional Formatting</a:t>
            </a:r>
          </a:p>
        </p:txBody>
      </p:sp>
      <p:pic>
        <p:nvPicPr>
          <p:cNvPr id="140" name="Shape 140"/>
          <p:cNvPicPr preferRelativeResize="0"/>
          <p:nvPr/>
        </p:nvPicPr>
        <p:blipFill>
          <a:blip r:embed="rId3"/>
          <a:stretch>
            <a:fillRect/>
          </a:stretch>
        </p:blipFill>
        <p:spPr>
          <a:xfrm>
            <a:off x="1104743" y="3048000"/>
            <a:ext cx="5143656" cy="3089492"/>
          </a:xfrm>
          <a:prstGeom prst="rect">
            <a:avLst/>
          </a:prstGeom>
          <a:noFill/>
          <a:ln>
            <a:noFill/>
          </a:ln>
        </p:spPr>
      </p:pic>
      <p:pic>
        <p:nvPicPr>
          <p:cNvPr id="142" name="Shape 142"/>
          <p:cNvPicPr preferRelativeResize="0"/>
          <p:nvPr/>
        </p:nvPicPr>
        <p:blipFill rotWithShape="1">
          <a:blip r:embed="rId4">
            <a:alphaModFix/>
          </a:blip>
          <a:srcRect/>
          <a:stretch/>
        </p:blipFill>
        <p:spPr>
          <a:xfrm>
            <a:off x="5486400" y="2819400"/>
            <a:ext cx="2492236" cy="1295400"/>
          </a:xfrm>
          <a:prstGeom prst="rect">
            <a:avLst/>
          </a:prstGeom>
          <a:noFill/>
          <a:ln>
            <a:noFill/>
          </a:ln>
        </p:spPr>
      </p:pic>
      <p:sp>
        <p:nvSpPr>
          <p:cNvPr id="143" name="Shape 143"/>
          <p:cNvSpPr/>
          <p:nvPr/>
        </p:nvSpPr>
        <p:spPr>
          <a:xfrm>
            <a:off x="5486400" y="2819400"/>
            <a:ext cx="1066799" cy="1295400"/>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 name="Picture 1" descr="Mastère Pro : Ingénierie Financière 2011/2012: Cours Gestion de la ...">
            <a:extLst>
              <a:ext uri="{FF2B5EF4-FFF2-40B4-BE49-F238E27FC236}">
                <a16:creationId xmlns:a16="http://schemas.microsoft.com/office/drawing/2014/main" id="{EA539F32-7688-4079-557B-82E980A4AA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9835" y="6264320"/>
            <a:ext cx="239481" cy="239481"/>
          </a:xfrm>
          <a:prstGeom prst="rect">
            <a:avLst/>
          </a:prstGeom>
        </p:spPr>
      </p:pic>
      <p:sp>
        <p:nvSpPr>
          <p:cNvPr id="3" name="TextBox 2">
            <a:extLst>
              <a:ext uri="{FF2B5EF4-FFF2-40B4-BE49-F238E27FC236}">
                <a16:creationId xmlns:a16="http://schemas.microsoft.com/office/drawing/2014/main" id="{4E51FF36-9960-3F39-8D8A-334C568F4FBD}"/>
              </a:ext>
            </a:extLst>
          </p:cNvPr>
          <p:cNvSpPr txBox="1"/>
          <p:nvPr/>
        </p:nvSpPr>
        <p:spPr>
          <a:xfrm>
            <a:off x="1261472" y="6253255"/>
            <a:ext cx="1032655" cy="253916"/>
          </a:xfrm>
          <a:prstGeom prst="rect">
            <a:avLst/>
          </a:prstGeom>
          <a:noFill/>
        </p:spPr>
        <p:txBody>
          <a:bodyPr wrap="none" rtlCol="0">
            <a:spAutoFit/>
          </a:bodyPr>
          <a:lstStyle/>
          <a:p>
            <a:r>
              <a:rPr lang="en-US" sz="1050" b="1" dirty="0">
                <a:solidFill>
                  <a:schemeClr val="accent3">
                    <a:lumMod val="50000"/>
                  </a:schemeClr>
                </a:solidFill>
                <a:latin typeface="Book Antiqua" panose="02040602050305030304" pitchFamily="18" charset="0"/>
              </a:rPr>
              <a:t>examples.xlsx</a:t>
            </a:r>
          </a:p>
        </p:txBody>
      </p:sp>
    </p:spTree>
    <p:extLst>
      <p:ext uri="{BB962C8B-B14F-4D97-AF65-F5344CB8AC3E}">
        <p14:creationId xmlns:p14="http://schemas.microsoft.com/office/powerpoint/2010/main" val="205413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t>Excel for Information &amp; Data Science</a:t>
            </a:r>
          </a:p>
        </p:txBody>
      </p:sp>
      <p:sp>
        <p:nvSpPr>
          <p:cNvPr id="3" name="Text Placeholder 2"/>
          <p:cNvSpPr>
            <a:spLocks noGrp="1"/>
          </p:cNvSpPr>
          <p:nvPr>
            <p:ph type="body" sz="quarter" idx="10"/>
          </p:nvPr>
        </p:nvSpPr>
        <p:spPr/>
        <p:txBody>
          <a:bodyPr/>
          <a:lstStyle/>
          <a:p>
            <a:r>
              <a:rPr lang="en-US" dirty="0"/>
              <a:t>References, Ranges, Formulas </a:t>
            </a:r>
          </a:p>
          <a:p>
            <a:endParaRPr lang="en-US" dirty="0"/>
          </a:p>
        </p:txBody>
      </p:sp>
    </p:spTree>
    <p:extLst>
      <p:ext uri="{BB962C8B-B14F-4D97-AF65-F5344CB8AC3E}">
        <p14:creationId xmlns:p14="http://schemas.microsoft.com/office/powerpoint/2010/main" val="341027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1676400"/>
            <a:ext cx="5410200" cy="2743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048000" y="1143000"/>
            <a:ext cx="5120640" cy="5105400"/>
          </a:xfrm>
        </p:spPr>
        <p:txBody>
          <a:bodyPr>
            <a:noAutofit/>
          </a:bodyPr>
          <a:lstStyle/>
          <a:p>
            <a:pPr>
              <a:lnSpc>
                <a:spcPct val="170000"/>
              </a:lnSpc>
            </a:pPr>
            <a:r>
              <a:rPr lang="en-US" sz="1600" dirty="0"/>
              <a:t>Introduction to the Data Analytics Pipeline</a:t>
            </a:r>
          </a:p>
          <a:p>
            <a:pPr>
              <a:lnSpc>
                <a:spcPct val="170000"/>
              </a:lnSpc>
            </a:pPr>
            <a:r>
              <a:rPr lang="en-US" sz="1600" dirty="0"/>
              <a:t>Module 1: Essentials of Excel &amp; Google Sheet</a:t>
            </a:r>
          </a:p>
          <a:p>
            <a:pPr>
              <a:lnSpc>
                <a:spcPct val="170000"/>
              </a:lnSpc>
            </a:pPr>
            <a:r>
              <a:rPr lang="en-US" sz="1600" dirty="0"/>
              <a:t>Module 2: Loading Data</a:t>
            </a:r>
          </a:p>
          <a:p>
            <a:pPr>
              <a:lnSpc>
                <a:spcPct val="170000"/>
              </a:lnSpc>
            </a:pPr>
            <a:r>
              <a:rPr lang="en-US" sz="1600" dirty="0"/>
              <a:t>Module 3: Working with Data in Tables</a:t>
            </a:r>
          </a:p>
          <a:p>
            <a:pPr>
              <a:lnSpc>
                <a:spcPct val="170000"/>
              </a:lnSpc>
            </a:pPr>
            <a:r>
              <a:rPr lang="en-US" sz="1600" dirty="0"/>
              <a:t>Module 4: Shaping Data with Text Processing</a:t>
            </a:r>
          </a:p>
          <a:p>
            <a:pPr>
              <a:lnSpc>
                <a:spcPct val="170000"/>
              </a:lnSpc>
            </a:pPr>
            <a:r>
              <a:rPr lang="en-US" sz="1600" dirty="0"/>
              <a:t>Module 5: Exploring Data Through Charts and Graphs</a:t>
            </a:r>
          </a:p>
          <a:p>
            <a:pPr>
              <a:lnSpc>
                <a:spcPct val="170000"/>
              </a:lnSpc>
            </a:pPr>
            <a:r>
              <a:rPr lang="en-US" sz="1600" dirty="0"/>
              <a:t>Module 6: Building Flexible Models with Lookup Tables</a:t>
            </a:r>
          </a:p>
          <a:p>
            <a:pPr>
              <a:lnSpc>
                <a:spcPct val="170000"/>
              </a:lnSpc>
            </a:pPr>
            <a:r>
              <a:rPr lang="en-US" sz="1600" dirty="0">
                <a:solidFill>
                  <a:schemeClr val="bg1">
                    <a:lumMod val="50000"/>
                  </a:schemeClr>
                </a:solidFill>
              </a:rPr>
              <a:t>Module 7: Practicum (optional)</a:t>
            </a:r>
          </a:p>
        </p:txBody>
      </p:sp>
      <p:sp>
        <p:nvSpPr>
          <p:cNvPr id="4" name="Title 3"/>
          <p:cNvSpPr>
            <a:spLocks noGrp="1"/>
          </p:cNvSpPr>
          <p:nvPr>
            <p:ph type="title"/>
          </p:nvPr>
        </p:nvSpPr>
        <p:spPr>
          <a:xfrm>
            <a:off x="838201" y="189411"/>
            <a:ext cx="8254854" cy="422278"/>
          </a:xfrm>
        </p:spPr>
        <p:txBody>
          <a:bodyPr/>
          <a:lstStyle/>
          <a:p>
            <a:r>
              <a:rPr lang="en-US" dirty="0"/>
              <a:t>Tutorial Topics</a:t>
            </a:r>
          </a:p>
        </p:txBody>
      </p:sp>
      <p:pic>
        <p:nvPicPr>
          <p:cNvPr id="9226" name="Picture 10"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08597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mage result for agenda icon transparent"/>
          <p:cNvPicPr>
            <a:picLocks noChangeAspect="1" noChangeArrowheads="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52400" y="7670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2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Value, Type, and Format</a:t>
            </a:r>
          </a:p>
          <a:p>
            <a:r>
              <a:rPr lang="en-US" dirty="0"/>
              <a:t>Conditional Formatting</a:t>
            </a:r>
          </a:p>
          <a:p>
            <a:r>
              <a:rPr lang="en-US" b="1" dirty="0">
                <a:solidFill>
                  <a:schemeClr val="accent1"/>
                </a:solidFill>
              </a:rPr>
              <a:t>References and Formulas</a:t>
            </a:r>
          </a:p>
          <a:p>
            <a:r>
              <a:rPr lang="en-US" dirty="0"/>
              <a:t>Named Ranges</a:t>
            </a:r>
          </a:p>
          <a:p>
            <a:r>
              <a:rPr lang="en-US" dirty="0"/>
              <a:t>Working with Dates</a:t>
            </a:r>
          </a:p>
          <a:p>
            <a:r>
              <a:rPr lang="en-US" dirty="0"/>
              <a:t>Testing Conditions</a:t>
            </a:r>
          </a:p>
          <a:p>
            <a:endParaRPr lang="en-US" dirty="0"/>
          </a:p>
        </p:txBody>
      </p:sp>
    </p:spTree>
    <p:extLst>
      <p:ext uri="{BB962C8B-B14F-4D97-AF65-F5344CB8AC3E}">
        <p14:creationId xmlns:p14="http://schemas.microsoft.com/office/powerpoint/2010/main" val="91898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To enter formulas and functions:</a:t>
            </a:r>
          </a:p>
          <a:p>
            <a:pPr lvl="1"/>
            <a:r>
              <a:rPr lang="en-US"/>
              <a:t>Start entry with =</a:t>
            </a:r>
          </a:p>
          <a:p>
            <a:endParaRPr lang="en-US"/>
          </a:p>
          <a:p>
            <a:r>
              <a:rPr lang="en-US"/>
              <a:t>Example:</a:t>
            </a:r>
            <a:endParaRPr lang="en-US" dirty="0"/>
          </a:p>
        </p:txBody>
      </p:sp>
      <p:sp>
        <p:nvSpPr>
          <p:cNvPr id="2" name="Title 1"/>
          <p:cNvSpPr>
            <a:spLocks noGrp="1"/>
          </p:cNvSpPr>
          <p:nvPr>
            <p:ph type="title"/>
          </p:nvPr>
        </p:nvSpPr>
        <p:spPr/>
        <p:txBody>
          <a:bodyPr/>
          <a:lstStyle/>
          <a:p>
            <a:r>
              <a:rPr lang="en-US"/>
              <a:t>Entering Formulas and Functions</a:t>
            </a:r>
            <a:endParaRPr lang="en-US"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3200400"/>
            <a:ext cx="3542120" cy="2273302"/>
          </a:xfrm>
          <a:prstGeom prst="rect">
            <a:avLst/>
          </a:prstGeom>
        </p:spPr>
      </p:pic>
    </p:spTree>
    <p:extLst>
      <p:ext uri="{BB962C8B-B14F-4D97-AF65-F5344CB8AC3E}">
        <p14:creationId xmlns:p14="http://schemas.microsoft.com/office/powerpoint/2010/main" val="46378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a:t>Common Function: </a:t>
            </a:r>
            <a:r>
              <a:rPr lang="en-US">
                <a:latin typeface="Courier New" panose="02070309020205020404" pitchFamily="49" charset="0"/>
                <a:cs typeface="Courier New" panose="02070309020205020404" pitchFamily="49" charset="0"/>
              </a:rPr>
              <a:t>SUM</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lstStyle/>
          <a:p>
            <a:r>
              <a:rPr lang="en-US"/>
              <a:t>There are several functions that can be used to add values:</a:t>
            </a:r>
          </a:p>
          <a:p>
            <a:pPr lvl="1"/>
            <a:r>
              <a:rPr lang="en-US"/>
              <a:t>Add columns manually: =B1+B2+C9</a:t>
            </a:r>
          </a:p>
          <a:p>
            <a:pPr lvl="1"/>
            <a:r>
              <a:rPr lang="en-US"/>
              <a:t>Add a range of cells: </a:t>
            </a:r>
            <a:r>
              <a:rPr lang="en-US">
                <a:latin typeface="Courier New" panose="02070309020205020404" pitchFamily="49" charset="0"/>
                <a:cs typeface="Courier New" panose="02070309020205020404" pitchFamily="49" charset="0"/>
              </a:rPr>
              <a:t>=SUM(B5:B10)</a:t>
            </a:r>
          </a:p>
          <a:p>
            <a:pPr lvl="1"/>
            <a:r>
              <a:rPr lang="en-US"/>
              <a:t>Add a range of cells conditionally with </a:t>
            </a:r>
            <a:r>
              <a:rPr lang="en-US">
                <a:latin typeface="Courier New" panose="02070309020205020404" pitchFamily="49" charset="0"/>
                <a:cs typeface="Courier New" panose="02070309020205020404" pitchFamily="49" charset="0"/>
              </a:rPr>
              <a:t>SUMIF</a:t>
            </a:r>
            <a:r>
              <a:rPr lang="en-US"/>
              <a:t> and </a:t>
            </a:r>
            <a:r>
              <a:rPr lang="en-US">
                <a:latin typeface="Courier New" panose="02070309020205020404" pitchFamily="49" charset="0"/>
                <a:cs typeface="Courier New" panose="02070309020205020404" pitchFamily="49" charset="0"/>
              </a:rPr>
              <a:t>SUMIFS</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7332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p:txBody>
          <a:bodyPr/>
          <a:lstStyle/>
          <a:p>
            <a:pPr lvl="0"/>
            <a:r>
              <a:rPr lang="en-US">
                <a:sym typeface="Calibri"/>
              </a:rPr>
              <a:t>Function Library</a:t>
            </a:r>
          </a:p>
        </p:txBody>
      </p:sp>
      <p:pic>
        <p:nvPicPr>
          <p:cNvPr id="195" name="Shape 195"/>
          <p:cNvPicPr preferRelativeResize="0"/>
          <p:nvPr/>
        </p:nvPicPr>
        <p:blipFill rotWithShape="1">
          <a:blip r:embed="rId3">
            <a:alphaModFix/>
          </a:blip>
          <a:srcRect/>
          <a:stretch/>
        </p:blipFill>
        <p:spPr>
          <a:xfrm>
            <a:off x="73981" y="5288249"/>
            <a:ext cx="8149199" cy="786300"/>
          </a:xfrm>
          <a:prstGeom prst="rect">
            <a:avLst/>
          </a:prstGeom>
          <a:noFill/>
          <a:ln>
            <a:noFill/>
          </a:ln>
        </p:spPr>
      </p:pic>
      <p:pic>
        <p:nvPicPr>
          <p:cNvPr id="196" name="Shape 196"/>
          <p:cNvPicPr preferRelativeResize="0"/>
          <p:nvPr/>
        </p:nvPicPr>
        <p:blipFill rotWithShape="1">
          <a:blip r:embed="rId4">
            <a:alphaModFix/>
          </a:blip>
          <a:srcRect/>
          <a:stretch/>
        </p:blipFill>
        <p:spPr>
          <a:xfrm>
            <a:off x="116499" y="3724899"/>
            <a:ext cx="8229600" cy="939300"/>
          </a:xfrm>
          <a:prstGeom prst="rect">
            <a:avLst/>
          </a:prstGeom>
          <a:noFill/>
          <a:ln>
            <a:noFill/>
          </a:ln>
        </p:spPr>
      </p:pic>
      <p:sp>
        <p:nvSpPr>
          <p:cNvPr id="2" name="TextBox 1"/>
          <p:cNvSpPr txBox="1"/>
          <p:nvPr/>
        </p:nvSpPr>
        <p:spPr>
          <a:xfrm>
            <a:off x="73981" y="4873303"/>
            <a:ext cx="1233030" cy="338554"/>
          </a:xfrm>
          <a:prstGeom prst="rect">
            <a:avLst/>
          </a:prstGeom>
          <a:noFill/>
        </p:spPr>
        <p:txBody>
          <a:bodyPr wrap="none" rtlCol="0">
            <a:spAutoFit/>
          </a:bodyPr>
          <a:lstStyle/>
          <a:p>
            <a:r>
              <a:rPr lang="en-US" sz="1600" b="1" dirty="0"/>
              <a:t>Excel 2010</a:t>
            </a:r>
          </a:p>
        </p:txBody>
      </p:sp>
      <p:sp>
        <p:nvSpPr>
          <p:cNvPr id="9" name="TextBox 8"/>
          <p:cNvSpPr txBox="1"/>
          <p:nvPr/>
        </p:nvSpPr>
        <p:spPr>
          <a:xfrm>
            <a:off x="73981" y="3306088"/>
            <a:ext cx="1233030" cy="338554"/>
          </a:xfrm>
          <a:prstGeom prst="rect">
            <a:avLst/>
          </a:prstGeom>
          <a:noFill/>
        </p:spPr>
        <p:txBody>
          <a:bodyPr wrap="none" rtlCol="0">
            <a:spAutoFit/>
          </a:bodyPr>
          <a:lstStyle/>
          <a:p>
            <a:r>
              <a:rPr lang="en-US" sz="1600" b="1" dirty="0"/>
              <a:t>Excel 2013</a:t>
            </a:r>
          </a:p>
        </p:txBody>
      </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499" y="1644726"/>
            <a:ext cx="8679466" cy="1736492"/>
          </a:xfrm>
          <a:prstGeom prst="rect">
            <a:avLst/>
          </a:prstGeom>
        </p:spPr>
      </p:pic>
      <p:sp>
        <p:nvSpPr>
          <p:cNvPr id="11" name="TextBox 10"/>
          <p:cNvSpPr txBox="1"/>
          <p:nvPr/>
        </p:nvSpPr>
        <p:spPr>
          <a:xfrm>
            <a:off x="73981" y="1167127"/>
            <a:ext cx="1233030" cy="338554"/>
          </a:xfrm>
          <a:prstGeom prst="rect">
            <a:avLst/>
          </a:prstGeom>
          <a:noFill/>
        </p:spPr>
        <p:txBody>
          <a:bodyPr wrap="none" rtlCol="0">
            <a:spAutoFit/>
          </a:bodyPr>
          <a:lstStyle/>
          <a:p>
            <a:r>
              <a:rPr lang="en-US" sz="1600" b="1" dirty="0"/>
              <a:t>Excel 2016</a:t>
            </a:r>
          </a:p>
        </p:txBody>
      </p:sp>
    </p:spTree>
    <p:extLst>
      <p:ext uri="{BB962C8B-B14F-4D97-AF65-F5344CB8AC3E}">
        <p14:creationId xmlns:p14="http://schemas.microsoft.com/office/powerpoint/2010/main" val="369362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218156"/>
            <a:ext cx="885444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lstStyle/>
          <a:p>
            <a:r>
              <a:rPr lang="en-US" dirty="0"/>
              <a:t>Many functions require cell ranges:</a:t>
            </a:r>
          </a:p>
          <a:p>
            <a:pPr lvl="1"/>
            <a:r>
              <a:rPr lang="en-US" dirty="0"/>
              <a:t>Column Range: A1:A10</a:t>
            </a:r>
          </a:p>
          <a:p>
            <a:pPr lvl="1"/>
            <a:r>
              <a:rPr lang="en-US" dirty="0"/>
              <a:t>Row Range: A5:K5</a:t>
            </a:r>
          </a:p>
          <a:p>
            <a:pPr lvl="1"/>
            <a:r>
              <a:rPr lang="en-US" dirty="0"/>
              <a:t>Matrix: A1:C5</a:t>
            </a:r>
          </a:p>
          <a:p>
            <a:endParaRPr lang="en-US" dirty="0"/>
          </a:p>
          <a:p>
            <a:r>
              <a:rPr lang="en-US" dirty="0"/>
              <a:t>References are automatically adjusted when copied.</a:t>
            </a:r>
          </a:p>
          <a:p>
            <a:endParaRPr lang="en-US" dirty="0"/>
          </a:p>
          <a:p>
            <a:r>
              <a:rPr lang="en-US" dirty="0"/>
              <a:t>Absolute cell references are not adjusted when copied:</a:t>
            </a:r>
          </a:p>
          <a:p>
            <a:pPr lvl="1"/>
            <a:r>
              <a:rPr lang="en-US" dirty="0"/>
              <a:t>$A1:$A5 is not adjusted when column copied</a:t>
            </a:r>
          </a:p>
          <a:p>
            <a:pPr lvl="1"/>
            <a:r>
              <a:rPr lang="en-US" dirty="0"/>
              <a:t>A$1:C$1 is not adjusted when row copied</a:t>
            </a:r>
          </a:p>
          <a:p>
            <a:pPr lvl="1"/>
            <a:r>
              <a:rPr lang="en-US" dirty="0"/>
              <a:t>$A$1 is never adjusted when copied</a:t>
            </a:r>
          </a:p>
          <a:p>
            <a:endParaRPr lang="en-US" dirty="0"/>
          </a:p>
        </p:txBody>
      </p:sp>
      <p:sp>
        <p:nvSpPr>
          <p:cNvPr id="2" name="Title 1"/>
          <p:cNvSpPr>
            <a:spLocks noGrp="1"/>
          </p:cNvSpPr>
          <p:nvPr>
            <p:ph type="title"/>
          </p:nvPr>
        </p:nvSpPr>
        <p:spPr/>
        <p:txBody>
          <a:bodyPr/>
          <a:lstStyle/>
          <a:p>
            <a:r>
              <a:rPr lang="en-US"/>
              <a:t>Cell Ranges</a:t>
            </a:r>
            <a:endParaRPr lang="en-US" dirty="0"/>
          </a:p>
        </p:txBody>
      </p:sp>
    </p:spTree>
    <p:extLst>
      <p:ext uri="{BB962C8B-B14F-4D97-AF65-F5344CB8AC3E}">
        <p14:creationId xmlns:p14="http://schemas.microsoft.com/office/powerpoint/2010/main" val="348688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p:txBody>
          <a:bodyPr/>
          <a:lstStyle/>
          <a:p>
            <a:pPr lvl="0"/>
            <a:r>
              <a:rPr lang="en-US">
                <a:sym typeface="Calibri"/>
              </a:rPr>
              <a:t>Column Range: A1:A10</a:t>
            </a:r>
            <a:endParaRPr lang="en-US" dirty="0">
              <a:sym typeface="Calibri"/>
            </a:endParaRPr>
          </a:p>
        </p:txBody>
      </p:sp>
      <p:pic>
        <p:nvPicPr>
          <p:cNvPr id="159" name="Shape 15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480696" y="1129025"/>
            <a:ext cx="6182609" cy="4599950"/>
          </a:xfrm>
          <a:prstGeom prst="rect">
            <a:avLst/>
          </a:prstGeom>
          <a:noFill/>
          <a:ln>
            <a:noFill/>
          </a:ln>
        </p:spPr>
      </p:pic>
    </p:spTree>
    <p:extLst>
      <p:ext uri="{BB962C8B-B14F-4D97-AF65-F5344CB8AC3E}">
        <p14:creationId xmlns:p14="http://schemas.microsoft.com/office/powerpoint/2010/main" val="4250921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en-US">
                <a:sym typeface="Calibri"/>
              </a:rPr>
              <a:t>Row Range: A5:K5</a:t>
            </a:r>
            <a:endParaRPr lang="en-US" dirty="0">
              <a:sym typeface="Calibri"/>
            </a:endParaRPr>
          </a:p>
        </p:txBody>
      </p:sp>
      <p:pic>
        <p:nvPicPr>
          <p:cNvPr id="168" name="Shape 168"/>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45400" y="1441340"/>
            <a:ext cx="8053200" cy="4234069"/>
          </a:xfrm>
          <a:prstGeom prst="rect">
            <a:avLst/>
          </a:prstGeom>
          <a:noFill/>
          <a:ln>
            <a:noFill/>
          </a:ln>
        </p:spPr>
      </p:pic>
    </p:spTree>
    <p:extLst>
      <p:ext uri="{BB962C8B-B14F-4D97-AF65-F5344CB8AC3E}">
        <p14:creationId xmlns:p14="http://schemas.microsoft.com/office/powerpoint/2010/main" val="51594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p:txBody>
          <a:bodyPr/>
          <a:lstStyle/>
          <a:p>
            <a:pPr lvl="0"/>
            <a:r>
              <a:rPr lang="en-US">
                <a:sym typeface="Calibri"/>
              </a:rPr>
              <a:t>Matrix: A1:C5</a:t>
            </a:r>
            <a:endParaRPr lang="en-US" dirty="0">
              <a:sym typeface="Calibri"/>
            </a:endParaRPr>
          </a:p>
        </p:txBody>
      </p:sp>
      <p:pic>
        <p:nvPicPr>
          <p:cNvPr id="177" name="Shape 177"/>
          <p:cNvPicPr preferRelativeResize="0"/>
          <p:nvPr/>
        </p:nvPicPr>
        <p:blipFill>
          <a:blip r:embed="rId3" cstate="print">
            <a:extLst>
              <a:ext uri="{28A0092B-C50C-407E-A947-70E740481C1C}">
                <a14:useLocalDpi xmlns:a14="http://schemas.microsoft.com/office/drawing/2010/main"/>
              </a:ext>
            </a:extLst>
          </a:blip>
          <a:stretch>
            <a:fillRect/>
          </a:stretch>
        </p:blipFill>
        <p:spPr>
          <a:xfrm>
            <a:off x="672900" y="1371600"/>
            <a:ext cx="7798200" cy="3977952"/>
          </a:xfrm>
          <a:prstGeom prst="rect">
            <a:avLst/>
          </a:prstGeom>
          <a:noFill/>
          <a:ln>
            <a:noFill/>
          </a:ln>
        </p:spPr>
      </p:pic>
    </p:spTree>
    <p:extLst>
      <p:ext uri="{BB962C8B-B14F-4D97-AF65-F5344CB8AC3E}">
        <p14:creationId xmlns:p14="http://schemas.microsoft.com/office/powerpoint/2010/main" val="232768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t>Most functions require parameters.</a:t>
            </a:r>
          </a:p>
          <a:p>
            <a:pPr marL="342900" indent="-342900">
              <a:buFont typeface="Wingdings" panose="05000000000000000000" pitchFamily="2" charset="2"/>
              <a:buChar char="§"/>
            </a:pPr>
            <a:r>
              <a:rPr lang="en-US" dirty="0"/>
              <a:t>To keep your model flexible and correct even when the data changes, only use cell references in functions.</a:t>
            </a:r>
          </a:p>
        </p:txBody>
      </p:sp>
      <p:sp>
        <p:nvSpPr>
          <p:cNvPr id="2" name="Title 1"/>
          <p:cNvSpPr>
            <a:spLocks noGrp="1"/>
          </p:cNvSpPr>
          <p:nvPr>
            <p:ph type="title"/>
          </p:nvPr>
        </p:nvSpPr>
        <p:spPr/>
        <p:txBody>
          <a:bodyPr/>
          <a:lstStyle/>
          <a:p>
            <a:r>
              <a:rPr lang="en-US"/>
              <a:t>Cell References in Functions</a:t>
            </a:r>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2701321"/>
            <a:ext cx="6943925"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98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Common Function: </a:t>
            </a:r>
            <a:r>
              <a:rPr lang="en-US" dirty="0">
                <a:latin typeface="Courier New" panose="02070309020205020404" pitchFamily="49" charset="0"/>
                <a:cs typeface="Courier New" panose="02070309020205020404" pitchFamily="49" charset="0"/>
              </a:rPr>
              <a:t>PMT</a:t>
            </a:r>
          </a:p>
        </p:txBody>
      </p:sp>
      <p:pic>
        <p:nvPicPr>
          <p:cNvPr id="227" name="Shape 227"/>
          <p:cNvPicPr preferRelativeResize="0"/>
          <p:nvPr/>
        </p:nvPicPr>
        <p:blipFill rotWithShape="1">
          <a:blip r:embed="rId3">
            <a:alphaModFix/>
          </a:blip>
          <a:srcRect/>
          <a:stretch/>
        </p:blipFill>
        <p:spPr>
          <a:xfrm>
            <a:off x="228600" y="1219200"/>
            <a:ext cx="7588154" cy="4551867"/>
          </a:xfrm>
          <a:prstGeom prst="rect">
            <a:avLst/>
          </a:prstGeom>
          <a:noFill/>
          <a:ln>
            <a:noFill/>
          </a:ln>
        </p:spPr>
      </p:pic>
      <p:pic>
        <p:nvPicPr>
          <p:cNvPr id="228" name="Shape 228"/>
          <p:cNvPicPr preferRelativeResize="0"/>
          <p:nvPr/>
        </p:nvPicPr>
        <p:blipFill rotWithShape="1">
          <a:blip r:embed="rId4">
            <a:alphaModFix/>
          </a:blip>
          <a:srcRect/>
          <a:stretch/>
        </p:blipFill>
        <p:spPr>
          <a:xfrm>
            <a:off x="4876800" y="1143000"/>
            <a:ext cx="3838156" cy="961705"/>
          </a:xfrm>
          <a:prstGeom prst="rect">
            <a:avLst/>
          </a:prstGeom>
          <a:noFill/>
          <a:ln>
            <a:noFill/>
          </a:ln>
        </p:spPr>
      </p:pic>
    </p:spTree>
    <p:extLst>
      <p:ext uri="{BB962C8B-B14F-4D97-AF65-F5344CB8AC3E}">
        <p14:creationId xmlns:p14="http://schemas.microsoft.com/office/powerpoint/2010/main" val="66258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778240" cy="5181600"/>
          </a:xfrm>
        </p:spPr>
        <p:txBody>
          <a:bodyPr>
            <a:normAutofit/>
          </a:bodyPr>
          <a:lstStyle/>
          <a:p>
            <a:r>
              <a:rPr lang="en-US" dirty="0"/>
              <a:t>Upon completion of this tutorial, you will be able to:</a:t>
            </a:r>
          </a:p>
          <a:p>
            <a:pPr lvl="1"/>
            <a:r>
              <a:rPr lang="en-US" dirty="0"/>
              <a:t>Build flexible models in Excel and Google Sheet</a:t>
            </a:r>
          </a:p>
          <a:p>
            <a:pPr lvl="1"/>
            <a:r>
              <a:rPr lang="en-US" dirty="0"/>
              <a:t>Load data from files and the web</a:t>
            </a:r>
          </a:p>
          <a:p>
            <a:pPr lvl="1"/>
            <a:r>
              <a:rPr lang="en-US" dirty="0"/>
              <a:t>Analyze data in tables and pivot tables</a:t>
            </a:r>
          </a:p>
          <a:p>
            <a:pPr lvl="1"/>
            <a:r>
              <a:rPr lang="en-US" dirty="0"/>
              <a:t>Shape data through text processing</a:t>
            </a:r>
          </a:p>
          <a:p>
            <a:pPr lvl="1"/>
            <a:r>
              <a:rPr lang="en-US" dirty="0"/>
              <a:t>Handle errors in formulas</a:t>
            </a:r>
          </a:p>
          <a:p>
            <a:pPr lvl="1"/>
            <a:r>
              <a:rPr lang="en-US" dirty="0"/>
              <a:t>Use lookup tables</a:t>
            </a:r>
          </a:p>
          <a:p>
            <a:pPr lvl="1"/>
            <a:r>
              <a:rPr lang="en-US" dirty="0"/>
              <a:t>Construct customized charts and graphs</a:t>
            </a:r>
          </a:p>
          <a:p>
            <a:pPr lvl="1"/>
            <a:endParaRPr lang="en-US" dirty="0"/>
          </a:p>
          <a:p>
            <a:pPr lvl="1"/>
            <a:endParaRPr lang="en-US" dirty="0"/>
          </a:p>
        </p:txBody>
      </p:sp>
      <p:sp>
        <p:nvSpPr>
          <p:cNvPr id="4" name="Title 3"/>
          <p:cNvSpPr>
            <a:spLocks noGrp="1"/>
          </p:cNvSpPr>
          <p:nvPr>
            <p:ph type="title"/>
          </p:nvPr>
        </p:nvSpPr>
        <p:spPr/>
        <p:txBody>
          <a:bodyPr/>
          <a:lstStyle/>
          <a:p>
            <a:r>
              <a:rPr lang="en-US" dirty="0"/>
              <a:t>Learning Objectives</a:t>
            </a:r>
          </a:p>
        </p:txBody>
      </p:sp>
    </p:spTree>
    <p:custDataLst>
      <p:tags r:id="rId1"/>
    </p:custDataLst>
    <p:extLst>
      <p:ext uri="{BB962C8B-B14F-4D97-AF65-F5344CB8AC3E}">
        <p14:creationId xmlns:p14="http://schemas.microsoft.com/office/powerpoint/2010/main" val="1288530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Common Function: </a:t>
            </a:r>
            <a:r>
              <a:rPr lang="en-US" dirty="0">
                <a:latin typeface="Courier New" panose="02070309020205020404" pitchFamily="49" charset="0"/>
                <a:cs typeface="Courier New" panose="02070309020205020404" pitchFamily="49" charset="0"/>
              </a:rPr>
              <a:t>SUMPRODUCT</a:t>
            </a:r>
          </a:p>
        </p:txBody>
      </p:sp>
      <p:sp>
        <p:nvSpPr>
          <p:cNvPr id="3" name="Content Placeholder 2"/>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SUMPRODUCT</a:t>
            </a:r>
            <a:r>
              <a:rPr lang="en-US" dirty="0"/>
              <a:t> requires two ranges.</a:t>
            </a:r>
          </a:p>
          <a:p>
            <a:r>
              <a:rPr lang="en-US" dirty="0"/>
              <a:t>It multiplies the corresponding numbers and then adds the products.</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2590800"/>
            <a:ext cx="2621447" cy="2286001"/>
          </a:xfrm>
          <a:prstGeom prst="rect">
            <a:avLst/>
          </a:prstGeom>
        </p:spPr>
      </p:pic>
      <p:sp>
        <p:nvSpPr>
          <p:cNvPr id="8" name="Rectangle 7"/>
          <p:cNvSpPr/>
          <p:nvPr/>
        </p:nvSpPr>
        <p:spPr>
          <a:xfrm>
            <a:off x="3782452" y="4522592"/>
            <a:ext cx="3649774" cy="369332"/>
          </a:xfrm>
          <a:prstGeom prst="rect">
            <a:avLst/>
          </a:prstGeom>
          <a:solidFill>
            <a:schemeClr val="accent6">
              <a:lumMod val="40000"/>
              <a:lumOff val="60000"/>
            </a:schemeClr>
          </a:solidFill>
        </p:spPr>
        <p:txBody>
          <a:bodyPr wrap="square">
            <a:spAutoFit/>
          </a:bodyPr>
          <a:lstStyle/>
          <a:p>
            <a:r>
              <a:rPr lang="en-US" dirty="0">
                <a:latin typeface="Courier New" panose="02070309020205020404" pitchFamily="49" charset="0"/>
                <a:cs typeface="Courier New" panose="02070309020205020404" pitchFamily="49" charset="0"/>
              </a:rPr>
              <a:t>=SUMPRODUCT(A2:A6,B2:B6)</a:t>
            </a:r>
          </a:p>
        </p:txBody>
      </p:sp>
      <p:sp>
        <p:nvSpPr>
          <p:cNvPr id="9" name="Rectangle 8"/>
          <p:cNvSpPr/>
          <p:nvPr/>
        </p:nvSpPr>
        <p:spPr>
          <a:xfrm>
            <a:off x="1447801" y="3098801"/>
            <a:ext cx="12954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1" y="3098801"/>
            <a:ext cx="812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31995" y="2721929"/>
            <a:ext cx="1066318" cy="1477328"/>
          </a:xfrm>
          <a:prstGeom prst="rect">
            <a:avLst/>
          </a:prstGeom>
          <a:noFill/>
        </p:spPr>
        <p:txBody>
          <a:bodyPr wrap="none" rtlCol="0">
            <a:spAutoFit/>
          </a:bodyPr>
          <a:lstStyle/>
          <a:p>
            <a:r>
              <a:rPr lang="en-US" dirty="0"/>
              <a:t>A2 * B2 +</a:t>
            </a:r>
          </a:p>
          <a:p>
            <a:r>
              <a:rPr lang="en-US" dirty="0"/>
              <a:t>A3 * B3 +</a:t>
            </a:r>
          </a:p>
          <a:p>
            <a:r>
              <a:rPr lang="en-US" dirty="0"/>
              <a:t>A4 * B4 +</a:t>
            </a:r>
          </a:p>
          <a:p>
            <a:r>
              <a:rPr lang="en-US" dirty="0"/>
              <a:t>A5 * B5 +</a:t>
            </a:r>
          </a:p>
          <a:p>
            <a:r>
              <a:rPr lang="en-US" dirty="0"/>
              <a:t>A6 * B6</a:t>
            </a:r>
          </a:p>
        </p:txBody>
      </p:sp>
      <p:pic>
        <p:nvPicPr>
          <p:cNvPr id="12" name="Picture 11"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6392487"/>
            <a:ext cx="411480" cy="411480"/>
          </a:xfrm>
          <a:prstGeom prst="rect">
            <a:avLst/>
          </a:prstGeom>
        </p:spPr>
      </p:pic>
      <p:sp>
        <p:nvSpPr>
          <p:cNvPr id="13" name="TextBox 12"/>
          <p:cNvSpPr txBox="1"/>
          <p:nvPr/>
        </p:nvSpPr>
        <p:spPr>
          <a:xfrm>
            <a:off x="5257800" y="6444941"/>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126446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68509229"/>
              </p:ext>
            </p:extLst>
          </p:nvPr>
        </p:nvGraphicFramePr>
        <p:xfrm>
          <a:off x="876300" y="1055688"/>
          <a:ext cx="7391400" cy="3876040"/>
        </p:xfrm>
        <a:graphic>
          <a:graphicData uri="http://schemas.openxmlformats.org/drawingml/2006/table">
            <a:tbl>
              <a:tblPr firstRow="1" bandRow="1">
                <a:tableStyleId>{D27102A9-8310-4765-A935-A1911B00CA55}</a:tableStyleId>
              </a:tblPr>
              <a:tblGrid>
                <a:gridCol w="2514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r>
                        <a:rPr lang="en-US" dirty="0"/>
                        <a:t>Function</a:t>
                      </a:r>
                    </a:p>
                  </a:txBody>
                  <a:tcPr/>
                </a:tc>
                <a:tc>
                  <a:txBody>
                    <a:bodyPr/>
                    <a:lstStyle/>
                    <a:p>
                      <a:r>
                        <a:rPr lang="en-US" dirty="0"/>
                        <a:t>Use/Description</a:t>
                      </a:r>
                    </a:p>
                  </a:txBody>
                  <a:tcPr/>
                </a:tc>
                <a:extLst>
                  <a:ext uri="{0D108BD9-81ED-4DB2-BD59-A6C34878D82A}">
                    <a16:rowId xmlns:a16="http://schemas.microsoft.com/office/drawing/2014/main" val="10000"/>
                  </a:ext>
                </a:extLst>
              </a:tr>
              <a:tr h="370840">
                <a:tc>
                  <a:txBody>
                    <a:bodyPr/>
                    <a:lstStyle/>
                    <a:p>
                      <a:r>
                        <a:rPr lang="en-US" dirty="0">
                          <a:latin typeface="Courier New" pitchFamily="49" charset="0"/>
                          <a:cs typeface="Courier New" pitchFamily="49" charset="0"/>
                        </a:rPr>
                        <a:t>SUM</a:t>
                      </a:r>
                    </a:p>
                  </a:txBody>
                  <a:tcPr/>
                </a:tc>
                <a:tc>
                  <a:txBody>
                    <a:bodyPr/>
                    <a:lstStyle/>
                    <a:p>
                      <a:r>
                        <a:rPr lang="en-US" dirty="0"/>
                        <a:t>Sum of a range</a:t>
                      </a:r>
                      <a:r>
                        <a:rPr lang="en-US" baseline="0" dirty="0"/>
                        <a:t> of cells</a:t>
                      </a:r>
                      <a:endParaRPr lang="en-US" dirty="0"/>
                    </a:p>
                  </a:txBody>
                  <a:tcPr/>
                </a:tc>
                <a:extLst>
                  <a:ext uri="{0D108BD9-81ED-4DB2-BD59-A6C34878D82A}">
                    <a16:rowId xmlns:a16="http://schemas.microsoft.com/office/drawing/2014/main" val="10001"/>
                  </a:ext>
                </a:extLst>
              </a:tr>
              <a:tr h="370840">
                <a:tc>
                  <a:txBody>
                    <a:bodyPr/>
                    <a:lstStyle/>
                    <a:p>
                      <a:r>
                        <a:rPr lang="en-US" dirty="0">
                          <a:latin typeface="Courier New" pitchFamily="49" charset="0"/>
                          <a:cs typeface="Courier New" pitchFamily="49" charset="0"/>
                        </a:rPr>
                        <a:t>AVERAGE</a:t>
                      </a:r>
                    </a:p>
                  </a:txBody>
                  <a:tcPr/>
                </a:tc>
                <a:tc>
                  <a:txBody>
                    <a:bodyPr/>
                    <a:lstStyle/>
                    <a:p>
                      <a:r>
                        <a:rPr lang="en-US" dirty="0"/>
                        <a:t>Arithmetic mean</a:t>
                      </a:r>
                    </a:p>
                  </a:txBody>
                  <a:tcPr/>
                </a:tc>
                <a:extLst>
                  <a:ext uri="{0D108BD9-81ED-4DB2-BD59-A6C34878D82A}">
                    <a16:rowId xmlns:a16="http://schemas.microsoft.com/office/drawing/2014/main" val="10002"/>
                  </a:ext>
                </a:extLst>
              </a:tr>
              <a:tr h="370840">
                <a:tc>
                  <a:txBody>
                    <a:bodyPr/>
                    <a:lstStyle/>
                    <a:p>
                      <a:r>
                        <a:rPr lang="en-US" dirty="0">
                          <a:latin typeface="Courier New" pitchFamily="49" charset="0"/>
                          <a:cs typeface="Courier New" pitchFamily="49" charset="0"/>
                        </a:rPr>
                        <a:t>STDEV.S</a:t>
                      </a:r>
                    </a:p>
                  </a:txBody>
                  <a:tcPr/>
                </a:tc>
                <a:tc>
                  <a:txBody>
                    <a:bodyPr/>
                    <a:lstStyle/>
                    <a:p>
                      <a:r>
                        <a:rPr lang="en-US" dirty="0"/>
                        <a:t>Standard</a:t>
                      </a:r>
                      <a:r>
                        <a:rPr lang="en-US" baseline="0" dirty="0"/>
                        <a:t> deviation of sample</a:t>
                      </a:r>
                      <a:endParaRPr lang="en-US" dirty="0"/>
                    </a:p>
                  </a:txBody>
                  <a:tcPr/>
                </a:tc>
                <a:extLst>
                  <a:ext uri="{0D108BD9-81ED-4DB2-BD59-A6C34878D82A}">
                    <a16:rowId xmlns:a16="http://schemas.microsoft.com/office/drawing/2014/main" val="10003"/>
                  </a:ext>
                </a:extLst>
              </a:tr>
              <a:tr h="370840">
                <a:tc>
                  <a:txBody>
                    <a:bodyPr/>
                    <a:lstStyle/>
                    <a:p>
                      <a:r>
                        <a:rPr lang="en-US" dirty="0">
                          <a:latin typeface="Courier New" pitchFamily="49" charset="0"/>
                          <a:cs typeface="Courier New" pitchFamily="49" charset="0"/>
                        </a:rPr>
                        <a:t>MEDIAN</a:t>
                      </a:r>
                    </a:p>
                  </a:txBody>
                  <a:tcPr/>
                </a:tc>
                <a:tc>
                  <a:txBody>
                    <a:bodyPr/>
                    <a:lstStyle/>
                    <a:p>
                      <a:r>
                        <a:rPr lang="en-US" dirty="0"/>
                        <a:t>Median of a range</a:t>
                      </a:r>
                      <a:r>
                        <a:rPr lang="en-US" baseline="0" dirty="0"/>
                        <a:t> of cells (middle value in a sorted list of values)</a:t>
                      </a:r>
                      <a:endParaRPr lang="en-US" dirty="0"/>
                    </a:p>
                  </a:txBody>
                  <a:tcPr/>
                </a:tc>
                <a:extLst>
                  <a:ext uri="{0D108BD9-81ED-4DB2-BD59-A6C34878D82A}">
                    <a16:rowId xmlns:a16="http://schemas.microsoft.com/office/drawing/2014/main" val="10004"/>
                  </a:ext>
                </a:extLst>
              </a:tr>
              <a:tr h="370840">
                <a:tc>
                  <a:txBody>
                    <a:bodyPr/>
                    <a:lstStyle/>
                    <a:p>
                      <a:r>
                        <a:rPr lang="en-US" dirty="0">
                          <a:latin typeface="Courier New" pitchFamily="49" charset="0"/>
                          <a:cs typeface="Courier New" pitchFamily="49" charset="0"/>
                        </a:rPr>
                        <a:t>MAX</a:t>
                      </a:r>
                      <a:r>
                        <a:rPr lang="en-US" baseline="0" dirty="0">
                          <a:latin typeface="Courier New" pitchFamily="49" charset="0"/>
                          <a:cs typeface="Courier New" pitchFamily="49" charset="0"/>
                        </a:rPr>
                        <a:t> and MIN</a:t>
                      </a:r>
                      <a:endParaRPr lang="en-US" dirty="0">
                        <a:latin typeface="Courier New" pitchFamily="49" charset="0"/>
                        <a:cs typeface="Courier New" pitchFamily="49" charset="0"/>
                      </a:endParaRPr>
                    </a:p>
                  </a:txBody>
                  <a:tcPr/>
                </a:tc>
                <a:tc>
                  <a:txBody>
                    <a:bodyPr/>
                    <a:lstStyle/>
                    <a:p>
                      <a:r>
                        <a:rPr lang="en-US" dirty="0"/>
                        <a:t>Maximum and minimum</a:t>
                      </a:r>
                      <a:r>
                        <a:rPr lang="en-US" baseline="0" dirty="0"/>
                        <a:t> values of a range of cells</a:t>
                      </a:r>
                      <a:endParaRPr lang="en-US" dirty="0"/>
                    </a:p>
                  </a:txBody>
                  <a:tcPr/>
                </a:tc>
                <a:extLst>
                  <a:ext uri="{0D108BD9-81ED-4DB2-BD59-A6C34878D82A}">
                    <a16:rowId xmlns:a16="http://schemas.microsoft.com/office/drawing/2014/main" val="10005"/>
                  </a:ext>
                </a:extLst>
              </a:tr>
              <a:tr h="370840">
                <a:tc>
                  <a:txBody>
                    <a:bodyPr/>
                    <a:lstStyle/>
                    <a:p>
                      <a:r>
                        <a:rPr lang="en-US" dirty="0">
                          <a:latin typeface="Courier New" pitchFamily="49" charset="0"/>
                          <a:cs typeface="Courier New" pitchFamily="49" charset="0"/>
                        </a:rPr>
                        <a:t>CORREL</a:t>
                      </a:r>
                    </a:p>
                  </a:txBody>
                  <a:tcPr/>
                </a:tc>
                <a:tc>
                  <a:txBody>
                    <a:bodyPr/>
                    <a:lstStyle/>
                    <a:p>
                      <a:r>
                        <a:rPr lang="en-US" dirty="0"/>
                        <a:t>Correlation of two sets of values</a:t>
                      </a:r>
                    </a:p>
                  </a:txBody>
                  <a:tcPr/>
                </a:tc>
                <a:extLst>
                  <a:ext uri="{0D108BD9-81ED-4DB2-BD59-A6C34878D82A}">
                    <a16:rowId xmlns:a16="http://schemas.microsoft.com/office/drawing/2014/main" val="10006"/>
                  </a:ext>
                </a:extLst>
              </a:tr>
              <a:tr h="370840">
                <a:tc>
                  <a:txBody>
                    <a:bodyPr/>
                    <a:lstStyle/>
                    <a:p>
                      <a:r>
                        <a:rPr lang="en-US" dirty="0">
                          <a:latin typeface="Courier New" pitchFamily="49" charset="0"/>
                          <a:cs typeface="Courier New" pitchFamily="49" charset="0"/>
                        </a:rPr>
                        <a:t>SLOPE</a:t>
                      </a:r>
                    </a:p>
                  </a:txBody>
                  <a:tcPr/>
                </a:tc>
                <a:tc>
                  <a:txBody>
                    <a:bodyPr/>
                    <a:lstStyle/>
                    <a:p>
                      <a:r>
                        <a:rPr lang="en-US" dirty="0"/>
                        <a:t>Slope value of linear regression</a:t>
                      </a:r>
                    </a:p>
                  </a:txBody>
                  <a:tcPr/>
                </a:tc>
                <a:extLst>
                  <a:ext uri="{0D108BD9-81ED-4DB2-BD59-A6C34878D82A}">
                    <a16:rowId xmlns:a16="http://schemas.microsoft.com/office/drawing/2014/main" val="268528351"/>
                  </a:ext>
                </a:extLst>
              </a:tr>
              <a:tr h="370840">
                <a:tc>
                  <a:txBody>
                    <a:bodyPr/>
                    <a:lstStyle/>
                    <a:p>
                      <a:r>
                        <a:rPr lang="en-US" dirty="0">
                          <a:latin typeface="Courier New" pitchFamily="49" charset="0"/>
                          <a:cs typeface="Courier New" pitchFamily="49" charset="0"/>
                        </a:rPr>
                        <a:t>INTERCEPT</a:t>
                      </a:r>
                    </a:p>
                  </a:txBody>
                  <a:tcPr/>
                </a:tc>
                <a:tc>
                  <a:txBody>
                    <a:bodyPr/>
                    <a:lstStyle/>
                    <a:p>
                      <a:r>
                        <a:rPr lang="en-US" dirty="0"/>
                        <a:t>y-intercept</a:t>
                      </a:r>
                      <a:r>
                        <a:rPr lang="en-US" baseline="0" dirty="0"/>
                        <a:t> of linear regression</a:t>
                      </a:r>
                      <a:endParaRPr lang="en-US" dirty="0"/>
                    </a:p>
                  </a:txBody>
                  <a:tcPr/>
                </a:tc>
                <a:extLst>
                  <a:ext uri="{0D108BD9-81ED-4DB2-BD59-A6C34878D82A}">
                    <a16:rowId xmlns:a16="http://schemas.microsoft.com/office/drawing/2014/main" val="2800482413"/>
                  </a:ext>
                </a:extLst>
              </a:tr>
            </a:tbl>
          </a:graphicData>
        </a:graphic>
      </p:graphicFrame>
      <p:sp>
        <p:nvSpPr>
          <p:cNvPr id="2" name="Title 1"/>
          <p:cNvSpPr>
            <a:spLocks noGrp="1"/>
          </p:cNvSpPr>
          <p:nvPr>
            <p:ph type="title"/>
          </p:nvPr>
        </p:nvSpPr>
        <p:spPr/>
        <p:txBody>
          <a:bodyPr/>
          <a:lstStyle/>
          <a:p>
            <a:r>
              <a:rPr lang="en-US"/>
              <a:t>Common Statistical Functions</a:t>
            </a:r>
            <a:endParaRPr lang="en-US" dirty="0"/>
          </a:p>
        </p:txBody>
      </p:sp>
    </p:spTree>
    <p:extLst>
      <p:ext uri="{BB962C8B-B14F-4D97-AF65-F5344CB8AC3E}">
        <p14:creationId xmlns:p14="http://schemas.microsoft.com/office/powerpoint/2010/main" val="66862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Shape 51"/>
          <p:cNvSpPr txBox="1">
            <a:spLocks noGrp="1"/>
          </p:cNvSpPr>
          <p:nvPr>
            <p:ph idx="1"/>
          </p:nvPr>
        </p:nvSpPr>
        <p:spPr/>
        <p:txBody>
          <a:bodyPr/>
          <a:lstStyle/>
          <a:p>
            <a:pPr lvl="0"/>
            <a:r>
              <a:rPr lang="en-US" dirty="0">
                <a:sym typeface="Calibri"/>
              </a:rPr>
              <a:t>The </a:t>
            </a:r>
            <a:r>
              <a:rPr lang="en-US" dirty="0">
                <a:latin typeface="Courier New" panose="02070309020205020404" pitchFamily="49" charset="0"/>
                <a:cs typeface="Courier New" panose="02070309020205020404" pitchFamily="49" charset="0"/>
                <a:sym typeface="Calibri"/>
              </a:rPr>
              <a:t>AVERAGE</a:t>
            </a:r>
            <a:r>
              <a:rPr lang="en-US" dirty="0">
                <a:sym typeface="Calibri"/>
              </a:rPr>
              <a:t> function calculates the average (arithmetic mean) of the arguments. </a:t>
            </a:r>
          </a:p>
          <a:p>
            <a:pPr marL="457200" lvl="2" indent="0">
              <a:buNone/>
            </a:pPr>
            <a:r>
              <a:rPr lang="en-US" dirty="0">
                <a:latin typeface="Courier New" panose="02070309020205020404" pitchFamily="49" charset="0"/>
                <a:cs typeface="Courier New" panose="02070309020205020404" pitchFamily="49" charset="0"/>
                <a:sym typeface="Courier New"/>
              </a:rPr>
              <a:t>AVERAGE(number1, [number2], ...)</a:t>
            </a:r>
          </a:p>
          <a:p>
            <a:pPr lvl="0"/>
            <a:endParaRPr lang="en-US" dirty="0">
              <a:sym typeface="Calibri"/>
            </a:endParaRPr>
          </a:p>
          <a:p>
            <a:pPr lvl="0"/>
            <a:r>
              <a:rPr lang="en-US" dirty="0">
                <a:sym typeface="Calibri"/>
              </a:rPr>
              <a:t>The </a:t>
            </a:r>
            <a:r>
              <a:rPr lang="en-US" dirty="0">
                <a:latin typeface="Courier New" panose="02070309020205020404" pitchFamily="49" charset="0"/>
                <a:cs typeface="Courier New" panose="02070309020205020404" pitchFamily="49" charset="0"/>
                <a:sym typeface="Calibri"/>
              </a:rPr>
              <a:t>AVERAGE</a:t>
            </a:r>
            <a:r>
              <a:rPr lang="en-US" dirty="0">
                <a:sym typeface="Calibri"/>
              </a:rPr>
              <a:t> function has the following arguments:</a:t>
            </a:r>
          </a:p>
          <a:p>
            <a:pPr lvl="1"/>
            <a:r>
              <a:rPr lang="en-US" dirty="0">
                <a:sym typeface="Calibri"/>
              </a:rPr>
              <a:t>Number1 (Required). The first number, cell reference, or range for which you want the average.</a:t>
            </a:r>
          </a:p>
          <a:p>
            <a:pPr lvl="1"/>
            <a:r>
              <a:rPr lang="en-US" dirty="0">
                <a:sym typeface="Calibri"/>
              </a:rPr>
              <a:t>Number2, ... (Optional). Additional numbers, cell references or ranges for which you want the average, up to a maximum of 255.</a:t>
            </a:r>
          </a:p>
          <a:p>
            <a:pPr lvl="0"/>
            <a:endParaRPr lang="en-US" dirty="0"/>
          </a:p>
        </p:txBody>
      </p:sp>
      <p:sp>
        <p:nvSpPr>
          <p:cNvPr id="50" name="Shape 50"/>
          <p:cNvSpPr txBox="1">
            <a:spLocks noGrp="1"/>
          </p:cNvSpPr>
          <p:nvPr>
            <p:ph type="title"/>
          </p:nvPr>
        </p:nvSpPr>
        <p:spPr>
          <a:xfrm>
            <a:off x="76200" y="228600"/>
            <a:ext cx="9067800" cy="422278"/>
          </a:xfrm>
        </p:spPr>
        <p:txBody>
          <a:bodyPr/>
          <a:lstStyle/>
          <a:p>
            <a:pPr lvl="0"/>
            <a:r>
              <a:rPr lang="en" dirty="0"/>
              <a:t>The </a:t>
            </a:r>
            <a:r>
              <a:rPr lang="en" dirty="0">
                <a:latin typeface="Courier New" panose="02070309020205020404" pitchFamily="49" charset="0"/>
                <a:cs typeface="Courier New" panose="02070309020205020404" pitchFamily="49" charset="0"/>
              </a:rPr>
              <a:t>AVERAGE</a:t>
            </a:r>
            <a:r>
              <a:rPr lang="en" dirty="0"/>
              <a:t> Function</a:t>
            </a:r>
          </a:p>
        </p:txBody>
      </p:sp>
    </p:spTree>
    <p:extLst>
      <p:ext uri="{BB962C8B-B14F-4D97-AF65-F5344CB8AC3E}">
        <p14:creationId xmlns:p14="http://schemas.microsoft.com/office/powerpoint/2010/main" val="396148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 dirty="0">
                <a:latin typeface="Courier New" panose="02070309020205020404" pitchFamily="49" charset="0"/>
                <a:cs typeface="Courier New" panose="02070309020205020404" pitchFamily="49" charset="0"/>
              </a:rPr>
              <a:t>AVERAGE</a:t>
            </a:r>
            <a:r>
              <a:rPr lang="en" dirty="0"/>
              <a:t> -- Omits non-numeric values in the calculation</a:t>
            </a:r>
          </a:p>
          <a:p>
            <a:pPr lvl="0"/>
            <a:r>
              <a:rPr lang="en" dirty="0">
                <a:latin typeface="Courier New" panose="02070309020205020404" pitchFamily="49" charset="0"/>
                <a:cs typeface="Courier New" panose="02070309020205020404" pitchFamily="49" charset="0"/>
              </a:rPr>
              <a:t>AVERAGEA</a:t>
            </a:r>
            <a:r>
              <a:rPr lang="en" dirty="0"/>
              <a:t> -- Uses 0 for any cell that contains text</a:t>
            </a:r>
          </a:p>
          <a:p>
            <a:pPr lvl="0"/>
            <a:r>
              <a:rPr lang="en" dirty="0">
                <a:latin typeface="Courier New" panose="02070309020205020404" pitchFamily="49" charset="0"/>
                <a:cs typeface="Courier New" panose="02070309020205020404" pitchFamily="49" charset="0"/>
              </a:rPr>
              <a:t>AVERAGEIF</a:t>
            </a:r>
            <a:r>
              <a:rPr lang="en" dirty="0"/>
              <a:t> -- Only averages cells that meet the criterion</a:t>
            </a:r>
          </a:p>
          <a:p>
            <a:endParaRPr lang="en-US" dirty="0"/>
          </a:p>
        </p:txBody>
      </p:sp>
      <p:sp>
        <p:nvSpPr>
          <p:cNvPr id="67" name="Shape 67"/>
          <p:cNvSpPr txBox="1">
            <a:spLocks noGrp="1"/>
          </p:cNvSpPr>
          <p:nvPr>
            <p:ph type="title"/>
          </p:nvPr>
        </p:nvSpPr>
        <p:spPr/>
        <p:txBody>
          <a:bodyPr/>
          <a:lstStyle/>
          <a:p>
            <a:pPr lvl="0"/>
            <a:r>
              <a:rPr lang="en"/>
              <a:t>Additional Averaging Functions</a:t>
            </a:r>
            <a:endParaRPr lang="en" dirty="0"/>
          </a:p>
        </p:txBody>
      </p:sp>
    </p:spTree>
    <p:extLst>
      <p:ext uri="{BB962C8B-B14F-4D97-AF65-F5344CB8AC3E}">
        <p14:creationId xmlns:p14="http://schemas.microsoft.com/office/powerpoint/2010/main" val="158346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338929" y="1371751"/>
            <a:ext cx="3952875" cy="1628775"/>
          </a:xfrm>
          <a:prstGeom prst="rect">
            <a:avLst/>
          </a:prstGeom>
        </p:spPr>
      </p:pic>
      <p:pic>
        <p:nvPicPr>
          <p:cNvPr id="7" name="Picture 6"/>
          <p:cNvPicPr>
            <a:picLocks noChangeAspect="1"/>
          </p:cNvPicPr>
          <p:nvPr/>
        </p:nvPicPr>
        <p:blipFill>
          <a:blip r:embed="rId4"/>
          <a:stretch>
            <a:fillRect/>
          </a:stretch>
        </p:blipFill>
        <p:spPr>
          <a:xfrm>
            <a:off x="539318" y="1371751"/>
            <a:ext cx="1895475" cy="2047875"/>
          </a:xfrm>
          <a:prstGeom prst="rect">
            <a:avLst/>
          </a:prstGeom>
        </p:spPr>
      </p:pic>
      <p:sp>
        <p:nvSpPr>
          <p:cNvPr id="56" name="Shape 56"/>
          <p:cNvSpPr txBox="1">
            <a:spLocks noGrp="1"/>
          </p:cNvSpPr>
          <p:nvPr>
            <p:ph type="title"/>
          </p:nvPr>
        </p:nvSpPr>
        <p:spPr/>
        <p:txBody>
          <a:bodyPr/>
          <a:lstStyle/>
          <a:p>
            <a:pPr lvl="0"/>
            <a:r>
              <a:rPr lang="en" dirty="0">
                <a:latin typeface="Courier New" panose="02070309020205020404" pitchFamily="49" charset="0"/>
                <a:cs typeface="Courier New" panose="02070309020205020404" pitchFamily="49" charset="0"/>
              </a:rPr>
              <a:t>AVERAGE</a:t>
            </a:r>
            <a:r>
              <a:rPr lang="en" dirty="0"/>
              <a:t> and </a:t>
            </a:r>
            <a:r>
              <a:rPr lang="en" dirty="0">
                <a:latin typeface="Courier New" panose="02070309020205020404" pitchFamily="49" charset="0"/>
                <a:cs typeface="Courier New" panose="02070309020205020404" pitchFamily="49" charset="0"/>
              </a:rPr>
              <a:t>AVERAGEA</a:t>
            </a:r>
          </a:p>
        </p:txBody>
      </p:sp>
      <p:sp>
        <p:nvSpPr>
          <p:cNvPr id="58" name="Shape 58"/>
          <p:cNvSpPr txBox="1"/>
          <p:nvPr/>
        </p:nvSpPr>
        <p:spPr>
          <a:xfrm>
            <a:off x="533400" y="3505200"/>
            <a:ext cx="2186350" cy="355945"/>
          </a:xfrm>
          <a:prstGeom prst="rect">
            <a:avLst/>
          </a:prstGeom>
          <a:noFill/>
          <a:ln>
            <a:noFill/>
          </a:ln>
        </p:spPr>
        <p:txBody>
          <a:bodyPr lIns="91425" tIns="91425" rIns="91425" bIns="91425" anchor="t" anchorCtr="0">
            <a:noAutofit/>
          </a:bodyPr>
          <a:lstStyle/>
          <a:p>
            <a:pPr lvl="0">
              <a:spcBef>
                <a:spcPts val="0"/>
              </a:spcBef>
              <a:buNone/>
            </a:pPr>
            <a:r>
              <a:rPr lang="en" dirty="0"/>
              <a:t>=AVERAGE(B2:B8)</a:t>
            </a:r>
          </a:p>
        </p:txBody>
      </p:sp>
      <p:cxnSp>
        <p:nvCxnSpPr>
          <p:cNvPr id="59" name="Shape 59"/>
          <p:cNvCxnSpPr/>
          <p:nvPr/>
        </p:nvCxnSpPr>
        <p:spPr>
          <a:xfrm flipV="1">
            <a:off x="1478225" y="3275876"/>
            <a:ext cx="250925" cy="310339"/>
          </a:xfrm>
          <a:prstGeom prst="straightConnector1">
            <a:avLst/>
          </a:prstGeom>
          <a:noFill/>
          <a:ln w="19050" cap="flat" cmpd="sng">
            <a:solidFill>
              <a:schemeClr val="dk2"/>
            </a:solidFill>
            <a:prstDash val="solid"/>
            <a:round/>
            <a:headEnd type="none" w="lg" len="lg"/>
            <a:tailEnd type="triangle" w="lg" len="lg"/>
          </a:ln>
        </p:spPr>
      </p:cxnSp>
      <p:sp>
        <p:nvSpPr>
          <p:cNvPr id="61" name="Shape 61"/>
          <p:cNvSpPr txBox="1"/>
          <p:nvPr/>
        </p:nvSpPr>
        <p:spPr>
          <a:xfrm>
            <a:off x="5163516" y="3201669"/>
            <a:ext cx="2400350" cy="429329"/>
          </a:xfrm>
          <a:prstGeom prst="rect">
            <a:avLst/>
          </a:prstGeom>
          <a:noFill/>
          <a:ln>
            <a:noFill/>
          </a:ln>
        </p:spPr>
        <p:txBody>
          <a:bodyPr lIns="91425" tIns="91425" rIns="91425" bIns="91425" anchor="t" anchorCtr="0">
            <a:noAutofit/>
          </a:bodyPr>
          <a:lstStyle/>
          <a:p>
            <a:pPr lvl="0" rtl="0">
              <a:spcBef>
                <a:spcPts val="0"/>
              </a:spcBef>
              <a:buNone/>
            </a:pPr>
            <a:r>
              <a:rPr lang="en" dirty="0"/>
              <a:t>=AVERAGE(B3:F5)</a:t>
            </a:r>
          </a:p>
        </p:txBody>
      </p:sp>
      <p:cxnSp>
        <p:nvCxnSpPr>
          <p:cNvPr id="62" name="Shape 62"/>
          <p:cNvCxnSpPr/>
          <p:nvPr/>
        </p:nvCxnSpPr>
        <p:spPr>
          <a:xfrm rot="10800000" flipH="1">
            <a:off x="5978316" y="2921770"/>
            <a:ext cx="216900" cy="279899"/>
          </a:xfrm>
          <a:prstGeom prst="straightConnector1">
            <a:avLst/>
          </a:prstGeom>
          <a:noFill/>
          <a:ln w="19050" cap="flat" cmpd="sng">
            <a:solidFill>
              <a:schemeClr val="dk2"/>
            </a:solidFill>
            <a:prstDash val="solid"/>
            <a:round/>
            <a:headEnd type="none" w="lg" len="lg"/>
            <a:tailEnd type="triangle" w="lg" len="lg"/>
          </a:ln>
        </p:spPr>
      </p:cxnSp>
      <p:pic>
        <p:nvPicPr>
          <p:cNvPr id="20" name="Picture 19"/>
          <p:cNvPicPr>
            <a:picLocks noChangeAspect="1"/>
          </p:cNvPicPr>
          <p:nvPr/>
        </p:nvPicPr>
        <p:blipFill>
          <a:blip r:embed="rId5"/>
          <a:stretch>
            <a:fillRect/>
          </a:stretch>
        </p:blipFill>
        <p:spPr>
          <a:xfrm>
            <a:off x="1372016" y="4051116"/>
            <a:ext cx="3933825" cy="1571625"/>
          </a:xfrm>
          <a:prstGeom prst="rect">
            <a:avLst/>
          </a:prstGeom>
        </p:spPr>
      </p:pic>
      <p:sp>
        <p:nvSpPr>
          <p:cNvPr id="21" name="Shape 76"/>
          <p:cNvSpPr txBox="1"/>
          <p:nvPr/>
        </p:nvSpPr>
        <p:spPr>
          <a:xfrm>
            <a:off x="2583442" y="5829192"/>
            <a:ext cx="2217925" cy="419207"/>
          </a:xfrm>
          <a:prstGeom prst="rect">
            <a:avLst/>
          </a:prstGeom>
          <a:noFill/>
          <a:ln>
            <a:noFill/>
          </a:ln>
        </p:spPr>
        <p:txBody>
          <a:bodyPr lIns="91425" tIns="91425" rIns="91425" bIns="91425" anchor="t" anchorCtr="0">
            <a:noAutofit/>
          </a:bodyPr>
          <a:lstStyle/>
          <a:p>
            <a:pPr lvl="0" rtl="0">
              <a:spcBef>
                <a:spcPts val="0"/>
              </a:spcBef>
              <a:buNone/>
            </a:pPr>
            <a:r>
              <a:rPr lang="en" dirty="0"/>
              <a:t>=AVERAGE(B3:F5)</a:t>
            </a:r>
          </a:p>
        </p:txBody>
      </p:sp>
      <p:cxnSp>
        <p:nvCxnSpPr>
          <p:cNvPr id="22" name="Shape 77"/>
          <p:cNvCxnSpPr/>
          <p:nvPr/>
        </p:nvCxnSpPr>
        <p:spPr>
          <a:xfrm rot="10800000" flipH="1">
            <a:off x="4046692" y="5615343"/>
            <a:ext cx="216900" cy="279899"/>
          </a:xfrm>
          <a:prstGeom prst="straightConnector1">
            <a:avLst/>
          </a:prstGeom>
          <a:noFill/>
          <a:ln w="19050" cap="flat" cmpd="sng">
            <a:solidFill>
              <a:schemeClr val="dk2"/>
            </a:solidFill>
            <a:prstDash val="solid"/>
            <a:round/>
            <a:headEnd type="none" w="lg" len="lg"/>
            <a:tailEnd type="triangle" w="lg" len="lg"/>
          </a:ln>
        </p:spPr>
      </p:cxnSp>
      <p:sp>
        <p:nvSpPr>
          <p:cNvPr id="23" name="Shape 78"/>
          <p:cNvSpPr txBox="1"/>
          <p:nvPr/>
        </p:nvSpPr>
        <p:spPr>
          <a:xfrm>
            <a:off x="5650960" y="5201649"/>
            <a:ext cx="2467850" cy="298216"/>
          </a:xfrm>
          <a:prstGeom prst="rect">
            <a:avLst/>
          </a:prstGeom>
          <a:noFill/>
          <a:ln>
            <a:noFill/>
          </a:ln>
        </p:spPr>
        <p:txBody>
          <a:bodyPr lIns="91425" tIns="91425" rIns="91425" bIns="91425" anchor="t" anchorCtr="0">
            <a:noAutofit/>
          </a:bodyPr>
          <a:lstStyle/>
          <a:p>
            <a:pPr lvl="0" rtl="0">
              <a:spcBef>
                <a:spcPts val="0"/>
              </a:spcBef>
              <a:buNone/>
            </a:pPr>
            <a:r>
              <a:rPr lang="en" dirty="0"/>
              <a:t>=AVERAGEA(B3:F5)</a:t>
            </a:r>
          </a:p>
        </p:txBody>
      </p:sp>
      <p:cxnSp>
        <p:nvCxnSpPr>
          <p:cNvPr id="24" name="Shape 79"/>
          <p:cNvCxnSpPr/>
          <p:nvPr/>
        </p:nvCxnSpPr>
        <p:spPr>
          <a:xfrm flipH="1">
            <a:off x="5193760" y="5503725"/>
            <a:ext cx="457201" cy="16524"/>
          </a:xfrm>
          <a:prstGeom prst="straightConnector1">
            <a:avLst/>
          </a:prstGeom>
          <a:noFill/>
          <a:ln w="1905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3007330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4056" y="3192867"/>
            <a:ext cx="3933825" cy="1571625"/>
          </a:xfrm>
          <a:prstGeom prst="rect">
            <a:avLst/>
          </a:prstGeom>
        </p:spPr>
      </p:pic>
      <p:sp>
        <p:nvSpPr>
          <p:cNvPr id="74" name="Shape 74"/>
          <p:cNvSpPr txBox="1">
            <a:spLocks noGrp="1"/>
          </p:cNvSpPr>
          <p:nvPr>
            <p:ph idx="1"/>
          </p:nvPr>
        </p:nvSpPr>
        <p:spPr/>
        <p:txBody>
          <a:bodyPr/>
          <a:lstStyle/>
          <a:p>
            <a:pPr marL="342900" lvl="0" indent="-342900">
              <a:buFont typeface="Wingdings" panose="05000000000000000000" pitchFamily="2" charset="2"/>
              <a:buChar char="§"/>
            </a:pPr>
            <a:r>
              <a:rPr lang="en" dirty="0">
                <a:latin typeface="Courier New" panose="02070309020205020404" pitchFamily="49" charset="0"/>
                <a:cs typeface="Courier New" panose="02070309020205020404" pitchFamily="49" charset="0"/>
              </a:rPr>
              <a:t>AVERAGE</a:t>
            </a:r>
            <a:r>
              <a:rPr lang="en" dirty="0"/>
              <a:t> omits the value from the calculation if a cell is empty or contains text.</a:t>
            </a:r>
          </a:p>
          <a:p>
            <a:pPr marL="342900" lvl="0" indent="-342900">
              <a:buFont typeface="Wingdings" panose="05000000000000000000" pitchFamily="2" charset="2"/>
              <a:buChar char="§"/>
            </a:pPr>
            <a:r>
              <a:rPr lang="en" dirty="0">
                <a:latin typeface="Courier New" panose="02070309020205020404" pitchFamily="49" charset="0"/>
                <a:cs typeface="Courier New" panose="02070309020205020404" pitchFamily="49" charset="0"/>
              </a:rPr>
              <a:t>AVERAGEA</a:t>
            </a:r>
            <a:r>
              <a:rPr lang="en" dirty="0"/>
              <a:t> uses 0 in the calculation where a value is text, although an empty cell is still omitted.</a:t>
            </a:r>
          </a:p>
        </p:txBody>
      </p:sp>
      <p:sp>
        <p:nvSpPr>
          <p:cNvPr id="73" name="Shape 73"/>
          <p:cNvSpPr txBox="1">
            <a:spLocks noGrp="1"/>
          </p:cNvSpPr>
          <p:nvPr>
            <p:ph type="title"/>
          </p:nvPr>
        </p:nvSpPr>
        <p:spPr/>
        <p:txBody>
          <a:bodyPr/>
          <a:lstStyle/>
          <a:p>
            <a:pPr lvl="0"/>
            <a:r>
              <a:rPr lang="en"/>
              <a:t>Dealing with Missing Data Values</a:t>
            </a:r>
          </a:p>
        </p:txBody>
      </p:sp>
      <p:sp>
        <p:nvSpPr>
          <p:cNvPr id="76" name="Shape 76"/>
          <p:cNvSpPr txBox="1"/>
          <p:nvPr/>
        </p:nvSpPr>
        <p:spPr>
          <a:xfrm>
            <a:off x="1885482" y="4970944"/>
            <a:ext cx="2217925" cy="318600"/>
          </a:xfrm>
          <a:prstGeom prst="rect">
            <a:avLst/>
          </a:prstGeom>
          <a:noFill/>
          <a:ln>
            <a:noFill/>
          </a:ln>
        </p:spPr>
        <p:txBody>
          <a:bodyPr lIns="91425" tIns="91425" rIns="91425" bIns="91425" anchor="t" anchorCtr="0">
            <a:noAutofit/>
          </a:bodyPr>
          <a:lstStyle/>
          <a:p>
            <a:pPr lvl="0" rtl="0">
              <a:spcBef>
                <a:spcPts val="0"/>
              </a:spcBef>
              <a:buNone/>
            </a:pPr>
            <a:r>
              <a:rPr lang="en" dirty="0"/>
              <a:t>=AVERAGE(B3:F5)</a:t>
            </a:r>
          </a:p>
        </p:txBody>
      </p:sp>
      <p:cxnSp>
        <p:nvCxnSpPr>
          <p:cNvPr id="77" name="Shape 77"/>
          <p:cNvCxnSpPr/>
          <p:nvPr/>
        </p:nvCxnSpPr>
        <p:spPr>
          <a:xfrm rot="10800000" flipH="1">
            <a:off x="3348732" y="4757094"/>
            <a:ext cx="216900" cy="279899"/>
          </a:xfrm>
          <a:prstGeom prst="straightConnector1">
            <a:avLst/>
          </a:prstGeom>
          <a:noFill/>
          <a:ln w="19050" cap="flat" cmpd="sng">
            <a:solidFill>
              <a:schemeClr val="dk2"/>
            </a:solidFill>
            <a:prstDash val="solid"/>
            <a:round/>
            <a:headEnd type="none" w="lg" len="lg"/>
            <a:tailEnd type="triangle" w="lg" len="lg"/>
          </a:ln>
        </p:spPr>
      </p:cxnSp>
      <p:sp>
        <p:nvSpPr>
          <p:cNvPr id="78" name="Shape 78"/>
          <p:cNvSpPr txBox="1"/>
          <p:nvPr/>
        </p:nvSpPr>
        <p:spPr>
          <a:xfrm>
            <a:off x="4953000" y="4343400"/>
            <a:ext cx="2467850" cy="318600"/>
          </a:xfrm>
          <a:prstGeom prst="rect">
            <a:avLst/>
          </a:prstGeom>
          <a:noFill/>
          <a:ln>
            <a:noFill/>
          </a:ln>
        </p:spPr>
        <p:txBody>
          <a:bodyPr lIns="91425" tIns="91425" rIns="91425" bIns="91425" anchor="t" anchorCtr="0">
            <a:noAutofit/>
          </a:bodyPr>
          <a:lstStyle/>
          <a:p>
            <a:pPr lvl="0" rtl="0">
              <a:spcBef>
                <a:spcPts val="0"/>
              </a:spcBef>
              <a:buNone/>
            </a:pPr>
            <a:r>
              <a:rPr lang="en" dirty="0"/>
              <a:t>=AVERAGEA(B3:F5)</a:t>
            </a:r>
          </a:p>
        </p:txBody>
      </p:sp>
      <p:cxnSp>
        <p:nvCxnSpPr>
          <p:cNvPr id="79" name="Shape 79"/>
          <p:cNvCxnSpPr/>
          <p:nvPr/>
        </p:nvCxnSpPr>
        <p:spPr>
          <a:xfrm flipH="1">
            <a:off x="4495800" y="4645476"/>
            <a:ext cx="457201" cy="16524"/>
          </a:xfrm>
          <a:prstGeom prst="straightConnector1">
            <a:avLst/>
          </a:prstGeom>
          <a:noFill/>
          <a:ln w="1905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362288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Content Placeholder 4"/>
          <p:cNvSpPr>
            <a:spLocks noGrp="1"/>
          </p:cNvSpPr>
          <p:nvPr>
            <p:ph idx="1"/>
          </p:nvPr>
        </p:nvSpPr>
        <p:spPr/>
        <p:txBody>
          <a:bodyPr/>
          <a:lstStyle/>
          <a:p>
            <a:pPr marL="342900" lvl="0" indent="-342900">
              <a:buFont typeface="Wingdings" panose="05000000000000000000" pitchFamily="2" charset="2"/>
              <a:buChar char="§"/>
            </a:pPr>
            <a:r>
              <a:rPr lang="en" dirty="0"/>
              <a:t>The standard deviation is a measure of the dispersion of a data sample; i.e., how much the data values in a sample are away from the mean.</a:t>
            </a:r>
          </a:p>
          <a:p>
            <a:pPr marL="342900" lvl="0" indent="-342900">
              <a:buFont typeface="Wingdings" panose="05000000000000000000" pitchFamily="2" charset="2"/>
              <a:buChar char="§"/>
            </a:pPr>
            <a:r>
              <a:rPr lang="en" dirty="0"/>
              <a:t>Use </a:t>
            </a:r>
            <a:r>
              <a:rPr lang="en" dirty="0">
                <a:latin typeface="Courier New" panose="02070309020205020404" pitchFamily="49" charset="0"/>
                <a:cs typeface="Courier New" panose="02070309020205020404" pitchFamily="49" charset="0"/>
              </a:rPr>
              <a:t>STDEV.S</a:t>
            </a:r>
            <a:r>
              <a:rPr lang="en" dirty="0"/>
              <a:t> or </a:t>
            </a:r>
            <a:r>
              <a:rPr lang="en" dirty="0">
                <a:latin typeface="Courier New" panose="02070309020205020404" pitchFamily="49" charset="0"/>
                <a:cs typeface="Courier New" panose="02070309020205020404" pitchFamily="49" charset="0"/>
              </a:rPr>
              <a:t>STDEVA</a:t>
            </a:r>
            <a:r>
              <a:rPr lang="en" dirty="0"/>
              <a:t> to calculate the standard deviation of a sample.</a:t>
            </a:r>
          </a:p>
          <a:p>
            <a:pPr marL="342900" lvl="0" indent="-342900">
              <a:buFont typeface="Wingdings" panose="05000000000000000000" pitchFamily="2" charset="2"/>
              <a:buChar char="§"/>
            </a:pPr>
            <a:r>
              <a:rPr lang="en" dirty="0">
                <a:latin typeface="Courier New" panose="02070309020205020404" pitchFamily="49" charset="0"/>
                <a:cs typeface="Courier New" panose="02070309020205020404" pitchFamily="49" charset="0"/>
              </a:rPr>
              <a:t>STDEV.S</a:t>
            </a:r>
            <a:r>
              <a:rPr lang="en" dirty="0"/>
              <a:t> omits any cells in the range that are not numeric, while </a:t>
            </a:r>
            <a:r>
              <a:rPr lang="en" dirty="0">
                <a:latin typeface="Courier New" panose="02070309020205020404" pitchFamily="49" charset="0"/>
                <a:cs typeface="Courier New" panose="02070309020205020404" pitchFamily="49" charset="0"/>
              </a:rPr>
              <a:t>STDEVA</a:t>
            </a:r>
            <a:r>
              <a:rPr lang="en" dirty="0"/>
              <a:t> counts them as 0.</a:t>
            </a:r>
          </a:p>
          <a:p>
            <a:pPr marL="342900" lvl="0" indent="-342900">
              <a:buFont typeface="Wingdings" panose="05000000000000000000" pitchFamily="2" charset="2"/>
              <a:buChar char="§"/>
            </a:pPr>
            <a:r>
              <a:rPr lang="en" dirty="0"/>
              <a:t>There are many additional descriptive and inferential statistical functions in Excel.</a:t>
            </a:r>
          </a:p>
          <a:p>
            <a:endParaRPr lang="en-US" dirty="0"/>
          </a:p>
        </p:txBody>
      </p:sp>
      <p:sp>
        <p:nvSpPr>
          <p:cNvPr id="84" name="Shape 84"/>
          <p:cNvSpPr txBox="1">
            <a:spLocks noGrp="1"/>
          </p:cNvSpPr>
          <p:nvPr>
            <p:ph type="title"/>
          </p:nvPr>
        </p:nvSpPr>
        <p:spPr/>
        <p:txBody>
          <a:bodyPr/>
          <a:lstStyle/>
          <a:p>
            <a:pPr lvl="0"/>
            <a:r>
              <a:rPr lang="en"/>
              <a:t>Calculating the Standard Deviation</a:t>
            </a:r>
          </a:p>
        </p:txBody>
      </p:sp>
    </p:spTree>
    <p:extLst>
      <p:ext uri="{BB962C8B-B14F-4D97-AF65-F5344CB8AC3E}">
        <p14:creationId xmlns:p14="http://schemas.microsoft.com/office/powerpoint/2010/main" val="123008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p:txBody>
          <a:bodyPr/>
          <a:lstStyle/>
          <a:p>
            <a:pPr lvl="0"/>
            <a:r>
              <a:rPr lang="en" dirty="0">
                <a:latin typeface="Courier New" panose="02070309020205020404" pitchFamily="49" charset="0"/>
                <a:cs typeface="Courier New" panose="02070309020205020404" pitchFamily="49" charset="0"/>
              </a:rPr>
              <a:t>STDEV.S</a:t>
            </a:r>
            <a:r>
              <a:rPr lang="en" dirty="0"/>
              <a:t> and </a:t>
            </a:r>
            <a:r>
              <a:rPr lang="en" dirty="0">
                <a:latin typeface="Courier New" panose="02070309020205020404" pitchFamily="49" charset="0"/>
                <a:cs typeface="Courier New" panose="02070309020205020404" pitchFamily="49" charset="0"/>
              </a:rPr>
              <a:t>STDEVA</a:t>
            </a:r>
          </a:p>
        </p:txBody>
      </p:sp>
      <p:pic>
        <p:nvPicPr>
          <p:cNvPr id="91" name="Shape 91"/>
          <p:cNvPicPr preferRelativeResize="0"/>
          <p:nvPr/>
        </p:nvPicPr>
        <p:blipFill>
          <a:blip r:embed="rId3">
            <a:alphaModFix/>
          </a:blip>
          <a:stretch>
            <a:fillRect/>
          </a:stretch>
        </p:blipFill>
        <p:spPr>
          <a:xfrm>
            <a:off x="372200" y="1833925"/>
            <a:ext cx="5044200" cy="2276475"/>
          </a:xfrm>
          <a:prstGeom prst="rect">
            <a:avLst/>
          </a:prstGeom>
          <a:noFill/>
          <a:ln>
            <a:noFill/>
          </a:ln>
        </p:spPr>
      </p:pic>
      <p:cxnSp>
        <p:nvCxnSpPr>
          <p:cNvPr id="92" name="Shape 92"/>
          <p:cNvCxnSpPr/>
          <p:nvPr/>
        </p:nvCxnSpPr>
        <p:spPr>
          <a:xfrm rot="10800000" flipH="1">
            <a:off x="3110300" y="4077400"/>
            <a:ext cx="384599" cy="312899"/>
          </a:xfrm>
          <a:prstGeom prst="straightConnector1">
            <a:avLst/>
          </a:prstGeom>
          <a:noFill/>
          <a:ln w="19050" cap="flat" cmpd="sng">
            <a:solidFill>
              <a:schemeClr val="dk2"/>
            </a:solidFill>
            <a:prstDash val="solid"/>
            <a:round/>
            <a:headEnd type="none" w="lg" len="lg"/>
            <a:tailEnd type="triangle" w="lg" len="lg"/>
          </a:ln>
        </p:spPr>
      </p:cxnSp>
      <p:sp>
        <p:nvSpPr>
          <p:cNvPr id="93" name="Shape 93"/>
          <p:cNvSpPr txBox="1"/>
          <p:nvPr/>
        </p:nvSpPr>
        <p:spPr>
          <a:xfrm>
            <a:off x="4140324" y="4390300"/>
            <a:ext cx="2031875" cy="410300"/>
          </a:xfrm>
          <a:prstGeom prst="rect">
            <a:avLst/>
          </a:prstGeom>
          <a:noFill/>
          <a:ln>
            <a:noFill/>
          </a:ln>
        </p:spPr>
        <p:txBody>
          <a:bodyPr lIns="91425" tIns="91425" rIns="91425" bIns="91425" anchor="t" anchorCtr="0">
            <a:noAutofit/>
          </a:bodyPr>
          <a:lstStyle/>
          <a:p>
            <a:pPr lvl="0" rtl="0">
              <a:spcBef>
                <a:spcPts val="0"/>
              </a:spcBef>
              <a:buNone/>
            </a:pPr>
            <a:r>
              <a:rPr lang="en" dirty="0"/>
              <a:t>=STDEVA(B3:F5)</a:t>
            </a:r>
          </a:p>
        </p:txBody>
      </p:sp>
      <p:cxnSp>
        <p:nvCxnSpPr>
          <p:cNvPr id="94" name="Shape 94"/>
          <p:cNvCxnSpPr/>
          <p:nvPr/>
        </p:nvCxnSpPr>
        <p:spPr>
          <a:xfrm rot="10800000">
            <a:off x="4341250" y="4132474"/>
            <a:ext cx="119399" cy="333300"/>
          </a:xfrm>
          <a:prstGeom prst="straightConnector1">
            <a:avLst/>
          </a:prstGeom>
          <a:noFill/>
          <a:ln w="19050" cap="flat" cmpd="sng">
            <a:solidFill>
              <a:schemeClr val="dk2"/>
            </a:solidFill>
            <a:prstDash val="solid"/>
            <a:round/>
            <a:headEnd type="none" w="lg" len="lg"/>
            <a:tailEnd type="triangle" w="lg" len="lg"/>
          </a:ln>
        </p:spPr>
      </p:cxnSp>
      <p:sp>
        <p:nvSpPr>
          <p:cNvPr id="95" name="Shape 95"/>
          <p:cNvSpPr txBox="1"/>
          <p:nvPr/>
        </p:nvSpPr>
        <p:spPr>
          <a:xfrm>
            <a:off x="1647050" y="4324250"/>
            <a:ext cx="2086750" cy="384650"/>
          </a:xfrm>
          <a:prstGeom prst="rect">
            <a:avLst/>
          </a:prstGeom>
          <a:noFill/>
          <a:ln>
            <a:noFill/>
          </a:ln>
        </p:spPr>
        <p:txBody>
          <a:bodyPr lIns="91425" tIns="91425" rIns="91425" bIns="91425" anchor="t" anchorCtr="0">
            <a:noAutofit/>
          </a:bodyPr>
          <a:lstStyle/>
          <a:p>
            <a:pPr lvl="0" rtl="0">
              <a:spcBef>
                <a:spcPts val="0"/>
              </a:spcBef>
              <a:buNone/>
            </a:pPr>
            <a:r>
              <a:rPr lang="en" dirty="0"/>
              <a:t>=STDEV.S(B3:F5)</a:t>
            </a:r>
          </a:p>
        </p:txBody>
      </p:sp>
      <p:pic>
        <p:nvPicPr>
          <p:cNvPr id="11" name="Picture 10"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2" name="TextBox 11"/>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166426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p:txBody>
          <a:bodyPr/>
          <a:lstStyle/>
          <a:p>
            <a:pPr lvl="0"/>
            <a:r>
              <a:rPr lang="en"/>
              <a:t>Counting Cell Ranges</a:t>
            </a:r>
          </a:p>
        </p:txBody>
      </p:sp>
      <p:sp>
        <p:nvSpPr>
          <p:cNvPr id="102" name="Shape 102"/>
          <p:cNvSpPr txBox="1"/>
          <p:nvPr/>
        </p:nvSpPr>
        <p:spPr>
          <a:xfrm>
            <a:off x="228600" y="4267200"/>
            <a:ext cx="3505799" cy="1828800"/>
          </a:xfrm>
          <a:prstGeom prst="rect">
            <a:avLst/>
          </a:prstGeom>
          <a:solidFill>
            <a:schemeClr val="bg1">
              <a:lumMod val="95000"/>
            </a:schemeClr>
          </a:solidFill>
          <a:ln>
            <a:noFill/>
          </a:ln>
        </p:spPr>
        <p:txBody>
          <a:bodyPr lIns="91425" tIns="91425" rIns="91425" bIns="91425" anchor="t" anchorCtr="0">
            <a:noAutofit/>
          </a:bodyPr>
          <a:lstStyle/>
          <a:p>
            <a:pPr marL="514350" lvl="0" indent="-285750" rtl="0">
              <a:spcBef>
                <a:spcPts val="0"/>
              </a:spcBef>
              <a:spcAft>
                <a:spcPts val="1000"/>
              </a:spcAft>
              <a:buFont typeface="Wingdings" panose="05000000000000000000" pitchFamily="2" charset="2"/>
              <a:buChar char="§"/>
            </a:pPr>
            <a:r>
              <a:rPr lang="en" b="1" dirty="0"/>
              <a:t>COUNT </a:t>
            </a:r>
            <a:r>
              <a:rPr lang="en" dirty="0"/>
              <a:t>-- only cells with numbers (note that dates are numbers)</a:t>
            </a:r>
          </a:p>
          <a:p>
            <a:pPr marL="514350" lvl="0" indent="-285750" rtl="0">
              <a:spcBef>
                <a:spcPts val="0"/>
              </a:spcBef>
              <a:spcAft>
                <a:spcPts val="1000"/>
              </a:spcAft>
              <a:buFont typeface="Wingdings" panose="05000000000000000000" pitchFamily="2" charset="2"/>
              <a:buChar char="§"/>
            </a:pPr>
            <a:r>
              <a:rPr lang="en" b="1" dirty="0"/>
              <a:t>ROWS </a:t>
            </a:r>
            <a:r>
              <a:rPr lang="en" dirty="0"/>
              <a:t>-- rows in a cell range</a:t>
            </a:r>
          </a:p>
        </p:txBody>
      </p:sp>
      <p:pic>
        <p:nvPicPr>
          <p:cNvPr id="7" name="Picture 6"/>
          <p:cNvPicPr>
            <a:picLocks noChangeAspect="1"/>
          </p:cNvPicPr>
          <p:nvPr/>
        </p:nvPicPr>
        <p:blipFill>
          <a:blip r:embed="rId3"/>
          <a:stretch>
            <a:fillRect/>
          </a:stretch>
        </p:blipFill>
        <p:spPr>
          <a:xfrm>
            <a:off x="228600" y="1219200"/>
            <a:ext cx="6486525" cy="2790825"/>
          </a:xfrm>
          <a:prstGeom prst="rect">
            <a:avLst/>
          </a:prstGeom>
        </p:spPr>
      </p:pic>
      <p:sp>
        <p:nvSpPr>
          <p:cNvPr id="11" name="Shape 102"/>
          <p:cNvSpPr txBox="1"/>
          <p:nvPr/>
        </p:nvSpPr>
        <p:spPr>
          <a:xfrm>
            <a:off x="3656814" y="4267200"/>
            <a:ext cx="3505799" cy="1828800"/>
          </a:xfrm>
          <a:prstGeom prst="rect">
            <a:avLst/>
          </a:prstGeom>
          <a:solidFill>
            <a:schemeClr val="bg1">
              <a:lumMod val="95000"/>
            </a:schemeClr>
          </a:solidFill>
          <a:ln>
            <a:noFill/>
          </a:ln>
        </p:spPr>
        <p:txBody>
          <a:bodyPr lIns="91425" tIns="91425" rIns="91425" bIns="91425" anchor="t" anchorCtr="0">
            <a:noAutofit/>
          </a:bodyPr>
          <a:lstStyle/>
          <a:p>
            <a:pPr marL="514350" lvl="0" indent="-285750" rtl="0">
              <a:spcBef>
                <a:spcPts val="0"/>
              </a:spcBef>
              <a:spcAft>
                <a:spcPts val="1000"/>
              </a:spcAft>
              <a:buFont typeface="Wingdings" panose="05000000000000000000" pitchFamily="2" charset="2"/>
              <a:buChar char="§"/>
            </a:pPr>
            <a:r>
              <a:rPr lang="en" b="1" dirty="0"/>
              <a:t>COUNTA </a:t>
            </a:r>
            <a:r>
              <a:rPr lang="en" dirty="0"/>
              <a:t>-- all cells in a cell range that are not empty</a:t>
            </a:r>
          </a:p>
          <a:p>
            <a:pPr marL="514350" lvl="0" indent="-285750">
              <a:spcBef>
                <a:spcPts val="0"/>
              </a:spcBef>
              <a:spcAft>
                <a:spcPts val="1000"/>
              </a:spcAft>
              <a:buFont typeface="Wingdings" panose="05000000000000000000" pitchFamily="2" charset="2"/>
              <a:buChar char="§"/>
            </a:pPr>
            <a:r>
              <a:rPr lang="en" b="1" dirty="0"/>
              <a:t>COUNTBLANK </a:t>
            </a:r>
            <a:r>
              <a:rPr lang="en" dirty="0"/>
              <a:t>-- only cells that are empty</a:t>
            </a:r>
          </a:p>
        </p:txBody>
      </p:sp>
    </p:spTree>
    <p:extLst>
      <p:ext uri="{BB962C8B-B14F-4D97-AF65-F5344CB8AC3E}">
        <p14:creationId xmlns:p14="http://schemas.microsoft.com/office/powerpoint/2010/main" val="64494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To copy cells:</a:t>
            </a:r>
          </a:p>
          <a:p>
            <a:pPr lvl="1"/>
            <a:r>
              <a:rPr lang="en-US" dirty="0"/>
              <a:t>CTRL+C to copy and CTRL+V to paste</a:t>
            </a:r>
          </a:p>
          <a:p>
            <a:pPr lvl="1" indent="0">
              <a:buNone/>
            </a:pPr>
            <a:r>
              <a:rPr lang="en-US" i="1" dirty="0"/>
              <a:t>or</a:t>
            </a:r>
          </a:p>
          <a:p>
            <a:pPr lvl="1"/>
            <a:r>
              <a:rPr lang="en-US" dirty="0"/>
              <a:t>Use cell dragging</a:t>
            </a:r>
          </a:p>
          <a:p>
            <a:endParaRPr lang="en-US" dirty="0"/>
          </a:p>
          <a:p>
            <a:r>
              <a:rPr lang="en-US" dirty="0"/>
              <a:t>Note that cell references in formulas are automatically adjusted unless the cell references are locked with </a:t>
            </a:r>
            <a:r>
              <a:rPr lang="en-US" dirty="0">
                <a:latin typeface="Courier New" panose="02070309020205020404" pitchFamily="49" charset="0"/>
                <a:cs typeface="Courier New" panose="02070309020205020404" pitchFamily="49" charset="0"/>
              </a:rPr>
              <a:t>$</a:t>
            </a:r>
            <a:r>
              <a:rPr lang="en-US" dirty="0"/>
              <a:t>.</a:t>
            </a:r>
          </a:p>
          <a:p>
            <a:endParaRPr lang="en-US" dirty="0"/>
          </a:p>
        </p:txBody>
      </p:sp>
      <p:sp>
        <p:nvSpPr>
          <p:cNvPr id="2" name="Title 1"/>
          <p:cNvSpPr>
            <a:spLocks noGrp="1"/>
          </p:cNvSpPr>
          <p:nvPr>
            <p:ph type="title"/>
          </p:nvPr>
        </p:nvSpPr>
        <p:spPr/>
        <p:txBody>
          <a:bodyPr/>
          <a:lstStyle/>
          <a:p>
            <a:r>
              <a:rPr lang="en-US"/>
              <a:t>Copying Cells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6600" y="2438400"/>
            <a:ext cx="838200" cy="390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3911600" y="264619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81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95608201"/>
              </p:ext>
            </p:extLst>
          </p:nvPr>
        </p:nvGraphicFramePr>
        <p:xfrm>
          <a:off x="914400" y="2286000"/>
          <a:ext cx="7619999"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a:t>The Data Analytics Pipeline</a:t>
            </a:r>
            <a:endParaRPr lang="en-US" dirty="0"/>
          </a:p>
        </p:txBody>
      </p:sp>
      <p:sp>
        <p:nvSpPr>
          <p:cNvPr id="2" name="TextBox 1"/>
          <p:cNvSpPr txBox="1"/>
          <p:nvPr/>
        </p:nvSpPr>
        <p:spPr>
          <a:xfrm>
            <a:off x="381000" y="1064761"/>
            <a:ext cx="8458200" cy="1477328"/>
          </a:xfrm>
          <a:prstGeom prst="rect">
            <a:avLst/>
          </a:prstGeom>
          <a:noFill/>
        </p:spPr>
        <p:txBody>
          <a:bodyPr wrap="square" rtlCol="0">
            <a:spAutoFit/>
          </a:bodyPr>
          <a:lstStyle/>
          <a:p>
            <a:pPr marL="457200" indent="-457200">
              <a:buFont typeface="Wingdings" panose="05000000000000000000" pitchFamily="2" charset="2"/>
              <a:buChar char="§"/>
            </a:pPr>
            <a:r>
              <a:rPr lang="en-US" sz="2400" dirty="0">
                <a:latin typeface="+mj-lt"/>
              </a:rPr>
              <a:t>Data analysis is methodical and follows a process.</a:t>
            </a:r>
          </a:p>
          <a:p>
            <a:pPr marL="457200" indent="-457200">
              <a:buFont typeface="Wingdings" panose="05000000000000000000" pitchFamily="2" charset="2"/>
              <a:buChar char="§"/>
            </a:pPr>
            <a:r>
              <a:rPr lang="en-US" sz="2400" dirty="0">
                <a:latin typeface="+mj-lt"/>
              </a:rPr>
              <a:t>Industry standard project management methodologies exists, </a:t>
            </a:r>
            <a:r>
              <a:rPr lang="en-US" sz="2400" i="1" dirty="0">
                <a:latin typeface="+mj-lt"/>
              </a:rPr>
              <a:t>e.g.</a:t>
            </a:r>
            <a:r>
              <a:rPr lang="en-US" sz="2400" dirty="0">
                <a:latin typeface="+mj-lt"/>
              </a:rPr>
              <a:t>, </a:t>
            </a:r>
            <a:r>
              <a:rPr lang="en-US" sz="2400" dirty="0">
                <a:latin typeface="American Typewriter" charset="0"/>
                <a:ea typeface="American Typewriter" charset="0"/>
                <a:cs typeface="American Typewriter" charset="0"/>
              </a:rPr>
              <a:t>CRISP-DM</a:t>
            </a:r>
            <a:r>
              <a:rPr lang="en-US" sz="2400" dirty="0">
                <a:latin typeface="+mj-lt"/>
              </a:rPr>
              <a:t>.</a:t>
            </a:r>
          </a:p>
          <a:p>
            <a:endParaRPr lang="en-US" dirty="0">
              <a:solidFill>
                <a:schemeClr val="accent6">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31434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Relative cell references adjust when copying:</a:t>
            </a:r>
          </a:p>
          <a:p>
            <a:pPr lvl="1"/>
            <a:r>
              <a:rPr lang="en-US" dirty="0"/>
              <a:t>Columns references adjust when copying across columns</a:t>
            </a:r>
          </a:p>
          <a:p>
            <a:pPr lvl="1"/>
            <a:r>
              <a:rPr lang="en-US" dirty="0"/>
              <a:t>Row references adjust when copying across rows</a:t>
            </a:r>
          </a:p>
          <a:p>
            <a:endParaRPr lang="en-US" dirty="0"/>
          </a:p>
          <a:p>
            <a:r>
              <a:rPr lang="en-US" dirty="0"/>
              <a:t>Generally, the adjustment is desirable, but sometimes it is not:</a:t>
            </a:r>
          </a:p>
          <a:p>
            <a:pPr lvl="1"/>
            <a:r>
              <a:rPr lang="en-US" dirty="0"/>
              <a:t>Lock cell references by making them absolute references</a:t>
            </a:r>
          </a:p>
          <a:p>
            <a:pPr lvl="1"/>
            <a:r>
              <a:rPr lang="en-US" dirty="0"/>
              <a:t>Use $ before row and/or columns for locking</a:t>
            </a:r>
          </a:p>
          <a:p>
            <a:endParaRPr lang="en-US" dirty="0"/>
          </a:p>
        </p:txBody>
      </p:sp>
      <p:sp>
        <p:nvSpPr>
          <p:cNvPr id="2" name="Title 1"/>
          <p:cNvSpPr>
            <a:spLocks noGrp="1"/>
          </p:cNvSpPr>
          <p:nvPr>
            <p:ph type="title"/>
          </p:nvPr>
        </p:nvSpPr>
        <p:spPr/>
        <p:txBody>
          <a:bodyPr/>
          <a:lstStyle/>
          <a:p>
            <a:r>
              <a:rPr lang="en-US"/>
              <a:t>Copying Formulas</a:t>
            </a:r>
            <a:endParaRPr lang="en-US" dirty="0"/>
          </a:p>
        </p:txBody>
      </p:sp>
    </p:spTree>
    <p:extLst>
      <p:ext uri="{BB962C8B-B14F-4D97-AF65-F5344CB8AC3E}">
        <p14:creationId xmlns:p14="http://schemas.microsoft.com/office/powerpoint/2010/main" val="4033370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Copying Formulas</a:t>
            </a:r>
          </a:p>
        </p:txBody>
      </p:sp>
      <p:sp>
        <p:nvSpPr>
          <p:cNvPr id="3" name="Content Placeholder 2"/>
          <p:cNvSpPr>
            <a:spLocks noGrp="1"/>
          </p:cNvSpPr>
          <p:nvPr>
            <p:ph idx="1"/>
          </p:nvPr>
        </p:nvSpPr>
        <p:spPr>
          <a:xfrm>
            <a:off x="6019800" y="1752600"/>
            <a:ext cx="2987040" cy="4495800"/>
          </a:xfrm>
        </p:spPr>
        <p:txBody>
          <a:bodyPr>
            <a:normAutofit/>
          </a:bodyPr>
          <a:lstStyle/>
          <a:p>
            <a:r>
              <a:rPr lang="en-US" sz="2000" dirty="0"/>
              <a:t>Notice what happens to the cell references when copying from row to row or column to column.</a:t>
            </a:r>
          </a:p>
          <a:p>
            <a:r>
              <a:rPr lang="en-US" sz="2000" dirty="0"/>
              <a:t>Observe the effect of cell locking with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 y="1752600"/>
            <a:ext cx="5420698" cy="1509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8300" y="3733800"/>
            <a:ext cx="5395813"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1" name="TextBox 10"/>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762092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342900" lvl="0" indent="-342900">
              <a:buFont typeface="Wingdings" panose="05000000000000000000" pitchFamily="2" charset="2"/>
              <a:buChar char="§"/>
            </a:pPr>
            <a:r>
              <a:rPr lang="en-US" dirty="0">
                <a:sym typeface="Calibri"/>
              </a:rPr>
              <a:t>Formulas can be copied to adjacent cells by dragging.</a:t>
            </a:r>
          </a:p>
          <a:p>
            <a:pPr marL="342900" lvl="0" indent="-342900">
              <a:buFont typeface="Wingdings" panose="05000000000000000000" pitchFamily="2" charset="2"/>
              <a:buChar char="§"/>
            </a:pPr>
            <a:r>
              <a:rPr lang="en-US" dirty="0">
                <a:sym typeface="Calibri"/>
              </a:rPr>
              <a:t>Dragging changes cell references.</a:t>
            </a:r>
          </a:p>
          <a:p>
            <a:pPr marL="342900" lvl="0" indent="-342900">
              <a:buFont typeface="Wingdings" panose="05000000000000000000" pitchFamily="2" charset="2"/>
              <a:buChar char="§"/>
            </a:pPr>
            <a:r>
              <a:rPr lang="en-US" dirty="0">
                <a:sym typeface="Calibri"/>
              </a:rPr>
              <a:t>Usually this is what you want, but sometimes it breaks your formulas.</a:t>
            </a:r>
          </a:p>
          <a:p>
            <a:pPr marL="342900" lvl="0" indent="-342900">
              <a:buFont typeface="Wingdings" panose="05000000000000000000" pitchFamily="2" charset="2"/>
              <a:buChar char="§"/>
            </a:pPr>
            <a:r>
              <a:rPr lang="en-US" dirty="0">
                <a:sym typeface="Calibri"/>
              </a:rPr>
              <a:t>Anchors ($) stop cell references from changing.</a:t>
            </a:r>
          </a:p>
          <a:p>
            <a:pPr marL="342900" lvl="0" indent="-342900">
              <a:buFont typeface="Wingdings" panose="05000000000000000000" pitchFamily="2" charset="2"/>
              <a:buChar char="§"/>
            </a:pPr>
            <a:r>
              <a:rPr lang="en-US" dirty="0">
                <a:sym typeface="Calibri"/>
              </a:rPr>
              <a:t>But when do you use them?</a:t>
            </a:r>
          </a:p>
        </p:txBody>
      </p:sp>
      <p:sp>
        <p:nvSpPr>
          <p:cNvPr id="2" name="Title 1"/>
          <p:cNvSpPr>
            <a:spLocks noGrp="1"/>
          </p:cNvSpPr>
          <p:nvPr>
            <p:ph type="title"/>
          </p:nvPr>
        </p:nvSpPr>
        <p:spPr/>
        <p:txBody>
          <a:bodyPr/>
          <a:lstStyle/>
          <a:p>
            <a:r>
              <a:rPr lang="en-US"/>
              <a:t>Anchors and Cell Dragging</a:t>
            </a:r>
            <a:endParaRPr lang="en-US" dirty="0"/>
          </a:p>
        </p:txBody>
      </p:sp>
    </p:spTree>
    <p:extLst>
      <p:ext uri="{BB962C8B-B14F-4D97-AF65-F5344CB8AC3E}">
        <p14:creationId xmlns:p14="http://schemas.microsoft.com/office/powerpoint/2010/main" val="544266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idx="1"/>
          </p:nvPr>
        </p:nvSpPr>
        <p:spPr/>
        <p:txBody>
          <a:bodyPr/>
          <a:lstStyle/>
          <a:p>
            <a:pPr marL="342900" lvl="0" indent="-342900">
              <a:buFont typeface="Wingdings" panose="05000000000000000000" pitchFamily="2" charset="2"/>
              <a:buChar char="§"/>
            </a:pPr>
            <a:r>
              <a:rPr lang="en-US" dirty="0">
                <a:sym typeface="Calibri"/>
              </a:rPr>
              <a:t>Manually rewrite your formula in the cell to the right and the cell below the original cell.</a:t>
            </a:r>
          </a:p>
          <a:p>
            <a:pPr marL="342900" lvl="0" indent="-342900">
              <a:buFont typeface="Wingdings" panose="05000000000000000000" pitchFamily="2" charset="2"/>
              <a:buChar char="§"/>
            </a:pPr>
            <a:r>
              <a:rPr lang="en-US" dirty="0">
                <a:sym typeface="Calibri"/>
              </a:rPr>
              <a:t>Compare the letters in the original formula to the letters in the formula to the right.</a:t>
            </a:r>
          </a:p>
          <a:p>
            <a:pPr marL="342900" lvl="0" indent="-342900">
              <a:buFont typeface="Wingdings" panose="05000000000000000000" pitchFamily="2" charset="2"/>
              <a:buChar char="§"/>
            </a:pPr>
            <a:r>
              <a:rPr lang="en-US" dirty="0">
                <a:sym typeface="Calibri"/>
              </a:rPr>
              <a:t>If a letter didn’t change, put a $ before it in the original cell.</a:t>
            </a:r>
          </a:p>
        </p:txBody>
      </p:sp>
      <p:sp>
        <p:nvSpPr>
          <p:cNvPr id="272" name="Shape 272"/>
          <p:cNvSpPr txBox="1">
            <a:spLocks noGrp="1"/>
          </p:cNvSpPr>
          <p:nvPr>
            <p:ph type="title"/>
          </p:nvPr>
        </p:nvSpPr>
        <p:spPr/>
        <p:txBody>
          <a:bodyPr/>
          <a:lstStyle/>
          <a:p>
            <a:r>
              <a:rPr lang="en-US">
                <a:sym typeface="Calibri"/>
              </a:rPr>
              <a:t>When to Anchor</a:t>
            </a:r>
            <a:endParaRPr lang="en-US" dirty="0">
              <a:sym typeface="Calibri"/>
            </a:endParaRPr>
          </a:p>
        </p:txBody>
      </p:sp>
    </p:spTree>
    <p:extLst>
      <p:ext uri="{BB962C8B-B14F-4D97-AF65-F5344CB8AC3E}">
        <p14:creationId xmlns:p14="http://schemas.microsoft.com/office/powerpoint/2010/main" val="2765608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show the formulas in your spreadsheet, press </a:t>
            </a:r>
            <a:r>
              <a:rPr lang="en-US" b="1" dirty="0"/>
              <a:t>CTRL+~</a:t>
            </a:r>
          </a:p>
        </p:txBody>
      </p:sp>
      <p:sp>
        <p:nvSpPr>
          <p:cNvPr id="2" name="Title 1"/>
          <p:cNvSpPr>
            <a:spLocks noGrp="1"/>
          </p:cNvSpPr>
          <p:nvPr>
            <p:ph type="title"/>
          </p:nvPr>
        </p:nvSpPr>
        <p:spPr/>
        <p:txBody>
          <a:bodyPr/>
          <a:lstStyle/>
          <a:p>
            <a:r>
              <a:rPr lang="en-US"/>
              <a:t>Showing Formulas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4438" y="1803400"/>
            <a:ext cx="2667000" cy="1890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05200" y="2209800"/>
            <a:ext cx="4361734"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5904638" y="3427589"/>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3" name="TextBox 12"/>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4187447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Build a Model with Formulas</a:t>
            </a:r>
          </a:p>
        </p:txBody>
      </p:sp>
      <p:sp>
        <p:nvSpPr>
          <p:cNvPr id="7" name="Text Placeholder 6"/>
          <p:cNvSpPr>
            <a:spLocks noGrp="1"/>
          </p:cNvSpPr>
          <p:nvPr>
            <p:ph type="body" sz="quarter" idx="13"/>
          </p:nvPr>
        </p:nvSpPr>
        <p:spPr/>
        <p:txBody>
          <a:bodyPr/>
          <a:lstStyle/>
          <a:p>
            <a:r>
              <a:rPr lang="en-US" dirty="0"/>
              <a:t>Exercise 1-1</a:t>
            </a:r>
          </a:p>
        </p:txBody>
      </p:sp>
      <p:graphicFrame>
        <p:nvGraphicFramePr>
          <p:cNvPr id="8" name="Content Placeholder 14"/>
          <p:cNvGraphicFramePr>
            <a:graphicFrameLocks/>
          </p:cNvGraphicFramePr>
          <p:nvPr>
            <p:extLst>
              <p:ext uri="{D42A27DB-BD31-4B8C-83A1-F6EECF244321}">
                <p14:modId xmlns:p14="http://schemas.microsoft.com/office/powerpoint/2010/main" val="2738795962"/>
              </p:ext>
            </p:extLst>
          </p:nvPr>
        </p:nvGraphicFramePr>
        <p:xfrm>
          <a:off x="304800" y="1112520"/>
          <a:ext cx="8534400" cy="3444240"/>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15 minutes + 5 minutes for review</a:t>
                      </a:r>
                    </a:p>
                  </a:txBody>
                  <a:tcPr/>
                </a:tc>
                <a:extLst>
                  <a:ext uri="{0D108BD9-81ED-4DB2-BD59-A6C34878D82A}">
                    <a16:rowId xmlns:a16="http://schemas.microsoft.com/office/drawing/2014/main" val="10001"/>
                  </a:ext>
                </a:extLst>
              </a:tr>
              <a:tr h="579120">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Build a model that detects outliers using</a:t>
                      </a:r>
                      <a:r>
                        <a:rPr lang="en-US" sz="1600" baseline="0" dirty="0"/>
                        <a:t> statistical functions and conditional formatting</a:t>
                      </a:r>
                      <a:r>
                        <a:rPr lang="en-US" sz="1600" dirty="0"/>
                        <a:t>.</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dirty="0"/>
                        <a:t>Case study</a:t>
                      </a:r>
                      <a:r>
                        <a:rPr lang="en-US" sz="1600" baseline="0" dirty="0"/>
                        <a:t> data set; </a:t>
                      </a:r>
                      <a:r>
                        <a:rPr lang="en-US" sz="1600" dirty="0"/>
                        <a:t>Excel</a:t>
                      </a:r>
                    </a:p>
                  </a:txBody>
                  <a:tcPr/>
                </a:tc>
                <a:extLst>
                  <a:ext uri="{0D108BD9-81ED-4DB2-BD59-A6C34878D82A}">
                    <a16:rowId xmlns:a16="http://schemas.microsoft.com/office/drawing/2014/main" val="10003"/>
                  </a:ext>
                </a:extLst>
              </a:tr>
              <a:tr h="185928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0" indent="0">
                        <a:spcBef>
                          <a:spcPts val="600"/>
                        </a:spcBef>
                        <a:spcAft>
                          <a:spcPts val="600"/>
                        </a:spcAft>
                        <a:buFont typeface="Arial" panose="020B0604020202020204" pitchFamily="34" charset="0"/>
                        <a:buNone/>
                      </a:pPr>
                      <a:r>
                        <a:rPr lang="en-US" sz="1600" dirty="0"/>
                        <a:t>Using the case study data, identify</a:t>
                      </a:r>
                      <a:r>
                        <a:rPr lang="en-US" sz="1600" baseline="0" dirty="0"/>
                        <a:t> outliers that are at least 3 standard deviations from the mean. Highlight the outlying values in red using conditional formatting.</a:t>
                      </a:r>
                      <a:endParaRPr lang="en-US" sz="1600" dirty="0"/>
                    </a:p>
                  </a:txBody>
                  <a:tcPr marB="13716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750288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Value, Type, and Format</a:t>
            </a:r>
          </a:p>
          <a:p>
            <a:r>
              <a:rPr lang="en-US" dirty="0"/>
              <a:t>Conditional Formatting</a:t>
            </a:r>
          </a:p>
          <a:p>
            <a:r>
              <a:rPr lang="en-US" dirty="0"/>
              <a:t>References and Formulas</a:t>
            </a:r>
          </a:p>
          <a:p>
            <a:r>
              <a:rPr lang="en-US" b="1" dirty="0">
                <a:solidFill>
                  <a:schemeClr val="accent1"/>
                </a:solidFill>
              </a:rPr>
              <a:t>Named Ranges</a:t>
            </a:r>
          </a:p>
          <a:p>
            <a:r>
              <a:rPr lang="en-US" dirty="0"/>
              <a:t>Working with Dates</a:t>
            </a:r>
          </a:p>
          <a:p>
            <a:r>
              <a:rPr lang="en-US" dirty="0"/>
              <a:t>Testing Conditions</a:t>
            </a:r>
          </a:p>
          <a:p>
            <a:endParaRPr lang="en-US" b="1" dirty="0">
              <a:solidFill>
                <a:schemeClr val="accent1"/>
              </a:solidFill>
            </a:endParaRPr>
          </a:p>
        </p:txBody>
      </p:sp>
    </p:spTree>
    <p:extLst>
      <p:ext uri="{BB962C8B-B14F-4D97-AF65-F5344CB8AC3E}">
        <p14:creationId xmlns:p14="http://schemas.microsoft.com/office/powerpoint/2010/main" val="3329673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Named Ranges</a:t>
            </a:r>
            <a:endParaRPr lang="en-US" dirty="0"/>
          </a:p>
        </p:txBody>
      </p:sp>
      <p:sp>
        <p:nvSpPr>
          <p:cNvPr id="3" name="Content Placeholder 2"/>
          <p:cNvSpPr>
            <a:spLocks noGrp="1"/>
          </p:cNvSpPr>
          <p:nvPr>
            <p:ph idx="1"/>
          </p:nvPr>
        </p:nvSpPr>
        <p:spPr>
          <a:xfrm>
            <a:off x="228600" y="1219200"/>
            <a:ext cx="5486400" cy="5029200"/>
          </a:xfrm>
        </p:spPr>
        <p:txBody>
          <a:bodyPr>
            <a:normAutofit/>
          </a:bodyPr>
          <a:lstStyle/>
          <a:p>
            <a:pPr lvl="1"/>
            <a:r>
              <a:rPr lang="en-US" sz="2000" dirty="0"/>
              <a:t>To make your formulas easier to read, use named cell ranges.</a:t>
            </a:r>
          </a:p>
          <a:p>
            <a:pPr lvl="1"/>
            <a:r>
              <a:rPr lang="en-US" sz="2000" dirty="0"/>
              <a:t>To create a named range:</a:t>
            </a:r>
          </a:p>
          <a:p>
            <a:pPr lvl="2"/>
            <a:r>
              <a:rPr lang="en-US" sz="2000" dirty="0"/>
              <a:t>Highlight cells to include in named range</a:t>
            </a:r>
          </a:p>
          <a:p>
            <a:pPr lvl="2"/>
            <a:r>
              <a:rPr lang="en-US" sz="2000" dirty="0"/>
              <a:t>Click right mouse button on any cell in the selected range for context menu</a:t>
            </a:r>
          </a:p>
          <a:p>
            <a:pPr lvl="2"/>
            <a:r>
              <a:rPr lang="en-US" sz="2000" dirty="0"/>
              <a:t>Choose “Define Name…” and provide name</a:t>
            </a:r>
          </a:p>
          <a:p>
            <a:r>
              <a:rPr lang="en-US" sz="2000" b="1" dirty="0"/>
              <a:t>Note: named ranges are never adjusted when row or column copied</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9800" y="1219200"/>
            <a:ext cx="2895600" cy="336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7010400" y="4131425"/>
            <a:ext cx="190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3" name="TextBox 12"/>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4148813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Named ranges can make function parameters easier to understand:</a:t>
            </a:r>
          </a:p>
        </p:txBody>
      </p:sp>
      <p:sp>
        <p:nvSpPr>
          <p:cNvPr id="2" name="Title 1"/>
          <p:cNvSpPr>
            <a:spLocks noGrp="1"/>
          </p:cNvSpPr>
          <p:nvPr>
            <p:ph type="title"/>
          </p:nvPr>
        </p:nvSpPr>
        <p:spPr/>
        <p:txBody>
          <a:bodyPr/>
          <a:lstStyle/>
          <a:p>
            <a:r>
              <a:rPr lang="en-US"/>
              <a:t>Named Ranges in Functions</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3789" y="2237054"/>
            <a:ext cx="6956423" cy="149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0" name="TextBox 9"/>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946423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Shape 307"/>
          <p:cNvSpPr txBox="1">
            <a:spLocks noGrp="1"/>
          </p:cNvSpPr>
          <p:nvPr>
            <p:ph idx="1"/>
          </p:nvPr>
        </p:nvSpPr>
        <p:spPr/>
        <p:txBody>
          <a:bodyPr/>
          <a:lstStyle/>
          <a:p>
            <a:pPr lvl="0"/>
            <a:r>
              <a:rPr lang="en-US" dirty="0">
                <a:sym typeface="Calibri"/>
              </a:rPr>
              <a:t>To manage (delete, edit, rename, etc.) named ranges</a:t>
            </a:r>
          </a:p>
          <a:p>
            <a:pPr lvl="1"/>
            <a:r>
              <a:rPr lang="en-US" dirty="0">
                <a:sym typeface="Calibri"/>
              </a:rPr>
              <a:t>In the </a:t>
            </a:r>
            <a:r>
              <a:rPr lang="en-US" dirty="0">
                <a:latin typeface="Courier New" panose="02070309020205020404" pitchFamily="49" charset="0"/>
                <a:cs typeface="Courier New" panose="02070309020205020404" pitchFamily="49" charset="0"/>
                <a:sym typeface="Calibri"/>
              </a:rPr>
              <a:t>Formulas</a:t>
            </a:r>
            <a:r>
              <a:rPr lang="en-US" dirty="0">
                <a:sym typeface="Calibri"/>
              </a:rPr>
              <a:t> ribbon</a:t>
            </a:r>
          </a:p>
          <a:p>
            <a:pPr lvl="1"/>
            <a:r>
              <a:rPr lang="en-US" dirty="0">
                <a:sym typeface="Calibri"/>
              </a:rPr>
              <a:t>Click on </a:t>
            </a:r>
            <a:r>
              <a:rPr lang="en-US" dirty="0">
                <a:latin typeface="Courier New" panose="02070309020205020404" pitchFamily="49" charset="0"/>
                <a:cs typeface="Courier New" panose="02070309020205020404" pitchFamily="49" charset="0"/>
                <a:sym typeface="Calibri"/>
              </a:rPr>
              <a:t>Name Manager</a:t>
            </a:r>
          </a:p>
        </p:txBody>
      </p:sp>
      <p:sp>
        <p:nvSpPr>
          <p:cNvPr id="306" name="Shape 306"/>
          <p:cNvSpPr txBox="1">
            <a:spLocks noGrp="1"/>
          </p:cNvSpPr>
          <p:nvPr>
            <p:ph type="title"/>
          </p:nvPr>
        </p:nvSpPr>
        <p:spPr/>
        <p:txBody>
          <a:bodyPr/>
          <a:lstStyle/>
          <a:p>
            <a:pPr lvl="0"/>
            <a:r>
              <a:rPr lang="en-US">
                <a:sym typeface="Calibri"/>
              </a:rPr>
              <a:t>Managing Named Ranges</a:t>
            </a:r>
            <a:endParaRPr lang="en-US" dirty="0">
              <a:sym typeface="Calibri"/>
            </a:endParaRPr>
          </a:p>
        </p:txBody>
      </p:sp>
      <p:pic>
        <p:nvPicPr>
          <p:cNvPr id="8" name="Shape 313"/>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4267200" y="2469115"/>
            <a:ext cx="4286288" cy="3814829"/>
          </a:xfrm>
          <a:prstGeom prst="rect">
            <a:avLst/>
          </a:prstGeom>
          <a:noFill/>
          <a:ln>
            <a:noFill/>
          </a:ln>
        </p:spPr>
      </p:pic>
      <p:sp>
        <p:nvSpPr>
          <p:cNvPr id="9" name="Shape 314"/>
          <p:cNvSpPr/>
          <p:nvPr/>
        </p:nvSpPr>
        <p:spPr>
          <a:xfrm>
            <a:off x="5556310" y="2759091"/>
            <a:ext cx="685800" cy="549657"/>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0" name="Shape 315"/>
          <p:cNvSpPr/>
          <p:nvPr/>
        </p:nvSpPr>
        <p:spPr>
          <a:xfrm>
            <a:off x="5334000" y="2514600"/>
            <a:ext cx="609600" cy="389506"/>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951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C8483-D2AD-3048-90D2-57C2A908FED1}"/>
              </a:ext>
            </a:extLst>
          </p:cNvPr>
          <p:cNvSpPr>
            <a:spLocks noGrp="1"/>
          </p:cNvSpPr>
          <p:nvPr>
            <p:ph idx="1"/>
          </p:nvPr>
        </p:nvSpPr>
        <p:spPr/>
        <p:txBody>
          <a:bodyPr/>
          <a:lstStyle/>
          <a:p>
            <a:r>
              <a:rPr lang="en-US" dirty="0"/>
              <a:t>Microsoft Excel is the industry-standard spreadsheet, but it is not the only one.</a:t>
            </a:r>
          </a:p>
          <a:p>
            <a:endParaRPr lang="en-US" dirty="0"/>
          </a:p>
          <a:p>
            <a:r>
              <a:rPr lang="en-US" dirty="0"/>
              <a:t>Other spreadsheet applications in common include:</a:t>
            </a:r>
          </a:p>
          <a:p>
            <a:pPr marL="342900" indent="-342900">
              <a:buFont typeface="Arial" panose="020B0604020202020204" pitchFamily="34" charset="0"/>
              <a:buChar char="•"/>
            </a:pPr>
            <a:r>
              <a:rPr lang="en-US" dirty="0"/>
              <a:t>Apple Numbers</a:t>
            </a:r>
          </a:p>
          <a:p>
            <a:pPr marL="342900" indent="-342900">
              <a:buFont typeface="Arial" panose="020B0604020202020204" pitchFamily="34" charset="0"/>
              <a:buChar char="•"/>
            </a:pPr>
            <a:r>
              <a:rPr lang="en-US" dirty="0"/>
              <a:t>Google Sheet</a:t>
            </a:r>
          </a:p>
          <a:p>
            <a:pPr marL="342900" indent="-342900">
              <a:buFont typeface="Arial" panose="020B0604020202020204" pitchFamily="34" charset="0"/>
              <a:buChar char="•"/>
            </a:pPr>
            <a:r>
              <a:rPr lang="en-US" dirty="0"/>
              <a:t>Zoho Sheet</a:t>
            </a:r>
          </a:p>
          <a:p>
            <a:endParaRPr lang="en-US" dirty="0"/>
          </a:p>
          <a:p>
            <a:r>
              <a:rPr lang="en-US" dirty="0"/>
              <a:t>Functions and most features are the same across all these spreadsheets, so learning one means knowing the key features of the others.</a:t>
            </a:r>
          </a:p>
        </p:txBody>
      </p:sp>
      <p:sp>
        <p:nvSpPr>
          <p:cNvPr id="4" name="Title 3">
            <a:extLst>
              <a:ext uri="{FF2B5EF4-FFF2-40B4-BE49-F238E27FC236}">
                <a16:creationId xmlns:a16="http://schemas.microsoft.com/office/drawing/2014/main" id="{C99072A6-174D-B541-B894-2431DD8A294E}"/>
              </a:ext>
            </a:extLst>
          </p:cNvPr>
          <p:cNvSpPr>
            <a:spLocks noGrp="1"/>
          </p:cNvSpPr>
          <p:nvPr>
            <p:ph type="title"/>
          </p:nvPr>
        </p:nvSpPr>
        <p:spPr/>
        <p:txBody>
          <a:bodyPr/>
          <a:lstStyle/>
          <a:p>
            <a:r>
              <a:rPr lang="en-US"/>
              <a:t>Excel vs Google Sheet</a:t>
            </a:r>
            <a:endParaRPr lang="en-US" dirty="0"/>
          </a:p>
        </p:txBody>
      </p:sp>
    </p:spTree>
    <p:extLst>
      <p:ext uri="{BB962C8B-B14F-4D97-AF65-F5344CB8AC3E}">
        <p14:creationId xmlns:p14="http://schemas.microsoft.com/office/powerpoint/2010/main" val="2992779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Value, Type, and Format</a:t>
            </a:r>
          </a:p>
          <a:p>
            <a:r>
              <a:rPr lang="en-US" dirty="0"/>
              <a:t>Conditional Formatting</a:t>
            </a:r>
          </a:p>
          <a:p>
            <a:r>
              <a:rPr lang="en-US" dirty="0"/>
              <a:t>References and Formulas</a:t>
            </a:r>
          </a:p>
          <a:p>
            <a:r>
              <a:rPr lang="en-US" dirty="0"/>
              <a:t>Named Ranges</a:t>
            </a:r>
          </a:p>
          <a:p>
            <a:r>
              <a:rPr lang="en-US" b="1" dirty="0">
                <a:solidFill>
                  <a:schemeClr val="accent1"/>
                </a:solidFill>
              </a:rPr>
              <a:t>Working with Dates</a:t>
            </a:r>
          </a:p>
          <a:p>
            <a:r>
              <a:rPr lang="en-US" dirty="0"/>
              <a:t>Testing Conditions</a:t>
            </a:r>
          </a:p>
          <a:p>
            <a:endParaRPr lang="en-US" b="1" dirty="0">
              <a:solidFill>
                <a:schemeClr val="accent1"/>
              </a:solidFill>
            </a:endParaRPr>
          </a:p>
        </p:txBody>
      </p:sp>
    </p:spTree>
    <p:extLst>
      <p:ext uri="{BB962C8B-B14F-4D97-AF65-F5344CB8AC3E}">
        <p14:creationId xmlns:p14="http://schemas.microsoft.com/office/powerpoint/2010/main" val="681001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idx="1"/>
          </p:nvPr>
        </p:nvSpPr>
        <p:spPr/>
        <p:txBody>
          <a:bodyPr/>
          <a:lstStyle/>
          <a:p>
            <a:pPr lvl="1"/>
            <a:r>
              <a:rPr lang="en" dirty="0"/>
              <a:t>Any value that is entered with/is assumed to be a date value; e.g., 12/22/17  is equal to December 22, 2017.</a:t>
            </a:r>
          </a:p>
          <a:p>
            <a:pPr lvl="1"/>
            <a:r>
              <a:rPr lang="en" dirty="0"/>
              <a:t>Excel has many functions to work with date values:</a:t>
            </a:r>
          </a:p>
          <a:p>
            <a:pPr marL="798512" lvl="1">
              <a:buFontTx/>
              <a:buChar char="–"/>
            </a:pPr>
            <a:r>
              <a:rPr lang="en" dirty="0">
                <a:latin typeface="Courier New" panose="02070309020205020404" pitchFamily="49" charset="0"/>
                <a:cs typeface="Courier New" panose="02070309020205020404" pitchFamily="49" charset="0"/>
              </a:rPr>
              <a:t>YEAR</a:t>
            </a:r>
            <a:r>
              <a:rPr lang="en" dirty="0"/>
              <a:t>, </a:t>
            </a:r>
            <a:r>
              <a:rPr lang="en" dirty="0">
                <a:latin typeface="Courier New" panose="02070309020205020404" pitchFamily="49" charset="0"/>
                <a:cs typeface="Courier New" panose="02070309020205020404" pitchFamily="49" charset="0"/>
              </a:rPr>
              <a:t>MONTH</a:t>
            </a:r>
            <a:r>
              <a:rPr lang="en" dirty="0"/>
              <a:t>, and </a:t>
            </a:r>
            <a:r>
              <a:rPr lang="en" dirty="0">
                <a:latin typeface="Courier New" panose="02070309020205020404" pitchFamily="49" charset="0"/>
                <a:cs typeface="Courier New" panose="02070309020205020404" pitchFamily="49" charset="0"/>
              </a:rPr>
              <a:t>DAY</a:t>
            </a:r>
            <a:r>
              <a:rPr lang="en" dirty="0"/>
              <a:t> extract the year, month, and day of a date value</a:t>
            </a:r>
          </a:p>
          <a:p>
            <a:pPr marL="798512" lvl="1">
              <a:buFontTx/>
              <a:buChar char="–"/>
            </a:pPr>
            <a:r>
              <a:rPr lang="en" dirty="0">
                <a:latin typeface="Courier New" panose="02070309020205020404" pitchFamily="49" charset="0"/>
                <a:cs typeface="Courier New" panose="02070309020205020404" pitchFamily="49" charset="0"/>
              </a:rPr>
              <a:t>HOUR</a:t>
            </a:r>
            <a:r>
              <a:rPr lang="en" dirty="0"/>
              <a:t>, </a:t>
            </a:r>
            <a:r>
              <a:rPr lang="en" dirty="0">
                <a:latin typeface="Courier New" panose="02070309020205020404" pitchFamily="49" charset="0"/>
                <a:cs typeface="Courier New" panose="02070309020205020404" pitchFamily="49" charset="0"/>
              </a:rPr>
              <a:t>MINUTE</a:t>
            </a:r>
            <a:r>
              <a:rPr lang="en" dirty="0"/>
              <a:t>, and </a:t>
            </a:r>
            <a:r>
              <a:rPr lang="en" dirty="0">
                <a:latin typeface="Courier New" panose="02070309020205020404" pitchFamily="49" charset="0"/>
                <a:cs typeface="Courier New" panose="02070309020205020404" pitchFamily="49" charset="0"/>
              </a:rPr>
              <a:t>SECOND</a:t>
            </a:r>
            <a:r>
              <a:rPr lang="en" dirty="0"/>
              <a:t> extract the hours, minutes, and seconds of a time value</a:t>
            </a:r>
          </a:p>
          <a:p>
            <a:pPr marL="798512" lvl="1">
              <a:buFontTx/>
              <a:buChar char="–"/>
            </a:pPr>
            <a:r>
              <a:rPr lang="en" dirty="0">
                <a:latin typeface="Courier New" panose="02070309020205020404" pitchFamily="49" charset="0"/>
                <a:cs typeface="Courier New" panose="02070309020205020404" pitchFamily="49" charset="0"/>
              </a:rPr>
              <a:t>DATE</a:t>
            </a:r>
            <a:r>
              <a:rPr lang="en" dirty="0"/>
              <a:t> constructs a new date value</a:t>
            </a:r>
          </a:p>
          <a:p>
            <a:pPr marL="798512" lvl="1">
              <a:buFontTx/>
              <a:buChar char="–"/>
            </a:pPr>
            <a:r>
              <a:rPr lang="en" dirty="0">
                <a:latin typeface="Courier New" panose="02070309020205020404" pitchFamily="49" charset="0"/>
                <a:cs typeface="Courier New" panose="02070309020205020404" pitchFamily="49" charset="0"/>
              </a:rPr>
              <a:t>EDATE</a:t>
            </a:r>
            <a:r>
              <a:rPr lang="en" dirty="0"/>
              <a:t> constructs a new date with a monthly offset</a:t>
            </a:r>
          </a:p>
          <a:p>
            <a:pPr marL="798512" lvl="1">
              <a:buFontTx/>
              <a:buChar char="–"/>
            </a:pPr>
            <a:r>
              <a:rPr lang="en" dirty="0">
                <a:latin typeface="Courier New" panose="02070309020205020404" pitchFamily="49" charset="0"/>
                <a:cs typeface="Courier New" panose="02070309020205020404" pitchFamily="49" charset="0"/>
              </a:rPr>
              <a:t>NOW</a:t>
            </a:r>
            <a:r>
              <a:rPr lang="en" dirty="0"/>
              <a:t> returns the current date and time</a:t>
            </a:r>
          </a:p>
          <a:p>
            <a:pPr marL="798512" lvl="1">
              <a:buFontTx/>
              <a:buChar char="–"/>
            </a:pPr>
            <a:r>
              <a:rPr lang="en" dirty="0">
                <a:latin typeface="Courier New" panose="02070309020205020404" pitchFamily="49" charset="0"/>
                <a:cs typeface="Courier New" panose="02070309020205020404" pitchFamily="49" charset="0"/>
              </a:rPr>
              <a:t>TODAY</a:t>
            </a:r>
            <a:r>
              <a:rPr lang="en" dirty="0"/>
              <a:t> returns the current date</a:t>
            </a:r>
          </a:p>
          <a:p>
            <a:pPr marL="798512" lvl="1">
              <a:buFontTx/>
              <a:buChar char="–"/>
            </a:pPr>
            <a:r>
              <a:rPr lang="en" dirty="0">
                <a:latin typeface="Courier New" panose="02070309020205020404" pitchFamily="49" charset="0"/>
                <a:cs typeface="Courier New" panose="02070309020205020404" pitchFamily="49" charset="0"/>
              </a:rPr>
              <a:t>TIME</a:t>
            </a:r>
            <a:r>
              <a:rPr lang="en" dirty="0"/>
              <a:t> constructs a new time value</a:t>
            </a:r>
          </a:p>
        </p:txBody>
      </p:sp>
      <p:sp>
        <p:nvSpPr>
          <p:cNvPr id="107" name="Shape 107"/>
          <p:cNvSpPr txBox="1">
            <a:spLocks noGrp="1"/>
          </p:cNvSpPr>
          <p:nvPr>
            <p:ph type="title"/>
          </p:nvPr>
        </p:nvSpPr>
        <p:spPr>
          <a:xfrm>
            <a:off x="76200" y="228600"/>
            <a:ext cx="9067800" cy="422278"/>
          </a:xfrm>
        </p:spPr>
        <p:txBody>
          <a:bodyPr/>
          <a:lstStyle/>
          <a:p>
            <a:pPr lvl="0"/>
            <a:r>
              <a:rPr lang="en" dirty="0"/>
              <a:t>Date and Time Processing Functions</a:t>
            </a:r>
          </a:p>
        </p:txBody>
      </p:sp>
    </p:spTree>
    <p:extLst>
      <p:ext uri="{BB962C8B-B14F-4D97-AF65-F5344CB8AC3E}">
        <p14:creationId xmlns:p14="http://schemas.microsoft.com/office/powerpoint/2010/main" val="3291501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p:txBody>
          <a:bodyPr/>
          <a:lstStyle/>
          <a:p>
            <a:pPr lvl="0"/>
            <a:r>
              <a:rPr lang="en" dirty="0"/>
              <a:t>Date Processing</a:t>
            </a:r>
          </a:p>
        </p:txBody>
      </p:sp>
      <p:pic>
        <p:nvPicPr>
          <p:cNvPr id="114" name="Shape 114"/>
          <p:cNvPicPr preferRelativeResize="0"/>
          <p:nvPr/>
        </p:nvPicPr>
        <p:blipFill>
          <a:blip r:embed="rId3">
            <a:alphaModFix/>
          </a:blip>
          <a:stretch>
            <a:fillRect/>
          </a:stretch>
        </p:blipFill>
        <p:spPr>
          <a:xfrm>
            <a:off x="317250" y="1394300"/>
            <a:ext cx="3222974" cy="1529149"/>
          </a:xfrm>
          <a:prstGeom prst="rect">
            <a:avLst/>
          </a:prstGeom>
          <a:noFill/>
          <a:ln>
            <a:noFill/>
          </a:ln>
        </p:spPr>
      </p:pic>
      <p:pic>
        <p:nvPicPr>
          <p:cNvPr id="115" name="Shape 115"/>
          <p:cNvPicPr preferRelativeResize="0"/>
          <p:nvPr/>
        </p:nvPicPr>
        <p:blipFill>
          <a:blip r:embed="rId4">
            <a:alphaModFix/>
          </a:blip>
          <a:stretch>
            <a:fillRect/>
          </a:stretch>
        </p:blipFill>
        <p:spPr>
          <a:xfrm>
            <a:off x="626069" y="3718200"/>
            <a:ext cx="1705225" cy="1865550"/>
          </a:xfrm>
          <a:prstGeom prst="rect">
            <a:avLst/>
          </a:prstGeom>
          <a:noFill/>
          <a:ln>
            <a:noFill/>
          </a:ln>
        </p:spPr>
      </p:pic>
      <p:sp>
        <p:nvSpPr>
          <p:cNvPr id="116" name="Shape 116"/>
          <p:cNvSpPr txBox="1"/>
          <p:nvPr/>
        </p:nvSpPr>
        <p:spPr>
          <a:xfrm>
            <a:off x="2537250" y="4300975"/>
            <a:ext cx="4854150" cy="318600"/>
          </a:xfrm>
          <a:prstGeom prst="rect">
            <a:avLst/>
          </a:prstGeom>
          <a:noFill/>
          <a:ln>
            <a:noFill/>
          </a:ln>
        </p:spPr>
        <p:txBody>
          <a:bodyPr lIns="91425" tIns="91425" rIns="91425" bIns="91425" anchor="t" anchorCtr="0">
            <a:noAutofit/>
          </a:bodyPr>
          <a:lstStyle/>
          <a:p>
            <a:pPr lvl="0" rtl="0">
              <a:spcBef>
                <a:spcPts val="0"/>
              </a:spcBef>
              <a:buNone/>
            </a:pPr>
            <a:r>
              <a:rPr lang="en" dirty="0"/>
              <a:t>=DATE(YEAR(A8),MONTH(A8),DAY(A8)+7)</a:t>
            </a:r>
          </a:p>
        </p:txBody>
      </p:sp>
      <p:pic>
        <p:nvPicPr>
          <p:cNvPr id="117" name="Shape 117" descr="Topic2Dates.png"/>
          <p:cNvPicPr preferRelativeResize="0"/>
          <p:nvPr/>
        </p:nvPicPr>
        <p:blipFill>
          <a:blip r:embed="rId5">
            <a:alphaModFix/>
          </a:blip>
          <a:stretch>
            <a:fillRect/>
          </a:stretch>
        </p:blipFill>
        <p:spPr>
          <a:xfrm>
            <a:off x="3810000" y="1394300"/>
            <a:ext cx="4505325" cy="1752600"/>
          </a:xfrm>
          <a:prstGeom prst="rect">
            <a:avLst/>
          </a:prstGeom>
          <a:noFill/>
          <a:ln>
            <a:noFill/>
          </a:ln>
        </p:spPr>
      </p:pic>
      <p:sp>
        <p:nvSpPr>
          <p:cNvPr id="119" name="Shape 119"/>
          <p:cNvSpPr txBox="1"/>
          <p:nvPr/>
        </p:nvSpPr>
        <p:spPr>
          <a:xfrm>
            <a:off x="2537250" y="4708459"/>
            <a:ext cx="5118600" cy="950100"/>
          </a:xfrm>
          <a:prstGeom prst="rect">
            <a:avLst/>
          </a:prstGeom>
          <a:noFill/>
          <a:ln>
            <a:noFill/>
          </a:ln>
        </p:spPr>
        <p:txBody>
          <a:bodyPr lIns="91425" tIns="91425" rIns="91425" bIns="91425" anchor="t" anchorCtr="0">
            <a:noAutofit/>
          </a:bodyPr>
          <a:lstStyle/>
          <a:p>
            <a:pPr lvl="0">
              <a:spcBef>
                <a:spcPts val="0"/>
              </a:spcBef>
              <a:buNone/>
            </a:pPr>
            <a:r>
              <a:rPr lang="en" dirty="0"/>
              <a:t>You can construct dates from the values of year, month, day </a:t>
            </a:r>
          </a:p>
        </p:txBody>
      </p:sp>
      <p:pic>
        <p:nvPicPr>
          <p:cNvPr id="11" name="Picture 10"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2" name="TextBox 11"/>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24040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idx="1"/>
          </p:nvPr>
        </p:nvSpPr>
        <p:spPr/>
        <p:txBody>
          <a:bodyPr/>
          <a:lstStyle/>
          <a:p>
            <a:pPr lvl="0"/>
            <a:r>
              <a:rPr lang="en" dirty="0"/>
              <a:t>The </a:t>
            </a:r>
            <a:r>
              <a:rPr lang="en" dirty="0">
                <a:latin typeface="Courier New" panose="02070309020205020404" pitchFamily="49" charset="0"/>
                <a:cs typeface="Courier New" panose="02070309020205020404" pitchFamily="49" charset="0"/>
              </a:rPr>
              <a:t>EDATE</a:t>
            </a:r>
            <a:r>
              <a:rPr lang="en" dirty="0"/>
              <a:t> function creates a new date that is a specified number of months ahead or behind the starting date.</a:t>
            </a:r>
          </a:p>
        </p:txBody>
      </p:sp>
      <p:sp>
        <p:nvSpPr>
          <p:cNvPr id="124" name="Shape 124"/>
          <p:cNvSpPr txBox="1">
            <a:spLocks noGrp="1"/>
          </p:cNvSpPr>
          <p:nvPr>
            <p:ph type="title"/>
          </p:nvPr>
        </p:nvSpPr>
        <p:spPr>
          <a:xfrm>
            <a:off x="76200" y="228600"/>
            <a:ext cx="9067800" cy="422278"/>
          </a:xfrm>
        </p:spPr>
        <p:txBody>
          <a:bodyPr/>
          <a:lstStyle/>
          <a:p>
            <a:pPr lvl="0"/>
            <a:r>
              <a:rPr lang="en"/>
              <a:t>Constructing Months with </a:t>
            </a:r>
            <a:r>
              <a:rPr lang="en">
                <a:latin typeface="Courier New" panose="02070309020205020404" pitchFamily="49" charset="0"/>
                <a:cs typeface="Courier New" panose="02070309020205020404" pitchFamily="49" charset="0"/>
              </a:rPr>
              <a:t>EDATE</a:t>
            </a:r>
            <a:endParaRPr lang="en" dirty="0">
              <a:latin typeface="Courier New" panose="02070309020205020404" pitchFamily="49" charset="0"/>
              <a:cs typeface="Courier New" panose="02070309020205020404" pitchFamily="49" charset="0"/>
            </a:endParaRPr>
          </a:p>
        </p:txBody>
      </p:sp>
      <p:pic>
        <p:nvPicPr>
          <p:cNvPr id="126" name="Shape 126"/>
          <p:cNvPicPr preferRelativeResize="0"/>
          <p:nvPr/>
        </p:nvPicPr>
        <p:blipFill>
          <a:blip r:embed="rId3">
            <a:alphaModFix/>
          </a:blip>
          <a:stretch>
            <a:fillRect/>
          </a:stretch>
        </p:blipFill>
        <p:spPr>
          <a:xfrm>
            <a:off x="665350" y="2427250"/>
            <a:ext cx="2122450" cy="1903475"/>
          </a:xfrm>
          <a:prstGeom prst="rect">
            <a:avLst/>
          </a:prstGeom>
          <a:noFill/>
          <a:ln>
            <a:noFill/>
          </a:ln>
        </p:spPr>
      </p:pic>
      <p:sp>
        <p:nvSpPr>
          <p:cNvPr id="127" name="Shape 127"/>
          <p:cNvSpPr txBox="1"/>
          <p:nvPr/>
        </p:nvSpPr>
        <p:spPr>
          <a:xfrm>
            <a:off x="2849474" y="3219700"/>
            <a:ext cx="1874925" cy="437900"/>
          </a:xfrm>
          <a:prstGeom prst="rect">
            <a:avLst/>
          </a:prstGeom>
          <a:noFill/>
          <a:ln>
            <a:noFill/>
          </a:ln>
        </p:spPr>
        <p:txBody>
          <a:bodyPr lIns="91425" tIns="91425" rIns="91425" bIns="91425" anchor="t" anchorCtr="0">
            <a:noAutofit/>
          </a:bodyPr>
          <a:lstStyle/>
          <a:p>
            <a:pPr lvl="0" rtl="0">
              <a:spcBef>
                <a:spcPts val="0"/>
              </a:spcBef>
              <a:buNone/>
            </a:pPr>
            <a:r>
              <a:rPr lang="en" dirty="0"/>
              <a:t>=EDATE(A1,1)</a:t>
            </a:r>
          </a:p>
        </p:txBody>
      </p:sp>
      <p:pic>
        <p:nvPicPr>
          <p:cNvPr id="9" name="Picture 8"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2" name="TextBox 11"/>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238428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Shape 133"/>
          <p:cNvSpPr txBox="1">
            <a:spLocks noGrp="1"/>
          </p:cNvSpPr>
          <p:nvPr>
            <p:ph idx="1"/>
          </p:nvPr>
        </p:nvSpPr>
        <p:spPr/>
        <p:txBody>
          <a:bodyPr/>
          <a:lstStyle/>
          <a:p>
            <a:pPr lvl="1"/>
            <a:r>
              <a:rPr lang="en" dirty="0"/>
              <a:t>Dates are represented internally as numbers.</a:t>
            </a:r>
          </a:p>
          <a:p>
            <a:pPr lvl="1"/>
            <a:endParaRPr lang="en" dirty="0"/>
          </a:p>
          <a:p>
            <a:pPr lvl="1"/>
            <a:r>
              <a:rPr lang="en" dirty="0"/>
              <a:t>What you see is a "formatting" of that number:</a:t>
            </a:r>
          </a:p>
          <a:p>
            <a:pPr lvl="2"/>
            <a:r>
              <a:rPr lang="en" dirty="0"/>
              <a:t>Short date: 10/1/2014</a:t>
            </a:r>
          </a:p>
          <a:p>
            <a:pPr lvl="2"/>
            <a:r>
              <a:rPr lang="en" dirty="0"/>
              <a:t>Long date: Wednesday, October 1, 2014</a:t>
            </a:r>
          </a:p>
          <a:p>
            <a:pPr lvl="0"/>
            <a:endParaRPr lang="en" dirty="0"/>
          </a:p>
          <a:p>
            <a:pPr lvl="1"/>
            <a:r>
              <a:rPr lang="en" dirty="0"/>
              <a:t>The actual number inside the cell is: 41913 </a:t>
            </a:r>
          </a:p>
          <a:p>
            <a:pPr lvl="1"/>
            <a:endParaRPr lang="en" dirty="0"/>
          </a:p>
          <a:p>
            <a:pPr lvl="1"/>
            <a:r>
              <a:rPr lang="en" dirty="0"/>
              <a:t>41913 is the number of days elapsed between </a:t>
            </a:r>
            <a:r>
              <a:rPr lang="en-US" dirty="0"/>
              <a:t>October</a:t>
            </a:r>
            <a:r>
              <a:rPr lang="en" dirty="0"/>
              <a:t> 1, 2014 and January 1, 1900.</a:t>
            </a:r>
          </a:p>
        </p:txBody>
      </p:sp>
      <p:sp>
        <p:nvSpPr>
          <p:cNvPr id="132" name="Shape 132"/>
          <p:cNvSpPr txBox="1">
            <a:spLocks noGrp="1"/>
          </p:cNvSpPr>
          <p:nvPr>
            <p:ph type="title"/>
          </p:nvPr>
        </p:nvSpPr>
        <p:spPr/>
        <p:txBody>
          <a:bodyPr/>
          <a:lstStyle/>
          <a:p>
            <a:pPr lvl="0"/>
            <a:r>
              <a:rPr lang="en"/>
              <a:t>Internal Date Representation</a:t>
            </a:r>
          </a:p>
        </p:txBody>
      </p:sp>
    </p:spTree>
    <p:extLst>
      <p:ext uri="{BB962C8B-B14F-4D97-AF65-F5344CB8AC3E}">
        <p14:creationId xmlns:p14="http://schemas.microsoft.com/office/powerpoint/2010/main" val="3489880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idx="1"/>
          </p:nvPr>
        </p:nvSpPr>
        <p:spPr/>
        <p:txBody>
          <a:bodyPr/>
          <a:lstStyle/>
          <a:p>
            <a:pPr lvl="1"/>
            <a:r>
              <a:rPr lang="en" dirty="0"/>
              <a:t>Dates can be added and subtracted like numbers.</a:t>
            </a:r>
          </a:p>
          <a:p>
            <a:pPr lvl="1"/>
            <a:r>
              <a:rPr lang="en" dirty="0"/>
              <a:t>The function </a:t>
            </a:r>
            <a:r>
              <a:rPr lang="en" dirty="0">
                <a:latin typeface="Courier New" panose="02070309020205020404" pitchFamily="49" charset="0"/>
                <a:cs typeface="Courier New" panose="02070309020205020404" pitchFamily="49" charset="0"/>
              </a:rPr>
              <a:t>NETWORKDAYS</a:t>
            </a:r>
            <a:r>
              <a:rPr lang="en" dirty="0"/>
              <a:t> shows the number of workdays in a span of dates.</a:t>
            </a:r>
          </a:p>
        </p:txBody>
      </p:sp>
      <p:sp>
        <p:nvSpPr>
          <p:cNvPr id="138" name="Shape 138"/>
          <p:cNvSpPr txBox="1">
            <a:spLocks noGrp="1"/>
          </p:cNvSpPr>
          <p:nvPr>
            <p:ph type="title"/>
          </p:nvPr>
        </p:nvSpPr>
        <p:spPr>
          <a:xfrm>
            <a:off x="76200" y="228600"/>
            <a:ext cx="9067800" cy="422278"/>
          </a:xfrm>
        </p:spPr>
        <p:txBody>
          <a:bodyPr/>
          <a:lstStyle/>
          <a:p>
            <a:pPr lvl="0"/>
            <a:r>
              <a:rPr lang="en"/>
              <a:t>Date Calculations</a:t>
            </a:r>
          </a:p>
        </p:txBody>
      </p:sp>
      <p:pic>
        <p:nvPicPr>
          <p:cNvPr id="9" name="Picture 8"/>
          <p:cNvPicPr>
            <a:picLocks noChangeAspect="1"/>
          </p:cNvPicPr>
          <p:nvPr/>
        </p:nvPicPr>
        <p:blipFill>
          <a:blip r:embed="rId3"/>
          <a:stretch>
            <a:fillRect/>
          </a:stretch>
        </p:blipFill>
        <p:spPr>
          <a:xfrm>
            <a:off x="897865" y="2819400"/>
            <a:ext cx="1981200" cy="1219200"/>
          </a:xfrm>
          <a:prstGeom prst="rect">
            <a:avLst/>
          </a:prstGeom>
        </p:spPr>
      </p:pic>
      <p:pic>
        <p:nvPicPr>
          <p:cNvPr id="10" name="Picture 9"/>
          <p:cNvPicPr>
            <a:picLocks noChangeAspect="1"/>
          </p:cNvPicPr>
          <p:nvPr/>
        </p:nvPicPr>
        <p:blipFill>
          <a:blip r:embed="rId4"/>
          <a:stretch>
            <a:fillRect/>
          </a:stretch>
        </p:blipFill>
        <p:spPr>
          <a:xfrm>
            <a:off x="3124200" y="2819400"/>
            <a:ext cx="3867150" cy="1257300"/>
          </a:xfrm>
          <a:prstGeom prst="rect">
            <a:avLst/>
          </a:prstGeom>
        </p:spPr>
      </p:pic>
      <p:pic>
        <p:nvPicPr>
          <p:cNvPr id="11" name="Picture 10"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4" name="TextBox 13"/>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548813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Value, Type, and Format</a:t>
            </a:r>
          </a:p>
          <a:p>
            <a:r>
              <a:rPr lang="en-US" dirty="0"/>
              <a:t>Conditional Formatting</a:t>
            </a:r>
          </a:p>
          <a:p>
            <a:r>
              <a:rPr lang="en-US" dirty="0"/>
              <a:t>References and Formulas</a:t>
            </a:r>
          </a:p>
          <a:p>
            <a:r>
              <a:rPr lang="en-US" dirty="0"/>
              <a:t>Named Ranges</a:t>
            </a:r>
          </a:p>
          <a:p>
            <a:r>
              <a:rPr lang="en-US" dirty="0"/>
              <a:t>Working with Dates</a:t>
            </a:r>
          </a:p>
          <a:p>
            <a:r>
              <a:rPr lang="en-US" b="1" dirty="0">
                <a:solidFill>
                  <a:schemeClr val="accent1"/>
                </a:solidFill>
              </a:rPr>
              <a:t>Testing Conditions</a:t>
            </a:r>
          </a:p>
          <a:p>
            <a:endParaRPr lang="en-US" b="1" dirty="0">
              <a:solidFill>
                <a:schemeClr val="accent1"/>
              </a:solidFill>
            </a:endParaRPr>
          </a:p>
        </p:txBody>
      </p:sp>
    </p:spTree>
    <p:extLst>
      <p:ext uri="{BB962C8B-B14F-4D97-AF65-F5344CB8AC3E}">
        <p14:creationId xmlns:p14="http://schemas.microsoft.com/office/powerpoint/2010/main" val="2577706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The </a:t>
            </a:r>
            <a:r>
              <a:rPr lang="en-US" b="1" dirty="0">
                <a:latin typeface="Courier New" panose="02070309020205020404" pitchFamily="49" charset="0"/>
                <a:cs typeface="Courier New" panose="02070309020205020404" pitchFamily="49" charset="0"/>
              </a:rPr>
              <a:t>IF</a:t>
            </a:r>
            <a:r>
              <a:rPr lang="en-US" dirty="0"/>
              <a:t> Function</a:t>
            </a:r>
          </a:p>
        </p:txBody>
      </p:sp>
      <p:sp>
        <p:nvSpPr>
          <p:cNvPr id="3" name="Content Placeholder 2"/>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IF</a:t>
            </a:r>
            <a:r>
              <a:rPr lang="en-US" dirty="0"/>
              <a:t> function allows a cell to be filled with one of two possible values.</a:t>
            </a:r>
          </a:p>
          <a:p>
            <a:r>
              <a:rPr lang="en-US" dirty="0"/>
              <a:t>General form of </a:t>
            </a:r>
            <a:r>
              <a:rPr lang="en-US" dirty="0">
                <a:latin typeface="Courier New" panose="02070309020205020404" pitchFamily="49" charset="0"/>
                <a:cs typeface="Courier New" panose="02070309020205020404" pitchFamily="49" charset="0"/>
              </a:rPr>
              <a:t>IF</a:t>
            </a:r>
            <a:r>
              <a:rPr lang="en-US" dirty="0"/>
              <a:t>:</a:t>
            </a:r>
          </a:p>
          <a:p>
            <a:pPr marL="457200" lvl="1" indent="0">
              <a:buNone/>
            </a:pPr>
            <a:r>
              <a:rPr lang="en-US" sz="2000" dirty="0">
                <a:latin typeface="Courier New" pitchFamily="49" charset="0"/>
                <a:cs typeface="Courier New" pitchFamily="49" charset="0"/>
              </a:rPr>
              <a:t>=IF(</a:t>
            </a:r>
            <a:r>
              <a:rPr lang="en-US" sz="2000" dirty="0" err="1">
                <a:latin typeface="Courier New" pitchFamily="49" charset="0"/>
                <a:cs typeface="Courier New" pitchFamily="49" charset="0"/>
              </a:rPr>
              <a:t>condition,value_if_true,value_if_false</a:t>
            </a:r>
            <a:r>
              <a:rPr lang="en-US" sz="2000" dirty="0">
                <a:latin typeface="Courier New" pitchFamily="49" charset="0"/>
                <a:cs typeface="Courier New" pitchFamily="49" charset="0"/>
              </a:rPr>
              <a:t>)</a:t>
            </a:r>
          </a:p>
          <a:p>
            <a:endParaRPr lang="en-US" dirty="0"/>
          </a:p>
          <a:p>
            <a:r>
              <a:rPr lang="en-US" dirty="0"/>
              <a:t>Example:</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6300" y="3912911"/>
            <a:ext cx="2776816" cy="1600200"/>
          </a:xfrm>
          <a:prstGeom prst="rect">
            <a:avLst/>
          </a:prstGeom>
        </p:spPr>
      </p:pic>
      <p:sp>
        <p:nvSpPr>
          <p:cNvPr id="8" name="TextBox 7"/>
          <p:cNvSpPr txBox="1"/>
          <p:nvPr/>
        </p:nvSpPr>
        <p:spPr>
          <a:xfrm>
            <a:off x="3771900" y="3912911"/>
            <a:ext cx="4191000" cy="923330"/>
          </a:xfrm>
          <a:prstGeom prst="rect">
            <a:avLst/>
          </a:prstGeom>
          <a:noFill/>
        </p:spPr>
        <p:txBody>
          <a:bodyPr wrap="square" rtlCol="0">
            <a:spAutoFit/>
          </a:bodyPr>
          <a:lstStyle/>
          <a:p>
            <a:r>
              <a:rPr lang="en-US" dirty="0"/>
              <a:t>Cell B4 is either $0 if the customer is tax exempt </a:t>
            </a:r>
            <a:r>
              <a:rPr lang="en-US" b="1" dirty="0"/>
              <a:t>or</a:t>
            </a:r>
            <a:r>
              <a:rPr lang="en-US" dirty="0"/>
              <a:t> the tax due is the order total multiplied by the tax rate.</a:t>
            </a:r>
          </a:p>
        </p:txBody>
      </p:sp>
      <p:sp>
        <p:nvSpPr>
          <p:cNvPr id="12" name="TextBox 11"/>
          <p:cNvSpPr txBox="1"/>
          <p:nvPr/>
        </p:nvSpPr>
        <p:spPr>
          <a:xfrm>
            <a:off x="2667000" y="5139505"/>
            <a:ext cx="3429000" cy="400110"/>
          </a:xfrm>
          <a:prstGeom prst="rect">
            <a:avLst/>
          </a:prstGeom>
          <a:solidFill>
            <a:schemeClr val="accent3">
              <a:lumMod val="40000"/>
              <a:lumOff val="60000"/>
            </a:schemeClr>
          </a:solidFill>
        </p:spPr>
        <p:txBody>
          <a:bodyPr wrap="square" rtlCol="0">
            <a:spAutoFit/>
          </a:bodyPr>
          <a:lstStyle/>
          <a:p>
            <a:r>
              <a:rPr lang="en-US" sz="2000" dirty="0">
                <a:latin typeface="Courier New" panose="02070309020205020404" pitchFamily="49" charset="0"/>
                <a:cs typeface="Courier New" panose="02070309020205020404" pitchFamily="49" charset="0"/>
              </a:rPr>
              <a:t>=IF(B1="Yes",0,B2*B3)</a:t>
            </a:r>
          </a:p>
        </p:txBody>
      </p:sp>
      <p:pic>
        <p:nvPicPr>
          <p:cNvPr id="11" name="Picture 10"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3" name="TextBox 12"/>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444939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Taking a Closer Look at </a:t>
            </a:r>
            <a:r>
              <a:rPr lang="en-US" b="1" dirty="0">
                <a:latin typeface="Courier New" panose="02070309020205020404" pitchFamily="49" charset="0"/>
                <a:cs typeface="Courier New" panose="02070309020205020404" pitchFamily="49" charset="0"/>
              </a:rPr>
              <a:t>IF</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600200"/>
            <a:ext cx="2776816" cy="1600200"/>
          </a:xfrm>
          <a:prstGeom prst="rect">
            <a:avLst/>
          </a:prstGeom>
        </p:spPr>
      </p:pic>
      <p:graphicFrame>
        <p:nvGraphicFramePr>
          <p:cNvPr id="10" name="Diagram 9"/>
          <p:cNvGraphicFramePr/>
          <p:nvPr>
            <p:extLst>
              <p:ext uri="{D42A27DB-BD31-4B8C-83A1-F6EECF244321}">
                <p14:modId xmlns:p14="http://schemas.microsoft.com/office/powerpoint/2010/main" val="1693112589"/>
              </p:ext>
            </p:extLst>
          </p:nvPr>
        </p:nvGraphicFramePr>
        <p:xfrm>
          <a:off x="762000" y="2486547"/>
          <a:ext cx="7162800" cy="3961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025900" y="4191000"/>
            <a:ext cx="4724400" cy="584775"/>
          </a:xfrm>
          <a:prstGeom prst="rect">
            <a:avLst/>
          </a:prstGeom>
          <a:solidFill>
            <a:schemeClr val="accent3">
              <a:lumMod val="40000"/>
              <a:lumOff val="60000"/>
            </a:schemeClr>
          </a:solidFill>
        </p:spPr>
        <p:txBody>
          <a:bodyPr wrap="square" rtlCol="0">
            <a:spAutoFit/>
          </a:bodyPr>
          <a:lstStyle/>
          <a:p>
            <a:r>
              <a:rPr lang="en-US" sz="3200" dirty="0"/>
              <a:t>=IF(B1="Yes", 0, B2*B3)</a:t>
            </a:r>
          </a:p>
        </p:txBody>
      </p:sp>
    </p:spTree>
    <p:extLst>
      <p:ext uri="{BB962C8B-B14F-4D97-AF65-F5344CB8AC3E}">
        <p14:creationId xmlns:p14="http://schemas.microsoft.com/office/powerpoint/2010/main" val="1512722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581537" y="2492231"/>
            <a:ext cx="1600201" cy="5461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10959" y="2492231"/>
            <a:ext cx="381000" cy="546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50385" y="2482562"/>
            <a:ext cx="2416753" cy="5461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0339" y="2366025"/>
            <a:ext cx="6883400" cy="769441"/>
          </a:xfrm>
          <a:prstGeom prst="rect">
            <a:avLst/>
          </a:prstGeom>
          <a:noFill/>
        </p:spPr>
        <p:txBody>
          <a:bodyPr wrap="square" rtlCol="0">
            <a:spAutoFit/>
          </a:bodyPr>
          <a:lstStyle/>
          <a:p>
            <a:r>
              <a:rPr lang="en-US" sz="4400" dirty="0"/>
              <a:t>=IF( B1="Yes", 0, B2*B3)</a:t>
            </a:r>
          </a:p>
        </p:txBody>
      </p:sp>
      <p:sp>
        <p:nvSpPr>
          <p:cNvPr id="2" name="Title 1"/>
          <p:cNvSpPr>
            <a:spLocks noGrp="1"/>
          </p:cNvSpPr>
          <p:nvPr>
            <p:ph type="title"/>
          </p:nvPr>
        </p:nvSpPr>
        <p:spPr>
          <a:xfrm>
            <a:off x="76200" y="228600"/>
            <a:ext cx="9067800" cy="422278"/>
          </a:xfrm>
        </p:spPr>
        <p:txBody>
          <a:bodyPr/>
          <a:lstStyle/>
          <a:p>
            <a:r>
              <a:rPr lang="en-US" dirty="0"/>
              <a:t>A Closer Look at the Statement</a:t>
            </a:r>
          </a:p>
        </p:txBody>
      </p:sp>
      <p:sp>
        <p:nvSpPr>
          <p:cNvPr id="8" name="Freeform 7"/>
          <p:cNvSpPr/>
          <p:nvPr/>
        </p:nvSpPr>
        <p:spPr>
          <a:xfrm>
            <a:off x="3458761" y="2050762"/>
            <a:ext cx="1587500" cy="431800"/>
          </a:xfrm>
          <a:custGeom>
            <a:avLst/>
            <a:gdLst>
              <a:gd name="connsiteX0" fmla="*/ 0 w 1587500"/>
              <a:gd name="connsiteY0" fmla="*/ 381000 h 431800"/>
              <a:gd name="connsiteX1" fmla="*/ 241300 w 1587500"/>
              <a:gd name="connsiteY1" fmla="*/ 152400 h 431800"/>
              <a:gd name="connsiteX2" fmla="*/ 558800 w 1587500"/>
              <a:gd name="connsiteY2" fmla="*/ 0 h 431800"/>
              <a:gd name="connsiteX3" fmla="*/ 1054100 w 1587500"/>
              <a:gd name="connsiteY3" fmla="*/ 0 h 431800"/>
              <a:gd name="connsiteX4" fmla="*/ 1371600 w 1587500"/>
              <a:gd name="connsiteY4" fmla="*/ 152400 h 431800"/>
              <a:gd name="connsiteX5" fmla="*/ 1587500 w 1587500"/>
              <a:gd name="connsiteY5"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0" h="431800">
                <a:moveTo>
                  <a:pt x="0" y="381000"/>
                </a:moveTo>
                <a:cubicBezTo>
                  <a:pt x="74083" y="298450"/>
                  <a:pt x="148167" y="215900"/>
                  <a:pt x="241300" y="152400"/>
                </a:cubicBezTo>
                <a:cubicBezTo>
                  <a:pt x="334433" y="88900"/>
                  <a:pt x="423333" y="25400"/>
                  <a:pt x="558800" y="0"/>
                </a:cubicBezTo>
                <a:cubicBezTo>
                  <a:pt x="694267" y="-25400"/>
                  <a:pt x="918633" y="-25400"/>
                  <a:pt x="1054100" y="0"/>
                </a:cubicBezTo>
                <a:cubicBezTo>
                  <a:pt x="1189567" y="25400"/>
                  <a:pt x="1282700" y="80433"/>
                  <a:pt x="1371600" y="152400"/>
                </a:cubicBezTo>
                <a:cubicBezTo>
                  <a:pt x="1460500" y="224367"/>
                  <a:pt x="1524000" y="328083"/>
                  <a:pt x="1587500" y="431800"/>
                </a:cubicBezTo>
              </a:path>
            </a:pathLst>
          </a:cu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963008" y="1680313"/>
            <a:ext cx="579005" cy="369332"/>
          </a:xfrm>
          <a:prstGeom prst="rect">
            <a:avLst/>
          </a:prstGeom>
          <a:noFill/>
        </p:spPr>
        <p:txBody>
          <a:bodyPr wrap="none" rtlCol="0">
            <a:spAutoFit/>
          </a:bodyPr>
          <a:lstStyle/>
          <a:p>
            <a:r>
              <a:rPr lang="en-US" dirty="0"/>
              <a:t>true</a:t>
            </a:r>
          </a:p>
        </p:txBody>
      </p:sp>
      <p:sp>
        <p:nvSpPr>
          <p:cNvPr id="11" name="Freeform 10"/>
          <p:cNvSpPr/>
          <p:nvPr/>
        </p:nvSpPr>
        <p:spPr>
          <a:xfrm>
            <a:off x="3458761" y="3048000"/>
            <a:ext cx="2667000" cy="1043253"/>
          </a:xfrm>
          <a:custGeom>
            <a:avLst/>
            <a:gdLst>
              <a:gd name="connsiteX0" fmla="*/ 0 w 2667000"/>
              <a:gd name="connsiteY0" fmla="*/ 0 h 1043253"/>
              <a:gd name="connsiteX1" fmla="*/ 241300 w 2667000"/>
              <a:gd name="connsiteY1" fmla="*/ 381000 h 1043253"/>
              <a:gd name="connsiteX2" fmla="*/ 596900 w 2667000"/>
              <a:gd name="connsiteY2" fmla="*/ 736600 h 1043253"/>
              <a:gd name="connsiteX3" fmla="*/ 1028700 w 2667000"/>
              <a:gd name="connsiteY3" fmla="*/ 965200 h 1043253"/>
              <a:gd name="connsiteX4" fmla="*/ 1562100 w 2667000"/>
              <a:gd name="connsiteY4" fmla="*/ 1041400 h 1043253"/>
              <a:gd name="connsiteX5" fmla="*/ 2006600 w 2667000"/>
              <a:gd name="connsiteY5" fmla="*/ 901700 h 1043253"/>
              <a:gd name="connsiteX6" fmla="*/ 2374900 w 2667000"/>
              <a:gd name="connsiteY6" fmla="*/ 609600 h 1043253"/>
              <a:gd name="connsiteX7" fmla="*/ 2540000 w 2667000"/>
              <a:gd name="connsiteY7" fmla="*/ 355600 h 1043253"/>
              <a:gd name="connsiteX8" fmla="*/ 2667000 w 2667000"/>
              <a:gd name="connsiteY8" fmla="*/ 12700 h 10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0" h="1043253">
                <a:moveTo>
                  <a:pt x="0" y="0"/>
                </a:moveTo>
                <a:cubicBezTo>
                  <a:pt x="70908" y="129116"/>
                  <a:pt x="141817" y="258233"/>
                  <a:pt x="241300" y="381000"/>
                </a:cubicBezTo>
                <a:cubicBezTo>
                  <a:pt x="340783" y="503767"/>
                  <a:pt x="465667" y="639233"/>
                  <a:pt x="596900" y="736600"/>
                </a:cubicBezTo>
                <a:cubicBezTo>
                  <a:pt x="728133" y="833967"/>
                  <a:pt x="867833" y="914400"/>
                  <a:pt x="1028700" y="965200"/>
                </a:cubicBezTo>
                <a:cubicBezTo>
                  <a:pt x="1189567" y="1016000"/>
                  <a:pt x="1399117" y="1051983"/>
                  <a:pt x="1562100" y="1041400"/>
                </a:cubicBezTo>
                <a:cubicBezTo>
                  <a:pt x="1725083" y="1030817"/>
                  <a:pt x="1871133" y="973667"/>
                  <a:pt x="2006600" y="901700"/>
                </a:cubicBezTo>
                <a:cubicBezTo>
                  <a:pt x="2142067" y="829733"/>
                  <a:pt x="2286000" y="700617"/>
                  <a:pt x="2374900" y="609600"/>
                </a:cubicBezTo>
                <a:cubicBezTo>
                  <a:pt x="2463800" y="518583"/>
                  <a:pt x="2491317" y="455083"/>
                  <a:pt x="2540000" y="355600"/>
                </a:cubicBezTo>
                <a:cubicBezTo>
                  <a:pt x="2588683" y="256117"/>
                  <a:pt x="2627841" y="134408"/>
                  <a:pt x="2667000" y="12700"/>
                </a:cubicBezTo>
              </a:path>
            </a:pathLst>
          </a:custGeom>
          <a:ln w="28575">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601259" y="4110591"/>
            <a:ext cx="619400" cy="369332"/>
          </a:xfrm>
          <a:prstGeom prst="rect">
            <a:avLst/>
          </a:prstGeom>
          <a:noFill/>
        </p:spPr>
        <p:txBody>
          <a:bodyPr wrap="none" rtlCol="0">
            <a:spAutoFit/>
          </a:bodyPr>
          <a:lstStyle/>
          <a:p>
            <a:r>
              <a:rPr lang="en-US" dirty="0"/>
              <a:t>false</a:t>
            </a:r>
          </a:p>
        </p:txBody>
      </p:sp>
    </p:spTree>
    <p:extLst>
      <p:ext uri="{BB962C8B-B14F-4D97-AF65-F5344CB8AC3E}">
        <p14:creationId xmlns:p14="http://schemas.microsoft.com/office/powerpoint/2010/main" val="298310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t>Excel for Information &amp; Data Science</a:t>
            </a:r>
          </a:p>
        </p:txBody>
      </p:sp>
      <p:sp>
        <p:nvSpPr>
          <p:cNvPr id="3" name="Text Placeholder 2"/>
          <p:cNvSpPr>
            <a:spLocks noGrp="1"/>
          </p:cNvSpPr>
          <p:nvPr>
            <p:ph type="body" sz="quarter" idx="10"/>
          </p:nvPr>
        </p:nvSpPr>
        <p:spPr/>
        <p:txBody>
          <a:bodyPr/>
          <a:lstStyle/>
          <a:p>
            <a:r>
              <a:rPr lang="en-US" dirty="0"/>
              <a:t>Essentials of Excel and Sheet</a:t>
            </a:r>
          </a:p>
          <a:p>
            <a:endParaRPr lang="en-US" dirty="0"/>
          </a:p>
        </p:txBody>
      </p:sp>
    </p:spTree>
    <p:extLst>
      <p:ext uri="{BB962C8B-B14F-4D97-AF65-F5344CB8AC3E}">
        <p14:creationId xmlns:p14="http://schemas.microsoft.com/office/powerpoint/2010/main" val="149210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IF does not perform any calculation — it simply fills a cell with one of two values.</a:t>
            </a:r>
          </a:p>
          <a:p>
            <a:pPr lvl="1"/>
            <a:endParaRPr lang="en-US" dirty="0"/>
          </a:p>
          <a:p>
            <a:pPr lvl="1"/>
            <a:r>
              <a:rPr lang="en-US" dirty="0"/>
              <a:t>The values can be: </a:t>
            </a:r>
          </a:p>
          <a:p>
            <a:pPr lvl="2"/>
            <a:r>
              <a:rPr lang="en-US" dirty="0"/>
              <a:t>Literals (actual numbers or text); e.g., 0</a:t>
            </a:r>
          </a:p>
          <a:p>
            <a:pPr lvl="2"/>
            <a:r>
              <a:rPr lang="en-US" dirty="0"/>
              <a:t>Results of functions or formulas; e.g., B2*C$9</a:t>
            </a:r>
          </a:p>
          <a:p>
            <a:pPr lvl="2"/>
            <a:r>
              <a:rPr lang="en-US" dirty="0"/>
              <a:t>Empty cells (""), which are two double-quotes</a:t>
            </a:r>
          </a:p>
          <a:p>
            <a:pPr lvl="2"/>
            <a:r>
              <a:rPr lang="en-US" dirty="0"/>
              <a:t>Some cell reference; e.g., B2</a:t>
            </a:r>
          </a:p>
        </p:txBody>
      </p:sp>
      <p:sp>
        <p:nvSpPr>
          <p:cNvPr id="2" name="Title 1"/>
          <p:cNvSpPr>
            <a:spLocks noGrp="1"/>
          </p:cNvSpPr>
          <p:nvPr>
            <p:ph type="title"/>
          </p:nvPr>
        </p:nvSpPr>
        <p:spPr/>
        <p:txBody>
          <a:bodyPr/>
          <a:lstStyle/>
          <a:p>
            <a:r>
              <a:rPr lang="en-US" dirty="0"/>
              <a:t>How Does </a:t>
            </a:r>
            <a:r>
              <a:rPr lang="en-US" dirty="0">
                <a:latin typeface="Courier New" panose="02070309020205020404" pitchFamily="49" charset="0"/>
                <a:cs typeface="Courier New" panose="02070309020205020404" pitchFamily="49" charset="0"/>
              </a:rPr>
              <a:t>IF</a:t>
            </a:r>
            <a:r>
              <a:rPr lang="en-US" dirty="0"/>
              <a:t> Work and What Does It Do?</a:t>
            </a:r>
          </a:p>
        </p:txBody>
      </p:sp>
    </p:spTree>
    <p:extLst>
      <p:ext uri="{BB962C8B-B14F-4D97-AF65-F5344CB8AC3E}">
        <p14:creationId xmlns:p14="http://schemas.microsoft.com/office/powerpoint/2010/main" val="104583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The </a:t>
            </a:r>
            <a:r>
              <a:rPr lang="en-US" dirty="0">
                <a:latin typeface="Courier New" panose="02070309020205020404" pitchFamily="49" charset="0"/>
                <a:cs typeface="Courier New" panose="02070309020205020404" pitchFamily="49" charset="0"/>
              </a:rPr>
              <a:t>IF</a:t>
            </a:r>
            <a:r>
              <a:rPr lang="en-US" dirty="0"/>
              <a:t> condition is a logical expression that tests:</a:t>
            </a:r>
          </a:p>
          <a:p>
            <a:pPr lvl="2"/>
            <a:r>
              <a:rPr lang="en-US" dirty="0"/>
              <a:t>Equality (=)</a:t>
            </a:r>
          </a:p>
          <a:p>
            <a:pPr lvl="2"/>
            <a:r>
              <a:rPr lang="en-US" dirty="0"/>
              <a:t>Less than (&lt;) or less than or equal (&lt;=)</a:t>
            </a:r>
          </a:p>
          <a:p>
            <a:pPr lvl="2"/>
            <a:r>
              <a:rPr lang="en-US" dirty="0"/>
              <a:t>Greater than (&gt;) or greater than or equal (&gt;=)</a:t>
            </a:r>
          </a:p>
          <a:p>
            <a:endParaRPr lang="en-US" dirty="0"/>
          </a:p>
          <a:p>
            <a:pPr lvl="1"/>
            <a:r>
              <a:rPr lang="en-US" dirty="0"/>
              <a:t>Complex conditions can be built with the AND </a:t>
            </a:r>
            <a:r>
              <a:rPr lang="en-US" dirty="0" err="1"/>
              <a:t>and</a:t>
            </a:r>
            <a:r>
              <a:rPr lang="en-US" dirty="0"/>
              <a:t> OR functions.</a:t>
            </a:r>
          </a:p>
        </p:txBody>
      </p:sp>
      <p:sp>
        <p:nvSpPr>
          <p:cNvPr id="2" name="Title 1"/>
          <p:cNvSpPr>
            <a:spLocks noGrp="1"/>
          </p:cNvSpPr>
          <p:nvPr>
            <p:ph type="title"/>
          </p:nvPr>
        </p:nvSpPr>
        <p:spPr/>
        <p:txBody>
          <a:bodyPr/>
          <a:lstStyle/>
          <a:p>
            <a:r>
              <a:rPr lang="en-US" dirty="0"/>
              <a:t>The </a:t>
            </a:r>
            <a:r>
              <a:rPr lang="en-US" dirty="0">
                <a:latin typeface="Courier New" panose="02070309020205020404" pitchFamily="49" charset="0"/>
                <a:cs typeface="Courier New" panose="02070309020205020404" pitchFamily="49" charset="0"/>
              </a:rPr>
              <a:t>IF</a:t>
            </a:r>
            <a:r>
              <a:rPr lang="en-US" dirty="0"/>
              <a:t> Condition</a:t>
            </a:r>
          </a:p>
        </p:txBody>
      </p:sp>
    </p:spTree>
    <p:extLst>
      <p:ext uri="{BB962C8B-B14F-4D97-AF65-F5344CB8AC3E}">
        <p14:creationId xmlns:p14="http://schemas.microsoft.com/office/powerpoint/2010/main" val="4158932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Complete Spreadsheet Model</a:t>
            </a:r>
            <a:endParaRPr lang="en-US" dirty="0"/>
          </a:p>
        </p:txBody>
      </p:sp>
      <p:sp>
        <p:nvSpPr>
          <p:cNvPr id="21" name="Content Placeholder 20"/>
          <p:cNvSpPr>
            <a:spLocks noGrp="1"/>
          </p:cNvSpPr>
          <p:nvPr>
            <p:ph idx="1"/>
          </p:nvPr>
        </p:nvSpPr>
        <p:spPr/>
        <p:txBody>
          <a:bodyPr/>
          <a:lstStyle/>
          <a:p>
            <a:r>
              <a:rPr lang="en-US" dirty="0"/>
              <a:t>Spreadsheet to calculate the market value of a precious metals portfolio</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2438399"/>
            <a:ext cx="4533274" cy="2895600"/>
          </a:xfrm>
          <a:prstGeom prst="rect">
            <a:avLst/>
          </a:prstGeom>
        </p:spPr>
      </p:pic>
      <p:sp>
        <p:nvSpPr>
          <p:cNvPr id="8" name="Rectangle 7"/>
          <p:cNvSpPr/>
          <p:nvPr/>
        </p:nvSpPr>
        <p:spPr>
          <a:xfrm>
            <a:off x="4818978" y="3003802"/>
            <a:ext cx="4248821" cy="400110"/>
          </a:xfrm>
          <a:prstGeom prst="rect">
            <a:avLst/>
          </a:prstGeom>
          <a:solidFill>
            <a:schemeClr val="accent1">
              <a:lumMod val="40000"/>
              <a:lumOff val="60000"/>
            </a:schemeClr>
          </a:solidFill>
        </p:spPr>
        <p:txBody>
          <a:bodyPr wrap="square">
            <a:spAutoFit/>
          </a:bodyPr>
          <a:lstStyle/>
          <a:p>
            <a:r>
              <a:rPr lang="en-US" sz="2000" dirty="0"/>
              <a:t>=B5*(IF(A5="Gold",$D$2,$D$1)-D5)</a:t>
            </a:r>
          </a:p>
        </p:txBody>
      </p:sp>
      <p:cxnSp>
        <p:nvCxnSpPr>
          <p:cNvPr id="10" name="Straight Arrow Connector 9"/>
          <p:cNvCxnSpPr/>
          <p:nvPr/>
        </p:nvCxnSpPr>
        <p:spPr>
          <a:xfrm flipV="1">
            <a:off x="4648200" y="3386097"/>
            <a:ext cx="533400" cy="347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73482" y="4248665"/>
            <a:ext cx="1899758" cy="400110"/>
          </a:xfrm>
          <a:prstGeom prst="rect">
            <a:avLst/>
          </a:prstGeom>
          <a:solidFill>
            <a:schemeClr val="accent1">
              <a:lumMod val="40000"/>
              <a:lumOff val="60000"/>
            </a:schemeClr>
          </a:solidFill>
        </p:spPr>
        <p:txBody>
          <a:bodyPr wrap="square">
            <a:spAutoFit/>
          </a:bodyPr>
          <a:lstStyle/>
          <a:p>
            <a:r>
              <a:rPr lang="en-US" sz="2000" dirty="0"/>
              <a:t>=SUM(E5:E7)</a:t>
            </a:r>
          </a:p>
        </p:txBody>
      </p:sp>
      <p:cxnSp>
        <p:nvCxnSpPr>
          <p:cNvPr id="12" name="Straight Arrow Connector 11"/>
          <p:cNvCxnSpPr>
            <a:endCxn id="11" idx="1"/>
          </p:cNvCxnSpPr>
          <p:nvPr/>
        </p:nvCxnSpPr>
        <p:spPr>
          <a:xfrm flipV="1">
            <a:off x="4648200" y="4448720"/>
            <a:ext cx="325282" cy="230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53000" y="4933433"/>
            <a:ext cx="3733800" cy="400110"/>
          </a:xfrm>
          <a:prstGeom prst="rect">
            <a:avLst/>
          </a:prstGeom>
          <a:solidFill>
            <a:schemeClr val="accent1">
              <a:lumMod val="40000"/>
              <a:lumOff val="60000"/>
            </a:schemeClr>
          </a:solidFill>
        </p:spPr>
        <p:txBody>
          <a:bodyPr wrap="square">
            <a:spAutoFit/>
          </a:bodyPr>
          <a:lstStyle/>
          <a:p>
            <a:r>
              <a:rPr lang="en-US" sz="2000" dirty="0"/>
              <a:t>=SUMIFS(E5:E7,A5:A7,"Gold")</a:t>
            </a:r>
          </a:p>
        </p:txBody>
      </p:sp>
      <p:cxnSp>
        <p:nvCxnSpPr>
          <p:cNvPr id="15" name="Straight Arrow Connector 14"/>
          <p:cNvCxnSpPr>
            <a:endCxn id="14" idx="1"/>
          </p:cNvCxnSpPr>
          <p:nvPr/>
        </p:nvCxnSpPr>
        <p:spPr>
          <a:xfrm>
            <a:off x="4648200" y="4909918"/>
            <a:ext cx="304800" cy="223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435" y="6375862"/>
            <a:ext cx="411480" cy="411480"/>
          </a:xfrm>
          <a:prstGeom prst="rect">
            <a:avLst/>
          </a:prstGeom>
        </p:spPr>
      </p:pic>
      <p:sp>
        <p:nvSpPr>
          <p:cNvPr id="19" name="TextBox 18"/>
          <p:cNvSpPr txBox="1"/>
          <p:nvPr/>
        </p:nvSpPr>
        <p:spPr>
          <a:xfrm>
            <a:off x="5476435" y="6428316"/>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346196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Data and Calculating Aggregates</a:t>
            </a:r>
          </a:p>
        </p:txBody>
      </p:sp>
      <p:sp>
        <p:nvSpPr>
          <p:cNvPr id="3" name="Content Placeholder 2"/>
          <p:cNvSpPr>
            <a:spLocks noGrp="1"/>
          </p:cNvSpPr>
          <p:nvPr>
            <p:ph idx="1"/>
          </p:nvPr>
        </p:nvSpPr>
        <p:spPr/>
        <p:txBody>
          <a:bodyPr/>
          <a:lstStyle/>
          <a:p>
            <a:r>
              <a:rPr lang="en-US" dirty="0"/>
              <a:t>An alternative way of summing data</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1968581"/>
            <a:ext cx="7055069" cy="2667000"/>
          </a:xfrm>
          <a:prstGeom prst="rect">
            <a:avLst/>
          </a:prstGeom>
        </p:spPr>
      </p:pic>
      <p:sp>
        <p:nvSpPr>
          <p:cNvPr id="8" name="Rectangle 7"/>
          <p:cNvSpPr/>
          <p:nvPr/>
        </p:nvSpPr>
        <p:spPr>
          <a:xfrm>
            <a:off x="5334000" y="2425781"/>
            <a:ext cx="2971800" cy="461665"/>
          </a:xfrm>
          <a:prstGeom prst="rect">
            <a:avLst/>
          </a:prstGeom>
          <a:solidFill>
            <a:schemeClr val="accent6">
              <a:lumMod val="60000"/>
              <a:lumOff val="40000"/>
            </a:schemeClr>
          </a:solidFill>
        </p:spPr>
        <p:txBody>
          <a:bodyPr wrap="square">
            <a:spAutoFit/>
          </a:bodyPr>
          <a:lstStyle/>
          <a:p>
            <a:r>
              <a:rPr lang="en-US" sz="2400" dirty="0"/>
              <a:t>=IF($A5=F$4,$E5,0)</a:t>
            </a:r>
          </a:p>
        </p:txBody>
      </p:sp>
      <p:cxnSp>
        <p:nvCxnSpPr>
          <p:cNvPr id="10" name="Straight Arrow Connector 9"/>
          <p:cNvCxnSpPr/>
          <p:nvPr/>
        </p:nvCxnSpPr>
        <p:spPr>
          <a:xfrm flipH="1">
            <a:off x="6311900" y="2887446"/>
            <a:ext cx="88900" cy="46535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86400" y="4940381"/>
            <a:ext cx="2057400" cy="461665"/>
          </a:xfrm>
          <a:prstGeom prst="rect">
            <a:avLst/>
          </a:prstGeom>
          <a:solidFill>
            <a:schemeClr val="accent3">
              <a:lumMod val="60000"/>
              <a:lumOff val="40000"/>
            </a:schemeClr>
          </a:solidFill>
        </p:spPr>
        <p:txBody>
          <a:bodyPr wrap="square">
            <a:spAutoFit/>
          </a:bodyPr>
          <a:lstStyle/>
          <a:p>
            <a:r>
              <a:rPr lang="en-US" sz="2400" dirty="0"/>
              <a:t>=SUM(F5:F7)</a:t>
            </a:r>
          </a:p>
        </p:txBody>
      </p:sp>
      <p:cxnSp>
        <p:nvCxnSpPr>
          <p:cNvPr id="12" name="Straight Arrow Connector 11"/>
          <p:cNvCxnSpPr/>
          <p:nvPr/>
        </p:nvCxnSpPr>
        <p:spPr>
          <a:xfrm flipV="1">
            <a:off x="6311900" y="4635581"/>
            <a:ext cx="127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6382648"/>
            <a:ext cx="411480" cy="411480"/>
          </a:xfrm>
          <a:prstGeom prst="rect">
            <a:avLst/>
          </a:prstGeom>
        </p:spPr>
      </p:pic>
      <p:sp>
        <p:nvSpPr>
          <p:cNvPr id="16" name="TextBox 15"/>
          <p:cNvSpPr txBox="1"/>
          <p:nvPr/>
        </p:nvSpPr>
        <p:spPr>
          <a:xfrm>
            <a:off x="5105400" y="6435102"/>
            <a:ext cx="1335622"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Examples.xlsx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471546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Filter Data with Conditionals</a:t>
            </a:r>
          </a:p>
        </p:txBody>
      </p:sp>
      <p:sp>
        <p:nvSpPr>
          <p:cNvPr id="7" name="Text Placeholder 6"/>
          <p:cNvSpPr>
            <a:spLocks noGrp="1"/>
          </p:cNvSpPr>
          <p:nvPr>
            <p:ph type="body" sz="quarter" idx="13"/>
          </p:nvPr>
        </p:nvSpPr>
        <p:spPr/>
        <p:txBody>
          <a:bodyPr/>
          <a:lstStyle/>
          <a:p>
            <a:r>
              <a:rPr lang="en-US" dirty="0"/>
              <a:t>Exercise 1-2</a:t>
            </a:r>
          </a:p>
        </p:txBody>
      </p:sp>
      <p:graphicFrame>
        <p:nvGraphicFramePr>
          <p:cNvPr id="8" name="Content Placeholder 14"/>
          <p:cNvGraphicFramePr>
            <a:graphicFrameLocks/>
          </p:cNvGraphicFramePr>
          <p:nvPr>
            <p:extLst>
              <p:ext uri="{D42A27DB-BD31-4B8C-83A1-F6EECF244321}">
                <p14:modId xmlns:p14="http://schemas.microsoft.com/office/powerpoint/2010/main" val="1871112851"/>
              </p:ext>
            </p:extLst>
          </p:nvPr>
        </p:nvGraphicFramePr>
        <p:xfrm>
          <a:off x="304800" y="1112520"/>
          <a:ext cx="8534400" cy="5090320"/>
        </p:xfrm>
        <a:graphic>
          <a:graphicData uri="http://schemas.openxmlformats.org/drawingml/2006/table">
            <a:tbl>
              <a:tblPr bandCol="1">
                <a:tableStyleId>{FABFCF23-3B69-468F-B69F-88F6DE6A72F2}</a:tableStyleId>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35280">
                <a:tc>
                  <a:txBody>
                    <a:bodyPr/>
                    <a:lstStyle/>
                    <a:p>
                      <a:pPr>
                        <a:spcBef>
                          <a:spcPts val="600"/>
                        </a:spcBef>
                        <a:spcAft>
                          <a:spcPts val="600"/>
                        </a:spcAft>
                      </a:pPr>
                      <a:r>
                        <a:rPr lang="en-US" sz="1600" b="1" dirty="0"/>
                        <a:t>Format:</a:t>
                      </a:r>
                    </a:p>
                  </a:txBody>
                  <a:tcPr/>
                </a:tc>
                <a:tc>
                  <a:txBody>
                    <a:bodyPr/>
                    <a:lstStyle/>
                    <a:p>
                      <a:pPr>
                        <a:spcBef>
                          <a:spcPts val="600"/>
                        </a:spcBef>
                        <a:spcAft>
                          <a:spcPts val="600"/>
                        </a:spcAft>
                      </a:pPr>
                      <a:r>
                        <a:rPr lang="en-US" sz="1600" dirty="0"/>
                        <a:t>Individually</a:t>
                      </a:r>
                    </a:p>
                  </a:txBody>
                  <a:tcPr/>
                </a:tc>
                <a:extLst>
                  <a:ext uri="{0D108BD9-81ED-4DB2-BD59-A6C34878D82A}">
                    <a16:rowId xmlns:a16="http://schemas.microsoft.com/office/drawing/2014/main" val="10000"/>
                  </a:ext>
                </a:extLst>
              </a:tr>
              <a:tr h="335280">
                <a:tc>
                  <a:txBody>
                    <a:bodyPr/>
                    <a:lstStyle/>
                    <a:p>
                      <a:pPr>
                        <a:spcBef>
                          <a:spcPts val="600"/>
                        </a:spcBef>
                        <a:spcAft>
                          <a:spcPts val="600"/>
                        </a:spcAft>
                      </a:pPr>
                      <a:r>
                        <a:rPr lang="en-US" sz="1600" b="1" dirty="0"/>
                        <a:t>Time:</a:t>
                      </a:r>
                    </a:p>
                  </a:txBody>
                  <a:tcPr/>
                </a:tc>
                <a:tc>
                  <a:txBody>
                    <a:bodyPr/>
                    <a:lstStyle/>
                    <a:p>
                      <a:pPr>
                        <a:spcBef>
                          <a:spcPts val="600"/>
                        </a:spcBef>
                        <a:spcAft>
                          <a:spcPts val="600"/>
                        </a:spcAft>
                      </a:pPr>
                      <a:r>
                        <a:rPr lang="en-US" sz="1600" dirty="0"/>
                        <a:t>25 minutes + 5 minutes for review</a:t>
                      </a:r>
                    </a:p>
                  </a:txBody>
                  <a:tcPr/>
                </a:tc>
                <a:extLst>
                  <a:ext uri="{0D108BD9-81ED-4DB2-BD59-A6C34878D82A}">
                    <a16:rowId xmlns:a16="http://schemas.microsoft.com/office/drawing/2014/main" val="10001"/>
                  </a:ext>
                </a:extLst>
              </a:tr>
              <a:tr h="341611">
                <a:tc>
                  <a:txBody>
                    <a:bodyPr/>
                    <a:lstStyle/>
                    <a:p>
                      <a:pPr>
                        <a:spcBef>
                          <a:spcPts val="600"/>
                        </a:spcBef>
                        <a:spcAft>
                          <a:spcPts val="600"/>
                        </a:spcAft>
                      </a:pPr>
                      <a:r>
                        <a:rPr lang="en-US" sz="1600" b="1" dirty="0"/>
                        <a:t>Goal:</a:t>
                      </a:r>
                    </a:p>
                  </a:txBody>
                  <a:tcPr/>
                </a:tc>
                <a:tc>
                  <a:txBody>
                    <a:bodyPr/>
                    <a:lstStyle/>
                    <a:p>
                      <a:pPr>
                        <a:spcBef>
                          <a:spcPts val="600"/>
                        </a:spcBef>
                        <a:spcAft>
                          <a:spcPts val="600"/>
                        </a:spcAft>
                      </a:pPr>
                      <a:r>
                        <a:rPr lang="en-US" sz="1600" dirty="0"/>
                        <a:t>Use conditionals to filter data.</a:t>
                      </a:r>
                    </a:p>
                  </a:txBody>
                  <a:tcPr/>
                </a:tc>
                <a:extLst>
                  <a:ext uri="{0D108BD9-81ED-4DB2-BD59-A6C34878D82A}">
                    <a16:rowId xmlns:a16="http://schemas.microsoft.com/office/drawing/2014/main" val="10002"/>
                  </a:ext>
                </a:extLst>
              </a:tr>
              <a:tr h="335280">
                <a:tc>
                  <a:txBody>
                    <a:bodyPr/>
                    <a:lstStyle/>
                    <a:p>
                      <a:pPr>
                        <a:spcBef>
                          <a:spcPts val="600"/>
                        </a:spcBef>
                        <a:spcAft>
                          <a:spcPts val="600"/>
                        </a:spcAft>
                      </a:pPr>
                      <a:r>
                        <a:rPr lang="en-US" sz="1600" b="1" dirty="0"/>
                        <a:t>Materials:</a:t>
                      </a:r>
                    </a:p>
                  </a:txBody>
                  <a:tcPr/>
                </a:tc>
                <a:tc>
                  <a:txBody>
                    <a:bodyPr/>
                    <a:lstStyle/>
                    <a:p>
                      <a:pPr>
                        <a:spcBef>
                          <a:spcPts val="600"/>
                        </a:spcBef>
                        <a:spcAft>
                          <a:spcPts val="600"/>
                        </a:spcAft>
                      </a:pPr>
                      <a:r>
                        <a:rPr lang="en-US" sz="1600" baseline="0" dirty="0"/>
                        <a:t>Festival Data </a:t>
                      </a:r>
                      <a:r>
                        <a:rPr lang="en-US" sz="1600" baseline="0" dirty="0" err="1"/>
                        <a:t>data</a:t>
                      </a:r>
                      <a:r>
                        <a:rPr lang="en-US" sz="1600" baseline="0" dirty="0"/>
                        <a:t> set; </a:t>
                      </a:r>
                      <a:r>
                        <a:rPr lang="en-US" sz="1600" dirty="0"/>
                        <a:t>Excel</a:t>
                      </a:r>
                    </a:p>
                  </a:txBody>
                  <a:tcPr/>
                </a:tc>
                <a:extLst>
                  <a:ext uri="{0D108BD9-81ED-4DB2-BD59-A6C34878D82A}">
                    <a16:rowId xmlns:a16="http://schemas.microsoft.com/office/drawing/2014/main" val="10003"/>
                  </a:ext>
                </a:extLst>
              </a:tr>
              <a:tr h="3742869">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t>Instructions:</a:t>
                      </a:r>
                    </a:p>
                  </a:txBody>
                  <a:tcPr/>
                </a:tc>
                <a:tc>
                  <a:txBody>
                    <a:bodyPr/>
                    <a:lstStyle/>
                    <a:p>
                      <a:pPr marL="0" indent="0">
                        <a:spcBef>
                          <a:spcPts val="600"/>
                        </a:spcBef>
                        <a:spcAft>
                          <a:spcPts val="600"/>
                        </a:spcAft>
                        <a:buFont typeface="+mj-lt"/>
                        <a:buNone/>
                      </a:pPr>
                      <a:r>
                        <a:rPr lang="en-US" sz="1600" dirty="0"/>
                        <a:t>Use </a:t>
                      </a:r>
                      <a:r>
                        <a:rPr lang="en-US" sz="1600" b="1" dirty="0"/>
                        <a:t>IF</a:t>
                      </a:r>
                      <a:r>
                        <a:rPr lang="en-US" sz="1600" dirty="0"/>
                        <a:t> to filter the data into different</a:t>
                      </a:r>
                      <a:r>
                        <a:rPr lang="en-US" sz="1600" baseline="0" dirty="0"/>
                        <a:t> seasons and then count how many festivals are in each season. Make sure that the same formula is </a:t>
                      </a:r>
                      <a:r>
                        <a:rPr lang="en-US" sz="1600" baseline="0" dirty="0" err="1"/>
                        <a:t>copyable</a:t>
                      </a:r>
                      <a:r>
                        <a:rPr lang="en-US" sz="1600" baseline="0" dirty="0"/>
                        <a:t> down and across.</a:t>
                      </a:r>
                    </a:p>
                    <a:p>
                      <a:pPr marL="0" indent="0">
                        <a:spcBef>
                          <a:spcPts val="600"/>
                        </a:spcBef>
                        <a:spcAft>
                          <a:spcPts val="600"/>
                        </a:spcAft>
                        <a:buFont typeface="+mj-lt"/>
                        <a:buNone/>
                      </a:pPr>
                      <a:r>
                        <a:rPr lang="en-US" sz="1600" baseline="0" dirty="0"/>
                        <a:t>Here’s a portion of the result:</a:t>
                      </a:r>
                    </a:p>
                    <a:p>
                      <a:pPr marL="0" indent="0">
                        <a:spcBef>
                          <a:spcPts val="600"/>
                        </a:spcBef>
                        <a:spcAft>
                          <a:spcPts val="600"/>
                        </a:spcAft>
                        <a:buFont typeface="+mj-lt"/>
                        <a:buNone/>
                      </a:pPr>
                      <a:endParaRPr lang="en-US" sz="1600" baseline="0" dirty="0"/>
                    </a:p>
                    <a:p>
                      <a:pPr marL="0" indent="0">
                        <a:spcBef>
                          <a:spcPts val="600"/>
                        </a:spcBef>
                        <a:spcAft>
                          <a:spcPts val="600"/>
                        </a:spcAft>
                        <a:buFont typeface="+mj-lt"/>
                        <a:buNone/>
                      </a:pPr>
                      <a:endParaRPr lang="en-US" sz="1600" baseline="0" dirty="0"/>
                    </a:p>
                    <a:p>
                      <a:pPr marL="0" indent="0">
                        <a:spcBef>
                          <a:spcPts val="600"/>
                        </a:spcBef>
                        <a:spcAft>
                          <a:spcPts val="600"/>
                        </a:spcAft>
                        <a:buFont typeface="+mj-lt"/>
                        <a:buNone/>
                      </a:pPr>
                      <a:endParaRPr lang="en-US" sz="1600" baseline="0" dirty="0"/>
                    </a:p>
                    <a:p>
                      <a:pPr marL="0" indent="0">
                        <a:spcBef>
                          <a:spcPts val="600"/>
                        </a:spcBef>
                        <a:spcAft>
                          <a:spcPts val="600"/>
                        </a:spcAft>
                        <a:buFont typeface="+mj-lt"/>
                        <a:buNone/>
                      </a:pPr>
                      <a:endParaRPr lang="en-US" sz="1600" baseline="0" dirty="0"/>
                    </a:p>
                    <a:p>
                      <a:pPr marL="0" indent="0">
                        <a:spcBef>
                          <a:spcPts val="600"/>
                        </a:spcBef>
                        <a:spcAft>
                          <a:spcPts val="600"/>
                        </a:spcAft>
                        <a:buFont typeface="+mj-lt"/>
                        <a:buNone/>
                      </a:pPr>
                      <a:endParaRPr lang="en-US" sz="1600" baseline="0" dirty="0"/>
                    </a:p>
                  </a:txBody>
                  <a:tcPr marB="137160"/>
                </a:tc>
                <a:extLst>
                  <a:ext uri="{0D108BD9-81ED-4DB2-BD59-A6C34878D82A}">
                    <a16:rowId xmlns:a16="http://schemas.microsoft.com/office/drawing/2014/main" val="10004"/>
                  </a:ext>
                </a:extLst>
              </a:tr>
            </a:tbl>
          </a:graphicData>
        </a:graphic>
      </p:graphicFrame>
      <p:pic>
        <p:nvPicPr>
          <p:cNvPr id="6" name="Picture 5"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6381206"/>
            <a:ext cx="411480" cy="411480"/>
          </a:xfrm>
          <a:prstGeom prst="rect">
            <a:avLst/>
          </a:prstGeom>
        </p:spPr>
      </p:pic>
      <p:sp>
        <p:nvSpPr>
          <p:cNvPr id="9" name="TextBox 8"/>
          <p:cNvSpPr txBox="1"/>
          <p:nvPr/>
        </p:nvSpPr>
        <p:spPr>
          <a:xfrm>
            <a:off x="5257800" y="6433660"/>
            <a:ext cx="157286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FestivalData.xlsx</a:t>
            </a:r>
            <a:endParaRPr lang="en-US" sz="1400" b="1" dirty="0">
              <a:solidFill>
                <a:schemeClr val="accent3">
                  <a:lumMod val="50000"/>
                </a:schemeClr>
              </a:solidFill>
              <a:latin typeface="Book Antiqua" panose="02040602050305030304" pitchFamily="18" charset="0"/>
            </a:endParaRPr>
          </a:p>
        </p:txBody>
      </p:sp>
      <p:pic>
        <p:nvPicPr>
          <p:cNvPr id="3" name="Picture 2"/>
          <p:cNvPicPr>
            <a:picLocks noChangeAspect="1"/>
          </p:cNvPicPr>
          <p:nvPr/>
        </p:nvPicPr>
        <p:blipFill>
          <a:blip r:embed="rId5"/>
          <a:stretch>
            <a:fillRect/>
          </a:stretch>
        </p:blipFill>
        <p:spPr>
          <a:xfrm>
            <a:off x="2128837" y="3781039"/>
            <a:ext cx="4886325" cy="2390194"/>
          </a:xfrm>
          <a:prstGeom prst="rect">
            <a:avLst/>
          </a:prstGeom>
        </p:spPr>
      </p:pic>
    </p:spTree>
    <p:custDataLst>
      <p:tags r:id="rId1"/>
    </p:custDataLst>
    <p:extLst>
      <p:ext uri="{BB962C8B-B14F-4D97-AF65-F5344CB8AC3E}">
        <p14:creationId xmlns:p14="http://schemas.microsoft.com/office/powerpoint/2010/main" val="3398044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The displayed contents may be different than the actual value in the cell</a:t>
            </a:r>
          </a:p>
          <a:p>
            <a:pPr marL="342900" indent="-342900">
              <a:buFont typeface="Wingdings" panose="05000000000000000000" pitchFamily="2" charset="2"/>
              <a:buChar char="§"/>
            </a:pPr>
            <a:r>
              <a:rPr lang="en-US" dirty="0"/>
              <a:t>Named ranges aid in understanding spreadsheet models</a:t>
            </a:r>
          </a:p>
          <a:p>
            <a:pPr marL="342900" indent="-342900">
              <a:buFont typeface="Wingdings" panose="05000000000000000000" pitchFamily="2" charset="2"/>
              <a:buChar char="§"/>
            </a:pPr>
            <a:r>
              <a:rPr lang="en-US" dirty="0"/>
              <a:t>Cell references are automatically adjusted when formulas are copied, unless the cell references are anchored</a:t>
            </a:r>
          </a:p>
          <a:p>
            <a:pPr marL="342900" indent="-342900">
              <a:buFont typeface="Wingdings" panose="05000000000000000000" pitchFamily="2" charset="2"/>
              <a:buChar char="§"/>
            </a:pPr>
            <a:r>
              <a:rPr lang="en-US" dirty="0"/>
              <a:t>Conditional formatting points out important data values</a:t>
            </a:r>
          </a:p>
          <a:p>
            <a:pPr marL="342900" indent="-342900">
              <a:buFont typeface="Wingdings" panose="05000000000000000000" pitchFamily="2" charset="2"/>
              <a:buChar char="§"/>
            </a:pPr>
            <a:r>
              <a:rPr lang="en-US" dirty="0"/>
              <a:t>The </a:t>
            </a:r>
            <a:r>
              <a:rPr lang="en-US" dirty="0">
                <a:latin typeface="Courier New" panose="02070309020205020404" pitchFamily="49" charset="0"/>
                <a:cs typeface="Courier New" panose="02070309020205020404" pitchFamily="49" charset="0"/>
              </a:rPr>
              <a:t>IF</a:t>
            </a:r>
            <a:r>
              <a:rPr lang="en-US" dirty="0"/>
              <a:t> function is used to place a conditional value into a cell</a:t>
            </a:r>
          </a:p>
          <a:p>
            <a:pPr marL="342900" indent="-342900">
              <a:buFont typeface="Wingdings" panose="05000000000000000000" pitchFamily="2" charset="2"/>
              <a:buChar char="§"/>
            </a:pPr>
            <a:r>
              <a:rPr lang="en-US" dirty="0"/>
              <a:t>There are numerous functions in Excel to build complex spreadsheet models that function like programs</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3769373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a:t>
            </a:r>
          </a:p>
        </p:txBody>
      </p:sp>
      <p:sp>
        <p:nvSpPr>
          <p:cNvPr id="3" name="Text Placeholder 2"/>
          <p:cNvSpPr>
            <a:spLocks noGrp="1"/>
          </p:cNvSpPr>
          <p:nvPr>
            <p:ph type="body" sz="quarter" idx="10"/>
          </p:nvPr>
        </p:nvSpPr>
        <p:spPr/>
        <p:txBody>
          <a:bodyPr/>
          <a:lstStyle/>
          <a:p>
            <a:r>
              <a:rPr lang="en-US" dirty="0"/>
              <a:t>Loading Data</a:t>
            </a:r>
          </a:p>
          <a:p>
            <a:endParaRPr lang="en-US" dirty="0"/>
          </a:p>
        </p:txBody>
      </p:sp>
    </p:spTree>
    <p:extLst>
      <p:ext uri="{BB962C8B-B14F-4D97-AF65-F5344CB8AC3E}">
        <p14:creationId xmlns:p14="http://schemas.microsoft.com/office/powerpoint/2010/main" val="3496558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lvl="1">
              <a:spcBef>
                <a:spcPts val="800"/>
              </a:spcBef>
            </a:pPr>
            <a:r>
              <a:rPr lang="en-US" dirty="0"/>
              <a:t>Load and merge Excel files</a:t>
            </a:r>
          </a:p>
          <a:p>
            <a:pPr lvl="1">
              <a:spcBef>
                <a:spcPts val="800"/>
              </a:spcBef>
            </a:pPr>
            <a:r>
              <a:rPr lang="en-US" dirty="0"/>
              <a:t>Load data from CSV files</a:t>
            </a:r>
          </a:p>
          <a:p>
            <a:pPr lvl="1">
              <a:spcBef>
                <a:spcPts val="800"/>
              </a:spcBef>
            </a:pPr>
            <a:r>
              <a:rPr lang="en-US" dirty="0"/>
              <a:t>Scrape data from web pages</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2650379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buFont typeface="Wingdings" charset="2"/>
              <a:buChar char="§"/>
            </a:pPr>
            <a:r>
              <a:rPr lang="en-US" b="1" dirty="0">
                <a:solidFill>
                  <a:srgbClr val="0A5898"/>
                </a:solidFill>
              </a:rPr>
              <a:t>Sources of Data</a:t>
            </a:r>
          </a:p>
          <a:p>
            <a:pPr>
              <a:spcAft>
                <a:spcPts val="1200"/>
              </a:spcAft>
            </a:pPr>
            <a:r>
              <a:rPr lang="en-US" dirty="0"/>
              <a:t>Delimited Files</a:t>
            </a:r>
            <a:endParaRPr lang="en-US" sz="2700" dirty="0"/>
          </a:p>
          <a:p>
            <a:pPr>
              <a:spcAft>
                <a:spcPts val="1200"/>
              </a:spcAft>
            </a:pPr>
            <a:r>
              <a:rPr lang="en-US" sz="2700" dirty="0"/>
              <a:t>Web Scraping</a:t>
            </a:r>
          </a:p>
        </p:txBody>
      </p:sp>
    </p:spTree>
    <p:extLst>
      <p:ext uri="{BB962C8B-B14F-4D97-AF65-F5344CB8AC3E}">
        <p14:creationId xmlns:p14="http://schemas.microsoft.com/office/powerpoint/2010/main" val="3991571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Data can come from many sources, including:</a:t>
            </a:r>
          </a:p>
          <a:p>
            <a:pPr lvl="1"/>
            <a:r>
              <a:rPr lang="en-US" dirty="0"/>
              <a:t>Internal applications and databases</a:t>
            </a:r>
          </a:p>
          <a:p>
            <a:pPr lvl="1"/>
            <a:r>
              <a:rPr lang="en-US" dirty="0"/>
              <a:t>Text files</a:t>
            </a:r>
          </a:p>
          <a:p>
            <a:pPr lvl="2"/>
            <a:r>
              <a:rPr lang="en-US" dirty="0"/>
              <a:t>Text (.txt)</a:t>
            </a:r>
          </a:p>
          <a:p>
            <a:pPr lvl="2"/>
            <a:r>
              <a:rPr lang="en-US" dirty="0"/>
              <a:t>Comma delimited (.csv)</a:t>
            </a:r>
          </a:p>
          <a:p>
            <a:pPr lvl="1"/>
            <a:r>
              <a:rPr lang="en-US" dirty="0"/>
              <a:t>XML (.xml)</a:t>
            </a:r>
          </a:p>
          <a:p>
            <a:pPr lvl="1"/>
            <a:r>
              <a:rPr lang="en-US" dirty="0"/>
              <a:t>External websites</a:t>
            </a:r>
          </a:p>
        </p:txBody>
      </p:sp>
      <p:sp>
        <p:nvSpPr>
          <p:cNvPr id="3" name="Title 2"/>
          <p:cNvSpPr>
            <a:spLocks noGrp="1"/>
          </p:cNvSpPr>
          <p:nvPr>
            <p:ph type="title"/>
          </p:nvPr>
        </p:nvSpPr>
        <p:spPr/>
        <p:txBody>
          <a:bodyPr/>
          <a:lstStyle/>
          <a:p>
            <a:r>
              <a:rPr lang="en-US"/>
              <a:t>Sources of Data</a:t>
            </a:r>
            <a:endParaRPr lang="en-US" dirty="0"/>
          </a:p>
        </p:txBody>
      </p:sp>
    </p:spTree>
    <p:extLst>
      <p:ext uri="{BB962C8B-B14F-4D97-AF65-F5344CB8AC3E}">
        <p14:creationId xmlns:p14="http://schemas.microsoft.com/office/powerpoint/2010/main" val="174024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lvl="1">
              <a:spcBef>
                <a:spcPts val="800"/>
              </a:spcBef>
            </a:pPr>
            <a:r>
              <a:rPr lang="en-US" dirty="0"/>
              <a:t>Distinguish between values, types, and format of a cell</a:t>
            </a:r>
          </a:p>
          <a:p>
            <a:pPr lvl="1">
              <a:spcBef>
                <a:spcPts val="800"/>
              </a:spcBef>
            </a:pPr>
            <a:r>
              <a:rPr lang="en-US" dirty="0"/>
              <a:t>Apply conditional formatting</a:t>
            </a:r>
          </a:p>
          <a:p>
            <a:pPr lvl="1">
              <a:spcBef>
                <a:spcPts val="800"/>
              </a:spcBef>
            </a:pPr>
            <a:r>
              <a:rPr lang="en-US" dirty="0"/>
              <a:t>Create references</a:t>
            </a:r>
          </a:p>
          <a:p>
            <a:pPr lvl="1">
              <a:spcBef>
                <a:spcPts val="800"/>
              </a:spcBef>
            </a:pPr>
            <a:r>
              <a:rPr lang="en-US" dirty="0"/>
              <a:t>Build simple formulas</a:t>
            </a:r>
          </a:p>
          <a:p>
            <a:pPr lvl="1">
              <a:spcBef>
                <a:spcPts val="800"/>
              </a:spcBef>
            </a:pPr>
            <a:r>
              <a:rPr lang="en-US" dirty="0"/>
              <a:t>Use anchoring of cell references</a:t>
            </a:r>
          </a:p>
          <a:p>
            <a:pPr lvl="1">
              <a:spcBef>
                <a:spcPts val="800"/>
              </a:spcBef>
            </a:pPr>
            <a:r>
              <a:rPr lang="en-US" dirty="0"/>
              <a:t>Define named ranges</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612881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Sources of Data</a:t>
            </a:r>
          </a:p>
          <a:p>
            <a:pPr>
              <a:buFont typeface="Wingdings" charset="2"/>
              <a:buChar char="§"/>
            </a:pPr>
            <a:r>
              <a:rPr lang="en-US" b="1" dirty="0">
                <a:solidFill>
                  <a:srgbClr val="0A5898"/>
                </a:solidFill>
              </a:rPr>
              <a:t>Delimited Files</a:t>
            </a:r>
          </a:p>
          <a:p>
            <a:pPr>
              <a:spcAft>
                <a:spcPts val="1200"/>
              </a:spcAft>
            </a:pPr>
            <a:r>
              <a:rPr lang="en-US" sz="2700" dirty="0"/>
              <a:t>Web Scraping</a:t>
            </a:r>
          </a:p>
        </p:txBody>
      </p:sp>
    </p:spTree>
    <p:extLst>
      <p:ext uri="{BB962C8B-B14F-4D97-AF65-F5344CB8AC3E}">
        <p14:creationId xmlns:p14="http://schemas.microsoft.com/office/powerpoint/2010/main" val="3254912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22278"/>
          </a:xfrm>
        </p:spPr>
        <p:txBody>
          <a:bodyPr/>
          <a:lstStyle/>
          <a:p>
            <a:r>
              <a:rPr lang="en-US" dirty="0"/>
              <a:t>Delimited Files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t>May utilize commas, tabs, periods or other characters as separators</a:t>
            </a:r>
          </a:p>
          <a:p>
            <a:pPr marL="342900" indent="-342900">
              <a:buFont typeface="Wingdings" panose="05000000000000000000" pitchFamily="2" charset="2"/>
              <a:buChar char="§"/>
            </a:pPr>
            <a:r>
              <a:rPr lang="en-US" dirty="0"/>
              <a:t>Most common format utilizes comma as separators (CSV)</a:t>
            </a:r>
          </a:p>
          <a:p>
            <a:pPr marL="342900" indent="-342900">
              <a:buFont typeface="Wingdings" panose="05000000000000000000" pitchFamily="2" charset="2"/>
              <a:buChar char="§"/>
            </a:pPr>
            <a:r>
              <a:rPr lang="en-US" dirty="0"/>
              <a:t>Many applications and information system allow exporting of data as a CSV file</a:t>
            </a:r>
          </a:p>
          <a:p>
            <a:pPr marL="342900" indent="-342900">
              <a:buFont typeface="Wingdings" panose="05000000000000000000" pitchFamily="2" charset="2"/>
              <a:buChar char="§"/>
            </a:pPr>
            <a:r>
              <a:rPr lang="en-US" dirty="0"/>
              <a:t>Import into Excel supported by </a:t>
            </a:r>
            <a:r>
              <a:rPr lang="en-US" dirty="0">
                <a:latin typeface="Bookman Old Style" panose="02050604050505020204" pitchFamily="18" charset="0"/>
              </a:rPr>
              <a:t>Text Import Wizard</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36129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Import Text File via </a:t>
            </a:r>
            <a:r>
              <a:rPr lang="en-US" dirty="0">
                <a:latin typeface="Bookman Old Style" panose="02050604050505020204" pitchFamily="18" charset="0"/>
              </a:rPr>
              <a:t>Text Import Wizard</a:t>
            </a:r>
          </a:p>
        </p:txBody>
      </p:sp>
      <p:sp>
        <p:nvSpPr>
          <p:cNvPr id="3" name="Content Placeholder 2"/>
          <p:cNvSpPr>
            <a:spLocks noGrp="1"/>
          </p:cNvSpPr>
          <p:nvPr>
            <p:ph idx="1"/>
          </p:nvPr>
        </p:nvSpPr>
        <p:spPr>
          <a:xfrm>
            <a:off x="228600" y="1066800"/>
            <a:ext cx="8789894" cy="2819400"/>
          </a:xfrm>
        </p:spPr>
        <p:txBody>
          <a:bodyPr>
            <a:normAutofit/>
          </a:bodyPr>
          <a:lstStyle/>
          <a:p>
            <a:pPr marL="457200" indent="-457200">
              <a:buAutoNum type="arabicPeriod"/>
            </a:pPr>
            <a:r>
              <a:rPr lang="en-US" sz="2000" dirty="0"/>
              <a:t>In Excel, click on cell where you want to place the data</a:t>
            </a:r>
          </a:p>
          <a:p>
            <a:pPr marL="457200" indent="-457200">
              <a:buAutoNum type="arabicPeriod"/>
            </a:pPr>
            <a:r>
              <a:rPr lang="en-US" sz="2000" dirty="0"/>
              <a:t>On </a:t>
            </a:r>
            <a:r>
              <a:rPr lang="en-US" sz="2000" b="1" dirty="0"/>
              <a:t>Data</a:t>
            </a:r>
            <a:r>
              <a:rPr lang="en-US" sz="2000" dirty="0"/>
              <a:t> tab, in </a:t>
            </a:r>
            <a:r>
              <a:rPr lang="en-US" sz="2000" b="1" dirty="0"/>
              <a:t>Get External Data </a:t>
            </a:r>
            <a:r>
              <a:rPr lang="en-US" sz="2000" dirty="0"/>
              <a:t>group, select </a:t>
            </a:r>
            <a:r>
              <a:rPr lang="en-US" sz="2000" b="1" dirty="0"/>
              <a:t>From Text</a:t>
            </a:r>
          </a:p>
          <a:p>
            <a:pPr marL="457200" indent="-457200">
              <a:buAutoNum type="arabicPeriod"/>
            </a:pPr>
            <a:r>
              <a:rPr lang="en-US" sz="2000" dirty="0"/>
              <a:t>Double-click the file that you want to import</a:t>
            </a:r>
          </a:p>
          <a:p>
            <a:pPr marL="457200" indent="-457200">
              <a:buAutoNum type="arabicPeriod"/>
            </a:pPr>
            <a:r>
              <a:rPr lang="en-US" sz="2000" dirty="0"/>
              <a:t>Use the Text Import Wizard </a:t>
            </a:r>
          </a:p>
          <a:p>
            <a:pPr marL="457200" indent="-457200">
              <a:buAutoNum type="arabicPeriod"/>
            </a:pPr>
            <a:r>
              <a:rPr lang="en-US" sz="2000" dirty="0"/>
              <a:t>Step 1 – Choose data type – delimited</a:t>
            </a:r>
          </a:p>
          <a:p>
            <a:pPr marL="457200" indent="-457200">
              <a:buAutoNum type="arabicPeriod"/>
            </a:pPr>
            <a:r>
              <a:rPr lang="en-US" sz="2000" dirty="0"/>
              <a:t>Step 2 – Choose delimiter type</a:t>
            </a:r>
          </a:p>
          <a:p>
            <a:pPr marL="457200" indent="-457200">
              <a:buAutoNum type="arabicPeriod"/>
            </a:pPr>
            <a:r>
              <a:rPr lang="en-US" sz="2000" dirty="0"/>
              <a:t>Step 3 – Specify or verify column data format</a:t>
            </a:r>
          </a:p>
          <a:p>
            <a:pPr marL="0" indent="0"/>
            <a:endParaRPr lang="en-US" sz="1800" dirty="0"/>
          </a:p>
        </p:txBody>
      </p:sp>
      <p:pic>
        <p:nvPicPr>
          <p:cNvPr id="6" name="Picture 5"/>
          <p:cNvPicPr>
            <a:picLocks noChangeAspect="1"/>
          </p:cNvPicPr>
          <p:nvPr/>
        </p:nvPicPr>
        <p:blipFill>
          <a:blip r:embed="rId3"/>
          <a:stretch>
            <a:fillRect/>
          </a:stretch>
        </p:blipFill>
        <p:spPr>
          <a:xfrm>
            <a:off x="252380" y="3869167"/>
            <a:ext cx="2490820" cy="1905000"/>
          </a:xfrm>
          <a:prstGeom prst="rect">
            <a:avLst/>
          </a:prstGeom>
        </p:spPr>
      </p:pic>
      <p:pic>
        <p:nvPicPr>
          <p:cNvPr id="7" name="Picture 6"/>
          <p:cNvPicPr>
            <a:picLocks noChangeAspect="1"/>
          </p:cNvPicPr>
          <p:nvPr/>
        </p:nvPicPr>
        <p:blipFill>
          <a:blip r:embed="rId4"/>
          <a:stretch>
            <a:fillRect/>
          </a:stretch>
        </p:blipFill>
        <p:spPr>
          <a:xfrm>
            <a:off x="3077092" y="3880837"/>
            <a:ext cx="2685015" cy="2033539"/>
          </a:xfrm>
          <a:prstGeom prst="rect">
            <a:avLst/>
          </a:prstGeom>
        </p:spPr>
      </p:pic>
      <p:pic>
        <p:nvPicPr>
          <p:cNvPr id="8" name="Picture 7"/>
          <p:cNvPicPr>
            <a:picLocks noChangeAspect="1"/>
          </p:cNvPicPr>
          <p:nvPr/>
        </p:nvPicPr>
        <p:blipFill>
          <a:blip r:embed="rId5"/>
          <a:stretch>
            <a:fillRect/>
          </a:stretch>
        </p:blipFill>
        <p:spPr>
          <a:xfrm>
            <a:off x="6096000" y="3862892"/>
            <a:ext cx="2681445" cy="2046120"/>
          </a:xfrm>
          <a:prstGeom prst="rect">
            <a:avLst/>
          </a:prstGeom>
        </p:spPr>
      </p:pic>
      <p:pic>
        <p:nvPicPr>
          <p:cNvPr id="9" name="Picture 8"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3200" y="6347457"/>
            <a:ext cx="411480" cy="411480"/>
          </a:xfrm>
          <a:prstGeom prst="rect">
            <a:avLst/>
          </a:prstGeom>
        </p:spPr>
      </p:pic>
      <p:sp>
        <p:nvSpPr>
          <p:cNvPr id="10" name="TextBox 9"/>
          <p:cNvSpPr txBox="1"/>
          <p:nvPr/>
        </p:nvSpPr>
        <p:spPr>
          <a:xfrm>
            <a:off x="3124200" y="6399911"/>
            <a:ext cx="2425664" cy="307777"/>
          </a:xfrm>
          <a:prstGeom prst="rect">
            <a:avLst/>
          </a:prstGeom>
          <a:noFill/>
        </p:spPr>
        <p:txBody>
          <a:bodyPr wrap="none" rtlCol="0">
            <a:spAutoFit/>
          </a:bodyPr>
          <a:lstStyle/>
          <a:p>
            <a:r>
              <a:rPr lang="en-US" sz="1400" b="1" dirty="0">
                <a:solidFill>
                  <a:schemeClr val="accent3">
                    <a:lumMod val="50000"/>
                  </a:schemeClr>
                </a:solidFill>
                <a:latin typeface="Book Antiqua" panose="02040602050305030304" pitchFamily="18" charset="0"/>
              </a:rPr>
              <a:t>MDP930.FDICBankList.csv</a:t>
            </a:r>
          </a:p>
        </p:txBody>
      </p:sp>
    </p:spTree>
    <p:extLst>
      <p:ext uri="{BB962C8B-B14F-4D97-AF65-F5344CB8AC3E}">
        <p14:creationId xmlns:p14="http://schemas.microsoft.com/office/powerpoint/2010/main" val="2287220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Sources of Data</a:t>
            </a:r>
          </a:p>
          <a:p>
            <a:r>
              <a:rPr lang="en-US" dirty="0"/>
              <a:t>Delimited Files</a:t>
            </a:r>
          </a:p>
          <a:p>
            <a:pPr>
              <a:buFont typeface="Wingdings" charset="2"/>
              <a:buChar char="§"/>
            </a:pPr>
            <a:r>
              <a:rPr lang="en-US" b="1" dirty="0">
                <a:solidFill>
                  <a:srgbClr val="0A5898"/>
                </a:solidFill>
              </a:rPr>
              <a:t>Web Scraping</a:t>
            </a:r>
          </a:p>
        </p:txBody>
      </p:sp>
    </p:spTree>
    <p:extLst>
      <p:ext uri="{BB962C8B-B14F-4D97-AF65-F5344CB8AC3E}">
        <p14:creationId xmlns:p14="http://schemas.microsoft.com/office/powerpoint/2010/main" val="1928220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Often the data needed for an analytics project is not readily available as an Excel, text delimited, or CSV file.</a:t>
            </a:r>
          </a:p>
          <a:p>
            <a:pPr lvl="1"/>
            <a:r>
              <a:rPr lang="en-US" dirty="0"/>
              <a:t>In such cases, the data can sometime be scraped from a web site.</a:t>
            </a:r>
          </a:p>
          <a:p>
            <a:pPr lvl="2"/>
            <a:r>
              <a:rPr lang="en-US" dirty="0"/>
              <a:t>Internal web pages</a:t>
            </a:r>
          </a:p>
          <a:p>
            <a:pPr lvl="3"/>
            <a:r>
              <a:rPr lang="en-US" dirty="0"/>
              <a:t>Pull from web page versus source data feed</a:t>
            </a:r>
          </a:p>
          <a:p>
            <a:pPr lvl="3"/>
            <a:r>
              <a:rPr lang="en-US" dirty="0"/>
              <a:t>Verify timeliness/aging of data</a:t>
            </a:r>
          </a:p>
          <a:p>
            <a:pPr lvl="2"/>
            <a:r>
              <a:rPr lang="en-US" dirty="0"/>
              <a:t>External websites</a:t>
            </a:r>
          </a:p>
          <a:p>
            <a:pPr lvl="3"/>
            <a:r>
              <a:rPr lang="en-US" dirty="0"/>
              <a:t>Ensure authorization to capture this data</a:t>
            </a:r>
          </a:p>
          <a:p>
            <a:pPr lvl="3"/>
            <a:r>
              <a:rPr lang="en-US" dirty="0"/>
              <a:t>Multiple ways in which to capture this data</a:t>
            </a:r>
          </a:p>
          <a:p>
            <a:pPr lvl="1"/>
            <a:r>
              <a:rPr lang="en-US" dirty="0"/>
              <a:t>Requires refresh timing decisions</a:t>
            </a:r>
          </a:p>
          <a:p>
            <a:pPr lvl="1"/>
            <a:r>
              <a:rPr lang="en-US" dirty="0"/>
              <a:t>Supported by Excel Web Query</a:t>
            </a:r>
          </a:p>
        </p:txBody>
      </p:sp>
      <p:sp>
        <p:nvSpPr>
          <p:cNvPr id="2" name="Title 1"/>
          <p:cNvSpPr>
            <a:spLocks noGrp="1"/>
          </p:cNvSpPr>
          <p:nvPr>
            <p:ph type="title"/>
          </p:nvPr>
        </p:nvSpPr>
        <p:spPr/>
        <p:txBody>
          <a:bodyPr/>
          <a:lstStyle/>
          <a:p>
            <a:r>
              <a:rPr lang="en-US"/>
              <a:t>Scraping Data from the Web</a:t>
            </a:r>
            <a:endParaRPr lang="en-US" dirty="0"/>
          </a:p>
        </p:txBody>
      </p:sp>
    </p:spTree>
    <p:extLst>
      <p:ext uri="{BB962C8B-B14F-4D97-AF65-F5344CB8AC3E}">
        <p14:creationId xmlns:p14="http://schemas.microsoft.com/office/powerpoint/2010/main" val="35771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Provides current external data</a:t>
            </a:r>
          </a:p>
          <a:p>
            <a:pPr lvl="1"/>
            <a:r>
              <a:rPr lang="en-US" dirty="0"/>
              <a:t>May require specific permissions to access the data</a:t>
            </a:r>
          </a:p>
          <a:p>
            <a:pPr lvl="1"/>
            <a:r>
              <a:rPr lang="en-US" dirty="0"/>
              <a:t>May be the only source of compliance data</a:t>
            </a:r>
          </a:p>
          <a:p>
            <a:pPr lvl="1"/>
            <a:r>
              <a:rPr lang="en-US" dirty="0"/>
              <a:t>Requires determination of refresh timing</a:t>
            </a:r>
          </a:p>
          <a:p>
            <a:pPr lvl="1"/>
            <a:r>
              <a:rPr lang="en-US" dirty="0"/>
              <a:t>Frequently used examples include:</a:t>
            </a:r>
          </a:p>
          <a:p>
            <a:pPr lvl="2"/>
            <a:r>
              <a:rPr lang="en-US" dirty="0"/>
              <a:t>Foreign exchange rates</a:t>
            </a:r>
          </a:p>
          <a:p>
            <a:pPr lvl="2"/>
            <a:r>
              <a:rPr lang="en-US" dirty="0"/>
              <a:t>Labor statistics</a:t>
            </a:r>
          </a:p>
          <a:p>
            <a:pPr lvl="2"/>
            <a:r>
              <a:rPr lang="en-US" dirty="0"/>
              <a:t>Financial indicators</a:t>
            </a:r>
          </a:p>
        </p:txBody>
      </p:sp>
      <p:sp>
        <p:nvSpPr>
          <p:cNvPr id="2" name="Title 1"/>
          <p:cNvSpPr>
            <a:spLocks noGrp="1"/>
          </p:cNvSpPr>
          <p:nvPr>
            <p:ph type="title"/>
          </p:nvPr>
        </p:nvSpPr>
        <p:spPr/>
        <p:txBody>
          <a:bodyPr/>
          <a:lstStyle/>
          <a:p>
            <a:r>
              <a:rPr lang="en-US" dirty="0"/>
              <a:t>Consideration When Using Scraped Data from the Web</a:t>
            </a:r>
          </a:p>
        </p:txBody>
      </p:sp>
    </p:spTree>
    <p:extLst>
      <p:ext uri="{BB962C8B-B14F-4D97-AF65-F5344CB8AC3E}">
        <p14:creationId xmlns:p14="http://schemas.microsoft.com/office/powerpoint/2010/main" val="4258887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Scraping Web Data</a:t>
            </a:r>
          </a:p>
        </p:txBody>
      </p:sp>
      <p:sp>
        <p:nvSpPr>
          <p:cNvPr id="4" name="Content Placeholder 3"/>
          <p:cNvSpPr>
            <a:spLocks noGrp="1"/>
          </p:cNvSpPr>
          <p:nvPr>
            <p:ph idx="1"/>
          </p:nvPr>
        </p:nvSpPr>
        <p:spPr>
          <a:xfrm>
            <a:off x="228600" y="1066800"/>
            <a:ext cx="4114800" cy="5181600"/>
          </a:xfrm>
        </p:spPr>
        <p:txBody>
          <a:bodyPr>
            <a:normAutofit/>
          </a:bodyPr>
          <a:lstStyle/>
          <a:p>
            <a:r>
              <a:rPr lang="en-US" sz="2000" dirty="0"/>
              <a:t>To add current data from a website:</a:t>
            </a:r>
          </a:p>
          <a:p>
            <a:pPr marL="457200" indent="-457200">
              <a:buAutoNum type="arabicPeriod"/>
            </a:pPr>
            <a:r>
              <a:rPr lang="en-US" sz="2000" dirty="0"/>
              <a:t>Under </a:t>
            </a:r>
            <a:r>
              <a:rPr lang="en-US" sz="2000" b="1" dirty="0"/>
              <a:t>Data</a:t>
            </a:r>
            <a:r>
              <a:rPr lang="en-US" sz="2000" dirty="0"/>
              <a:t>, </a:t>
            </a:r>
            <a:r>
              <a:rPr lang="en-US" sz="2000" b="1" dirty="0"/>
              <a:t>Get External Data </a:t>
            </a:r>
            <a:r>
              <a:rPr lang="en-US" sz="2000" dirty="0"/>
              <a:t>section, click </a:t>
            </a:r>
            <a:r>
              <a:rPr lang="en-US" sz="2000" b="1" dirty="0"/>
              <a:t>From Web</a:t>
            </a:r>
          </a:p>
          <a:p>
            <a:pPr marL="457200" indent="-457200">
              <a:buAutoNum type="arabicPeriod"/>
            </a:pPr>
            <a:r>
              <a:rPr lang="en-US" sz="2000" dirty="0"/>
              <a:t>Supply website URL</a:t>
            </a:r>
          </a:p>
          <a:p>
            <a:pPr marL="457200" indent="-457200">
              <a:buAutoNum type="arabicPeriod"/>
            </a:pPr>
            <a:r>
              <a:rPr lang="en-US" sz="2000" dirty="0"/>
              <a:t>Click Import at bottom of dialog box</a:t>
            </a:r>
          </a:p>
          <a:p>
            <a:pPr marL="457200" indent="-457200">
              <a:buAutoNum type="arabicPeriod"/>
            </a:pPr>
            <a:r>
              <a:rPr lang="en-US" sz="2000" dirty="0"/>
              <a:t>Select cell in Excel where imported data is to be placed</a:t>
            </a:r>
          </a:p>
          <a:p>
            <a:pPr marL="457200" indent="-457200">
              <a:buAutoNum type="arabicPeriod"/>
            </a:pPr>
            <a:r>
              <a:rPr lang="en-US" sz="2000" dirty="0"/>
              <a:t>Message shows Excel is getting the data</a:t>
            </a:r>
          </a:p>
          <a:p>
            <a:pPr marL="457200" indent="-457200">
              <a:buAutoNum type="arabicPeriod"/>
            </a:pPr>
            <a:r>
              <a:rPr lang="en-US" sz="2000" dirty="0"/>
              <a:t>Remove any unnecessary data</a:t>
            </a:r>
          </a:p>
          <a:p>
            <a:pPr marL="457200" indent="-457200">
              <a:buAutoNum type="arabicPeriod"/>
            </a:pPr>
            <a:endParaRPr lang="en-US" sz="1800" dirty="0"/>
          </a:p>
        </p:txBody>
      </p:sp>
      <p:pic>
        <p:nvPicPr>
          <p:cNvPr id="5" name="Picture 4"/>
          <p:cNvPicPr>
            <a:picLocks noChangeAspect="1"/>
          </p:cNvPicPr>
          <p:nvPr/>
        </p:nvPicPr>
        <p:blipFill>
          <a:blip r:embed="rId3"/>
          <a:stretch>
            <a:fillRect/>
          </a:stretch>
        </p:blipFill>
        <p:spPr>
          <a:xfrm>
            <a:off x="4724400" y="1213465"/>
            <a:ext cx="2308727" cy="1224936"/>
          </a:xfrm>
          <a:prstGeom prst="rect">
            <a:avLst/>
          </a:prstGeom>
        </p:spPr>
      </p:pic>
      <p:sp>
        <p:nvSpPr>
          <p:cNvPr id="2" name="Rectangle 1"/>
          <p:cNvSpPr/>
          <p:nvPr/>
        </p:nvSpPr>
        <p:spPr>
          <a:xfrm>
            <a:off x="76200" y="5977263"/>
            <a:ext cx="7772400" cy="276999"/>
          </a:xfrm>
          <a:prstGeom prst="rect">
            <a:avLst/>
          </a:prstGeom>
        </p:spPr>
        <p:txBody>
          <a:bodyPr wrap="square">
            <a:spAutoFit/>
          </a:bodyPr>
          <a:lstStyle/>
          <a:p>
            <a:r>
              <a:rPr lang="en-US" sz="1200" dirty="0">
                <a:latin typeface="Garamond" panose="02020404030301010803" pitchFamily="18" charset="0"/>
              </a:rPr>
              <a:t>For more information on the Web Import tool, visit: </a:t>
            </a:r>
            <a:r>
              <a:rPr lang="en-US" sz="1200" dirty="0">
                <a:latin typeface="Garamond" panose="02020404030301010803" pitchFamily="18" charset="0"/>
                <a:hlinkClick r:id="rId4"/>
              </a:rPr>
              <a:t>https://goo.gl/0UiBb6</a:t>
            </a:r>
            <a:endParaRPr lang="en-US" sz="1200" dirty="0">
              <a:latin typeface="Garamond" panose="02020404030301010803" pitchFamily="18" charset="0"/>
            </a:endParaRPr>
          </a:p>
        </p:txBody>
      </p:sp>
      <p:pic>
        <p:nvPicPr>
          <p:cNvPr id="7" name="Picture 6"/>
          <p:cNvPicPr>
            <a:picLocks noChangeAspect="1"/>
          </p:cNvPicPr>
          <p:nvPr/>
        </p:nvPicPr>
        <p:blipFill>
          <a:blip r:embed="rId5"/>
          <a:stretch>
            <a:fillRect/>
          </a:stretch>
        </p:blipFill>
        <p:spPr>
          <a:xfrm>
            <a:off x="4402015" y="2590800"/>
            <a:ext cx="4495800" cy="2667183"/>
          </a:xfrm>
          <a:prstGeom prst="rect">
            <a:avLst/>
          </a:prstGeom>
        </p:spPr>
      </p:pic>
      <p:sp>
        <p:nvSpPr>
          <p:cNvPr id="9" name="Rectangle 8"/>
          <p:cNvSpPr/>
          <p:nvPr/>
        </p:nvSpPr>
        <p:spPr>
          <a:xfrm>
            <a:off x="4402015" y="5252121"/>
            <a:ext cx="4882661"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https://vincentarelbundock.github.io/Rdatasets/datasets.html</a:t>
            </a:r>
          </a:p>
        </p:txBody>
      </p:sp>
    </p:spTree>
    <p:extLst>
      <p:ext uri="{BB962C8B-B14F-4D97-AF65-F5344CB8AC3E}">
        <p14:creationId xmlns:p14="http://schemas.microsoft.com/office/powerpoint/2010/main" val="773559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a:t>Select one of the dynamic cells in Excel </a:t>
            </a:r>
          </a:p>
          <a:p>
            <a:pPr marL="457200" indent="-457200">
              <a:buFont typeface="+mj-lt"/>
              <a:buAutoNum type="arabicPeriod"/>
            </a:pPr>
            <a:r>
              <a:rPr lang="en-US" dirty="0"/>
              <a:t>Under the </a:t>
            </a:r>
            <a:r>
              <a:rPr lang="en-US" dirty="0">
                <a:latin typeface="Courier New" panose="02070309020205020404" pitchFamily="49" charset="0"/>
                <a:cs typeface="Courier New" panose="02070309020205020404" pitchFamily="49" charset="0"/>
              </a:rPr>
              <a:t>Data</a:t>
            </a:r>
            <a:r>
              <a:rPr lang="en-US" dirty="0"/>
              <a:t> tab, click </a:t>
            </a:r>
            <a:r>
              <a:rPr lang="en-US" dirty="0">
                <a:latin typeface="Courier New" panose="02070309020205020404" pitchFamily="49" charset="0"/>
                <a:cs typeface="Courier New" panose="02070309020205020404" pitchFamily="49" charset="0"/>
              </a:rPr>
              <a:t>Refresh All</a:t>
            </a:r>
          </a:p>
          <a:p>
            <a:endParaRPr lang="en-US" dirty="0"/>
          </a:p>
          <a:p>
            <a:endParaRPr lang="en-US" dirty="0"/>
          </a:p>
        </p:txBody>
      </p:sp>
      <p:sp>
        <p:nvSpPr>
          <p:cNvPr id="2" name="Title 1"/>
          <p:cNvSpPr>
            <a:spLocks noGrp="1"/>
          </p:cNvSpPr>
          <p:nvPr>
            <p:ph type="title"/>
          </p:nvPr>
        </p:nvSpPr>
        <p:spPr/>
        <p:txBody>
          <a:bodyPr/>
          <a:lstStyle/>
          <a:p>
            <a:r>
              <a:rPr lang="en-US"/>
              <a:t>Obtain Most Current Data</a:t>
            </a:r>
            <a:endParaRPr lang="en-US" dirty="0"/>
          </a:p>
        </p:txBody>
      </p:sp>
      <p:pic>
        <p:nvPicPr>
          <p:cNvPr id="5" name="Picture 4"/>
          <p:cNvPicPr>
            <a:picLocks noChangeAspect="1"/>
          </p:cNvPicPr>
          <p:nvPr/>
        </p:nvPicPr>
        <p:blipFill>
          <a:blip r:embed="rId3"/>
          <a:stretch>
            <a:fillRect/>
          </a:stretch>
        </p:blipFill>
        <p:spPr>
          <a:xfrm>
            <a:off x="838200" y="2362200"/>
            <a:ext cx="4114800" cy="2714625"/>
          </a:xfrm>
          <a:prstGeom prst="rect">
            <a:avLst/>
          </a:prstGeom>
        </p:spPr>
      </p:pic>
    </p:spTree>
    <p:extLst>
      <p:ext uri="{BB962C8B-B14F-4D97-AF65-F5344CB8AC3E}">
        <p14:creationId xmlns:p14="http://schemas.microsoft.com/office/powerpoint/2010/main" val="1546913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AutoNum type="arabicPeriod"/>
            </a:pPr>
            <a:r>
              <a:rPr lang="en-US" dirty="0"/>
              <a:t>Select one of the dynamic cells in Excel</a:t>
            </a:r>
          </a:p>
          <a:p>
            <a:pPr marL="457200" indent="-457200">
              <a:buAutoNum type="arabicPeriod"/>
            </a:pPr>
            <a:r>
              <a:rPr lang="en-US" dirty="0"/>
              <a:t>Under the </a:t>
            </a:r>
            <a:r>
              <a:rPr lang="en-US" dirty="0">
                <a:latin typeface="Courier New" panose="02070309020205020404" pitchFamily="49" charset="0"/>
                <a:cs typeface="Courier New" panose="02070309020205020404" pitchFamily="49" charset="0"/>
              </a:rPr>
              <a:t>Data</a:t>
            </a:r>
            <a:r>
              <a:rPr lang="en-US" dirty="0"/>
              <a:t> tab, select </a:t>
            </a:r>
            <a:r>
              <a:rPr lang="en-US" dirty="0">
                <a:latin typeface="Courier New" panose="02070309020205020404" pitchFamily="49" charset="0"/>
                <a:cs typeface="Courier New" panose="02070309020205020404" pitchFamily="49" charset="0"/>
              </a:rPr>
              <a:t>Connections</a:t>
            </a:r>
          </a:p>
          <a:p>
            <a:pPr marL="457200" indent="-457200">
              <a:buAutoNum type="arabicPeriod"/>
            </a:pPr>
            <a:r>
              <a:rPr lang="en-US" dirty="0"/>
              <a:t>Click </a:t>
            </a:r>
            <a:r>
              <a:rPr lang="en-US" dirty="0">
                <a:latin typeface="Courier New" panose="02070309020205020404" pitchFamily="49" charset="0"/>
                <a:cs typeface="Courier New" panose="02070309020205020404" pitchFamily="49" charset="0"/>
              </a:rPr>
              <a:t>Properties</a:t>
            </a:r>
            <a:r>
              <a:rPr lang="en-US" dirty="0"/>
              <a:t> button</a:t>
            </a:r>
          </a:p>
          <a:p>
            <a:pPr marL="457200" indent="-457200">
              <a:buAutoNum type="arabicPeriod"/>
            </a:pPr>
            <a:r>
              <a:rPr lang="en-US" dirty="0"/>
              <a:t>Check the </a:t>
            </a:r>
            <a:r>
              <a:rPr lang="en-US" dirty="0">
                <a:latin typeface="Courier New" panose="02070309020205020404" pitchFamily="49" charset="0"/>
                <a:cs typeface="Courier New" panose="02070309020205020404" pitchFamily="49" charset="0"/>
              </a:rPr>
              <a:t>Refresh every </a:t>
            </a:r>
            <a:r>
              <a:rPr lang="en-US" dirty="0"/>
              <a:t>box </a:t>
            </a:r>
          </a:p>
          <a:p>
            <a:pPr marL="457200" indent="-457200">
              <a:buAutoNum type="arabicPeriod"/>
            </a:pPr>
            <a:r>
              <a:rPr lang="en-US" dirty="0"/>
              <a:t>Enter number of minutes</a:t>
            </a:r>
          </a:p>
          <a:p>
            <a:endParaRPr lang="en-US" dirty="0"/>
          </a:p>
          <a:p>
            <a:endParaRPr lang="en-US" dirty="0"/>
          </a:p>
        </p:txBody>
      </p:sp>
      <p:sp>
        <p:nvSpPr>
          <p:cNvPr id="2" name="Title 1"/>
          <p:cNvSpPr>
            <a:spLocks noGrp="1"/>
          </p:cNvSpPr>
          <p:nvPr>
            <p:ph type="title"/>
          </p:nvPr>
        </p:nvSpPr>
        <p:spPr/>
        <p:txBody>
          <a:bodyPr/>
          <a:lstStyle/>
          <a:p>
            <a:r>
              <a:rPr lang="en-US"/>
              <a:t>Automatic Data Refresh</a:t>
            </a:r>
            <a:endParaRPr lang="en-US" dirty="0"/>
          </a:p>
        </p:txBody>
      </p:sp>
      <p:pic>
        <p:nvPicPr>
          <p:cNvPr id="5" name="Picture 4"/>
          <p:cNvPicPr>
            <a:picLocks noChangeAspect="1"/>
          </p:cNvPicPr>
          <p:nvPr/>
        </p:nvPicPr>
        <p:blipFill>
          <a:blip r:embed="rId3"/>
          <a:stretch>
            <a:fillRect/>
          </a:stretch>
        </p:blipFill>
        <p:spPr>
          <a:xfrm>
            <a:off x="533400" y="3733800"/>
            <a:ext cx="3848100" cy="2568118"/>
          </a:xfrm>
          <a:prstGeom prst="rect">
            <a:avLst/>
          </a:prstGeom>
        </p:spPr>
      </p:pic>
      <p:pic>
        <p:nvPicPr>
          <p:cNvPr id="6" name="Picture 5"/>
          <p:cNvPicPr>
            <a:picLocks noChangeAspect="1"/>
          </p:cNvPicPr>
          <p:nvPr/>
        </p:nvPicPr>
        <p:blipFill>
          <a:blip r:embed="rId4"/>
          <a:stretch>
            <a:fillRect/>
          </a:stretch>
        </p:blipFill>
        <p:spPr>
          <a:xfrm>
            <a:off x="5715000" y="2185149"/>
            <a:ext cx="3100388" cy="4116769"/>
          </a:xfrm>
          <a:prstGeom prst="rect">
            <a:avLst/>
          </a:prstGeom>
        </p:spPr>
      </p:pic>
    </p:spTree>
    <p:extLst>
      <p:ext uri="{BB962C8B-B14F-4D97-AF65-F5344CB8AC3E}">
        <p14:creationId xmlns:p14="http://schemas.microsoft.com/office/powerpoint/2010/main" val="3272469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Excel can import data from a variety of sources, including text files, delimited files, CSV, XML, and others</a:t>
            </a:r>
          </a:p>
          <a:p>
            <a:pPr marL="342900" indent="-342900">
              <a:buFont typeface="Wingdings" panose="05000000000000000000" pitchFamily="2" charset="2"/>
              <a:buChar char="§"/>
            </a:pPr>
            <a:r>
              <a:rPr lang="en-US" dirty="0"/>
              <a:t>When data is not available as a file, it can sometimes be imported by scraping the data from a web page</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132179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solidFill>
                  <a:schemeClr val="accent1"/>
                </a:solidFill>
              </a:rPr>
              <a:t>Value, Type, and Format</a:t>
            </a:r>
          </a:p>
          <a:p>
            <a:r>
              <a:rPr lang="en-US" dirty="0"/>
              <a:t>Conditional Formatting</a:t>
            </a:r>
          </a:p>
          <a:p>
            <a:r>
              <a:rPr lang="en-US" dirty="0"/>
              <a:t>References and Formulas</a:t>
            </a:r>
          </a:p>
          <a:p>
            <a:r>
              <a:rPr lang="en-US" dirty="0"/>
              <a:t>Named Ranges</a:t>
            </a:r>
          </a:p>
          <a:p>
            <a:r>
              <a:rPr lang="en-US" dirty="0"/>
              <a:t>Working with Dates</a:t>
            </a:r>
          </a:p>
          <a:p>
            <a:r>
              <a:rPr lang="en-US" dirty="0"/>
              <a:t>Testing Conditions</a:t>
            </a:r>
          </a:p>
          <a:p>
            <a:endParaRPr lang="en-US" dirty="0"/>
          </a:p>
          <a:p>
            <a:endParaRPr lang="en-US" dirty="0"/>
          </a:p>
        </p:txBody>
      </p:sp>
    </p:spTree>
    <p:extLst>
      <p:ext uri="{BB962C8B-B14F-4D97-AF65-F5344CB8AC3E}">
        <p14:creationId xmlns:p14="http://schemas.microsoft.com/office/powerpoint/2010/main" val="85723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3</a:t>
            </a:r>
          </a:p>
        </p:txBody>
      </p:sp>
      <p:sp>
        <p:nvSpPr>
          <p:cNvPr id="3" name="Text Placeholder 2"/>
          <p:cNvSpPr>
            <a:spLocks noGrp="1"/>
          </p:cNvSpPr>
          <p:nvPr>
            <p:ph type="body" sz="quarter" idx="10"/>
          </p:nvPr>
        </p:nvSpPr>
        <p:spPr/>
        <p:txBody>
          <a:bodyPr/>
          <a:lstStyle/>
          <a:p>
            <a:r>
              <a:rPr lang="en-US" dirty="0"/>
              <a:t>Working with Data in Tables</a:t>
            </a:r>
          </a:p>
          <a:p>
            <a:endParaRPr lang="en-US" dirty="0"/>
          </a:p>
        </p:txBody>
      </p:sp>
    </p:spTree>
    <p:extLst>
      <p:ext uri="{BB962C8B-B14F-4D97-AF65-F5344CB8AC3E}">
        <p14:creationId xmlns:p14="http://schemas.microsoft.com/office/powerpoint/2010/main" val="268845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Upon completion of this module, you will be able to:</a:t>
            </a:r>
          </a:p>
          <a:p>
            <a:pPr lvl="1">
              <a:spcBef>
                <a:spcPts val="800"/>
              </a:spcBef>
            </a:pPr>
            <a:r>
              <a:rPr lang="en-US" dirty="0"/>
              <a:t>Create named tables from data</a:t>
            </a:r>
          </a:p>
          <a:p>
            <a:pPr lvl="1">
              <a:spcBef>
                <a:spcPts val="800"/>
              </a:spcBef>
            </a:pPr>
            <a:r>
              <a:rPr lang="en-US" dirty="0"/>
              <a:t>Apply sorting and filtering</a:t>
            </a:r>
          </a:p>
          <a:p>
            <a:pPr lvl="1">
              <a:spcBef>
                <a:spcPts val="800"/>
              </a:spcBef>
            </a:pPr>
            <a:r>
              <a:rPr lang="en-US" dirty="0"/>
              <a:t>Define slicers</a:t>
            </a:r>
          </a:p>
          <a:p>
            <a:pPr lvl="1">
              <a:spcBef>
                <a:spcPts val="800"/>
              </a:spcBef>
            </a:pPr>
            <a:endParaRPr lang="en-US" dirty="0"/>
          </a:p>
          <a:p>
            <a:pPr>
              <a:spcBef>
                <a:spcPts val="800"/>
              </a:spcBef>
            </a:pPr>
            <a:endParaRPr lang="en-US" dirty="0"/>
          </a:p>
          <a:p>
            <a:endParaRPr lang="en-US" dirty="0"/>
          </a:p>
        </p:txBody>
      </p:sp>
      <p:sp>
        <p:nvSpPr>
          <p:cNvPr id="2" name="Title 1"/>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1847053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solidFill>
                  <a:schemeClr val="accent1"/>
                </a:solidFill>
              </a:rPr>
              <a:t>Tables</a:t>
            </a:r>
          </a:p>
          <a:p>
            <a:r>
              <a:rPr lang="en-US" dirty="0"/>
              <a:t>Slicers</a:t>
            </a:r>
          </a:p>
          <a:p>
            <a:r>
              <a:rPr lang="en-US" dirty="0"/>
              <a:t>Pivot Tables</a:t>
            </a:r>
          </a:p>
          <a:p>
            <a:endParaRPr lang="en-US" dirty="0"/>
          </a:p>
          <a:p>
            <a:endParaRPr lang="en-US" dirty="0"/>
          </a:p>
        </p:txBody>
      </p:sp>
    </p:spTree>
    <p:extLst>
      <p:ext uri="{BB962C8B-B14F-4D97-AF65-F5344CB8AC3E}">
        <p14:creationId xmlns:p14="http://schemas.microsoft.com/office/powerpoint/2010/main" val="160579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Converting Data to a Table</a:t>
            </a:r>
          </a:p>
        </p:txBody>
      </p:sp>
      <p:sp>
        <p:nvSpPr>
          <p:cNvPr id="6" name="Content Placeholder 5"/>
          <p:cNvSpPr>
            <a:spLocks noGrp="1"/>
          </p:cNvSpPr>
          <p:nvPr>
            <p:ph idx="1"/>
          </p:nvPr>
        </p:nvSpPr>
        <p:spPr/>
        <p:txBody>
          <a:bodyPr/>
          <a:lstStyle/>
          <a:p>
            <a:r>
              <a:rPr lang="en-US" dirty="0"/>
              <a:t>Any data in Excel can be converted to a table, which allows for easy sorting and filtering, plus banding of rows and columns.</a:t>
            </a:r>
          </a:p>
        </p:txBody>
      </p:sp>
      <p:pic>
        <p:nvPicPr>
          <p:cNvPr id="7" name="Picture 6"/>
          <p:cNvPicPr>
            <a:picLocks noChangeAspect="1"/>
          </p:cNvPicPr>
          <p:nvPr/>
        </p:nvPicPr>
        <p:blipFill>
          <a:blip r:embed="rId3"/>
          <a:stretch>
            <a:fillRect/>
          </a:stretch>
        </p:blipFill>
        <p:spPr>
          <a:xfrm>
            <a:off x="304800" y="2133600"/>
            <a:ext cx="5853398" cy="1143000"/>
          </a:xfrm>
          <a:prstGeom prst="rect">
            <a:avLst/>
          </a:prstGeom>
        </p:spPr>
      </p:pic>
      <p:pic>
        <p:nvPicPr>
          <p:cNvPr id="8" name="Picture 7"/>
          <p:cNvPicPr>
            <a:picLocks noChangeAspect="1"/>
          </p:cNvPicPr>
          <p:nvPr/>
        </p:nvPicPr>
        <p:blipFill>
          <a:blip r:embed="rId4"/>
          <a:stretch>
            <a:fillRect/>
          </a:stretch>
        </p:blipFill>
        <p:spPr>
          <a:xfrm>
            <a:off x="6679809" y="3086100"/>
            <a:ext cx="1805420" cy="1143000"/>
          </a:xfrm>
          <a:prstGeom prst="rect">
            <a:avLst/>
          </a:prstGeom>
        </p:spPr>
      </p:pic>
      <p:sp>
        <p:nvSpPr>
          <p:cNvPr id="9" name="Oval 8"/>
          <p:cNvSpPr/>
          <p:nvPr/>
        </p:nvSpPr>
        <p:spPr>
          <a:xfrm>
            <a:off x="7900638" y="3086100"/>
            <a:ext cx="712829" cy="122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04801" y="4213525"/>
            <a:ext cx="5943600" cy="1804186"/>
          </a:xfrm>
          <a:prstGeom prst="rect">
            <a:avLst/>
          </a:prstGeom>
        </p:spPr>
      </p:pic>
      <p:pic>
        <p:nvPicPr>
          <p:cNvPr id="11" name="Picture 10"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09258" y="6370871"/>
            <a:ext cx="411480" cy="411480"/>
          </a:xfrm>
          <a:prstGeom prst="rect">
            <a:avLst/>
          </a:prstGeom>
        </p:spPr>
      </p:pic>
      <p:sp>
        <p:nvSpPr>
          <p:cNvPr id="12" name="TextBox 11"/>
          <p:cNvSpPr txBox="1"/>
          <p:nvPr/>
        </p:nvSpPr>
        <p:spPr>
          <a:xfrm>
            <a:off x="5190258" y="6423325"/>
            <a:ext cx="136447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SalesData.xlsx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26775838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Data in Tables</a:t>
            </a:r>
          </a:p>
        </p:txBody>
      </p:sp>
      <p:sp>
        <p:nvSpPr>
          <p:cNvPr id="3" name="Content Placeholder 2"/>
          <p:cNvSpPr>
            <a:spLocks noGrp="1"/>
          </p:cNvSpPr>
          <p:nvPr>
            <p:ph idx="1"/>
          </p:nvPr>
        </p:nvSpPr>
        <p:spPr>
          <a:xfrm>
            <a:off x="228600" y="2514600"/>
            <a:ext cx="8778240" cy="3733800"/>
          </a:xfrm>
        </p:spPr>
        <p:txBody>
          <a:bodyPr/>
          <a:lstStyle/>
          <a:p>
            <a:r>
              <a:rPr lang="en-US" dirty="0"/>
              <a:t>Data in a table can be:</a:t>
            </a:r>
          </a:p>
          <a:p>
            <a:pPr marL="798512" lvl="1"/>
            <a:r>
              <a:rPr lang="en-US" dirty="0"/>
              <a:t>Converted back to a range</a:t>
            </a:r>
          </a:p>
          <a:p>
            <a:pPr marL="798512" lvl="1"/>
            <a:r>
              <a:rPr lang="en-US" dirty="0"/>
              <a:t>Summarized with a pivot table</a:t>
            </a:r>
          </a:p>
          <a:p>
            <a:pPr marL="798512" lvl="1"/>
            <a:r>
              <a:rPr lang="en-US" dirty="0"/>
              <a:t>De-duplicated</a:t>
            </a:r>
          </a:p>
          <a:p>
            <a:pPr marL="798512" lvl="1"/>
            <a:r>
              <a:rPr lang="en-US" dirty="0"/>
              <a:t>Filtered through headers or slicers</a:t>
            </a:r>
          </a:p>
          <a:p>
            <a:pPr marL="798512" lvl="1"/>
            <a:r>
              <a:rPr lang="en-US" dirty="0"/>
              <a:t>Re-designed</a:t>
            </a:r>
          </a:p>
          <a:p>
            <a:pPr marL="798512" lvl="1"/>
            <a:r>
              <a:rPr lang="en-US" dirty="0"/>
              <a:t>Resized as data is added or removed</a:t>
            </a:r>
          </a:p>
          <a:p>
            <a:pPr marL="798512" lvl="1"/>
            <a:r>
              <a:rPr lang="en-US" dirty="0"/>
              <a:t>Named</a:t>
            </a:r>
          </a:p>
        </p:txBody>
      </p:sp>
      <p:pic>
        <p:nvPicPr>
          <p:cNvPr id="5" name="Picture 4"/>
          <p:cNvPicPr>
            <a:picLocks noChangeAspect="1"/>
          </p:cNvPicPr>
          <p:nvPr/>
        </p:nvPicPr>
        <p:blipFill>
          <a:blip r:embed="rId3"/>
          <a:stretch>
            <a:fillRect/>
          </a:stretch>
        </p:blipFill>
        <p:spPr>
          <a:xfrm>
            <a:off x="304800" y="1200909"/>
            <a:ext cx="8229600" cy="1067591"/>
          </a:xfrm>
          <a:prstGeom prst="rect">
            <a:avLst/>
          </a:prstGeom>
        </p:spPr>
      </p:pic>
      <p:pic>
        <p:nvPicPr>
          <p:cNvPr id="8" name="Picture 7" descr="Mastère Pro : Ingénierie Financière 2011/2012: Cours Gestion de la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9258" y="6370871"/>
            <a:ext cx="411480" cy="411480"/>
          </a:xfrm>
          <a:prstGeom prst="rect">
            <a:avLst/>
          </a:prstGeom>
        </p:spPr>
      </p:pic>
      <p:sp>
        <p:nvSpPr>
          <p:cNvPr id="9" name="TextBox 8"/>
          <p:cNvSpPr txBox="1"/>
          <p:nvPr/>
        </p:nvSpPr>
        <p:spPr>
          <a:xfrm>
            <a:off x="5190258" y="6423325"/>
            <a:ext cx="136447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SalesData.xlsx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12331038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Tables</a:t>
            </a:r>
          </a:p>
          <a:p>
            <a:r>
              <a:rPr lang="en-US" b="1" dirty="0">
                <a:solidFill>
                  <a:schemeClr val="accent1"/>
                </a:solidFill>
              </a:rPr>
              <a:t>Slicers</a:t>
            </a:r>
          </a:p>
          <a:p>
            <a:r>
              <a:rPr lang="en-US" dirty="0"/>
              <a:t>Pivot Tables</a:t>
            </a:r>
          </a:p>
          <a:p>
            <a:endParaRPr lang="en-US" dirty="0"/>
          </a:p>
          <a:p>
            <a:endParaRPr lang="en-US" dirty="0"/>
          </a:p>
        </p:txBody>
      </p:sp>
    </p:spTree>
    <p:extLst>
      <p:ext uri="{BB962C8B-B14F-4D97-AF65-F5344CB8AC3E}">
        <p14:creationId xmlns:p14="http://schemas.microsoft.com/office/powerpoint/2010/main" val="2514519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Slicers to Filter Table Data</a:t>
            </a:r>
          </a:p>
        </p:txBody>
      </p:sp>
      <p:pic>
        <p:nvPicPr>
          <p:cNvPr id="5" name="Picture 4"/>
          <p:cNvPicPr>
            <a:picLocks noChangeAspect="1"/>
          </p:cNvPicPr>
          <p:nvPr/>
        </p:nvPicPr>
        <p:blipFill>
          <a:blip r:embed="rId3"/>
          <a:stretch>
            <a:fillRect/>
          </a:stretch>
        </p:blipFill>
        <p:spPr>
          <a:xfrm>
            <a:off x="252761" y="1066800"/>
            <a:ext cx="8229600" cy="1067591"/>
          </a:xfrm>
          <a:prstGeom prst="rect">
            <a:avLst/>
          </a:prstGeom>
        </p:spPr>
      </p:pic>
      <p:sp>
        <p:nvSpPr>
          <p:cNvPr id="6" name="Oval 5"/>
          <p:cNvSpPr/>
          <p:nvPr/>
        </p:nvSpPr>
        <p:spPr>
          <a:xfrm>
            <a:off x="2477430" y="1217311"/>
            <a:ext cx="651497" cy="801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52761" y="2362200"/>
            <a:ext cx="4352699" cy="2700337"/>
          </a:xfrm>
          <a:prstGeom prst="rect">
            <a:avLst/>
          </a:prstGeom>
        </p:spPr>
      </p:pic>
      <p:pic>
        <p:nvPicPr>
          <p:cNvPr id="8" name="Picture 7"/>
          <p:cNvPicPr>
            <a:picLocks noChangeAspect="1"/>
          </p:cNvPicPr>
          <p:nvPr/>
        </p:nvPicPr>
        <p:blipFill>
          <a:blip r:embed="rId5"/>
          <a:stretch>
            <a:fillRect/>
          </a:stretch>
        </p:blipFill>
        <p:spPr>
          <a:xfrm>
            <a:off x="4343400" y="3200400"/>
            <a:ext cx="4438650" cy="2725285"/>
          </a:xfrm>
          <a:prstGeom prst="rect">
            <a:avLst/>
          </a:prstGeom>
        </p:spPr>
      </p:pic>
      <p:pic>
        <p:nvPicPr>
          <p:cNvPr id="11" name="Picture 10" descr="Mastère Pro : Ingénierie Financière 2011/2012: Cours Gestion de la ..."/>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09258" y="6370871"/>
            <a:ext cx="411480" cy="411480"/>
          </a:xfrm>
          <a:prstGeom prst="rect">
            <a:avLst/>
          </a:prstGeom>
        </p:spPr>
      </p:pic>
      <p:sp>
        <p:nvSpPr>
          <p:cNvPr id="12" name="TextBox 11"/>
          <p:cNvSpPr txBox="1"/>
          <p:nvPr/>
        </p:nvSpPr>
        <p:spPr>
          <a:xfrm>
            <a:off x="5190258" y="6423325"/>
            <a:ext cx="1364476" cy="307777"/>
          </a:xfrm>
          <a:prstGeom prst="rect">
            <a:avLst/>
          </a:prstGeom>
          <a:noFill/>
        </p:spPr>
        <p:txBody>
          <a:bodyPr wrap="none" rtlCol="0">
            <a:spAutoFit/>
          </a:bodyPr>
          <a:lstStyle/>
          <a:p>
            <a:r>
              <a:rPr lang="en-US" sz="1400" b="1" dirty="0" err="1">
                <a:solidFill>
                  <a:schemeClr val="accent3">
                    <a:lumMod val="50000"/>
                  </a:schemeClr>
                </a:solidFill>
                <a:latin typeface="Book Antiqua" panose="02040602050305030304" pitchFamily="18" charset="0"/>
              </a:rPr>
              <a:t>SalesData.xlsx</a:t>
            </a:r>
            <a:endParaRPr lang="en-US" sz="1400" b="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40003690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Tables</a:t>
            </a:r>
          </a:p>
          <a:p>
            <a:r>
              <a:rPr lang="en-US" dirty="0"/>
              <a:t>Slicers</a:t>
            </a:r>
          </a:p>
          <a:p>
            <a:r>
              <a:rPr lang="en-US" b="1" dirty="0">
                <a:solidFill>
                  <a:schemeClr val="accent1"/>
                </a:solidFill>
              </a:rPr>
              <a:t>Pivot Tables</a:t>
            </a:r>
          </a:p>
          <a:p>
            <a:endParaRPr lang="en-US" dirty="0"/>
          </a:p>
          <a:p>
            <a:endParaRPr lang="en-US" dirty="0"/>
          </a:p>
        </p:txBody>
      </p:sp>
    </p:spTree>
    <p:extLst>
      <p:ext uri="{BB962C8B-B14F-4D97-AF65-F5344CB8AC3E}">
        <p14:creationId xmlns:p14="http://schemas.microsoft.com/office/powerpoint/2010/main" val="876267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Summarizing Data with Pivot Tables</a:t>
            </a:r>
          </a:p>
        </p:txBody>
      </p:sp>
      <p:sp>
        <p:nvSpPr>
          <p:cNvPr id="4" name="Content Placeholder 3"/>
          <p:cNvSpPr>
            <a:spLocks noGrp="1"/>
          </p:cNvSpPr>
          <p:nvPr>
            <p:ph idx="1"/>
          </p:nvPr>
        </p:nvSpPr>
        <p:spPr>
          <a:xfrm>
            <a:off x="228600" y="1066800"/>
            <a:ext cx="8778240" cy="685800"/>
          </a:xfrm>
        </p:spPr>
        <p:txBody>
          <a:bodyPr>
            <a:normAutofit fontScale="92500" lnSpcReduction="20000"/>
          </a:bodyPr>
          <a:lstStyle/>
          <a:p>
            <a:r>
              <a:rPr lang="en-US" dirty="0"/>
              <a:t>Pivot tables are used in data analytics to summarize large data sets along various dimensions.</a:t>
            </a:r>
          </a:p>
        </p:txBody>
      </p:sp>
      <p:pic>
        <p:nvPicPr>
          <p:cNvPr id="5" name="Picture 4"/>
          <p:cNvPicPr>
            <a:picLocks noChangeAspect="1"/>
          </p:cNvPicPr>
          <p:nvPr/>
        </p:nvPicPr>
        <p:blipFill>
          <a:blip r:embed="rId3"/>
          <a:stretch>
            <a:fillRect/>
          </a:stretch>
        </p:blipFill>
        <p:spPr>
          <a:xfrm>
            <a:off x="2590800" y="1905000"/>
            <a:ext cx="5715000" cy="4090513"/>
          </a:xfrm>
          <a:prstGeom prst="rect">
            <a:avLst/>
          </a:prstGeom>
        </p:spPr>
      </p:pic>
      <p:pic>
        <p:nvPicPr>
          <p:cNvPr id="6" name="Picture 5"/>
          <p:cNvPicPr>
            <a:picLocks noChangeAspect="1"/>
          </p:cNvPicPr>
          <p:nvPr/>
        </p:nvPicPr>
        <p:blipFill>
          <a:blip r:embed="rId4"/>
          <a:stretch>
            <a:fillRect/>
          </a:stretch>
        </p:blipFill>
        <p:spPr>
          <a:xfrm>
            <a:off x="304800" y="1981200"/>
            <a:ext cx="1805420" cy="1143000"/>
          </a:xfrm>
          <a:prstGeom prst="rect">
            <a:avLst/>
          </a:prstGeom>
        </p:spPr>
      </p:pic>
      <p:sp>
        <p:nvSpPr>
          <p:cNvPr id="7" name="Oval 6"/>
          <p:cNvSpPr/>
          <p:nvPr/>
        </p:nvSpPr>
        <p:spPr>
          <a:xfrm>
            <a:off x="228600" y="1981200"/>
            <a:ext cx="712829" cy="122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Bent Line with Accent Bar 7"/>
          <p:cNvSpPr/>
          <p:nvPr/>
        </p:nvSpPr>
        <p:spPr>
          <a:xfrm>
            <a:off x="4495800" y="4419601"/>
            <a:ext cx="1219200" cy="533400"/>
          </a:xfrm>
          <a:prstGeom prst="accentCallout2">
            <a:avLst>
              <a:gd name="adj1" fmla="val 35913"/>
              <a:gd name="adj2" fmla="val 100166"/>
              <a:gd name="adj3" fmla="val -10224"/>
              <a:gd name="adj4" fmla="val 110415"/>
              <a:gd name="adj5" fmla="val -52707"/>
              <a:gd name="adj6" fmla="val 116564"/>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4">
                    <a:lumMod val="75000"/>
                  </a:schemeClr>
                </a:solidFill>
              </a:rPr>
              <a:t>Fields included in table</a:t>
            </a:r>
          </a:p>
        </p:txBody>
      </p:sp>
      <p:sp>
        <p:nvSpPr>
          <p:cNvPr id="9" name="Callout: Bent Line with Accent Bar 8"/>
          <p:cNvSpPr/>
          <p:nvPr/>
        </p:nvSpPr>
        <p:spPr>
          <a:xfrm>
            <a:off x="1740910" y="4572000"/>
            <a:ext cx="1219200" cy="533400"/>
          </a:xfrm>
          <a:prstGeom prst="accentCallout2">
            <a:avLst>
              <a:gd name="adj1" fmla="val 35913"/>
              <a:gd name="adj2" fmla="val 100166"/>
              <a:gd name="adj3" fmla="val -10224"/>
              <a:gd name="adj4" fmla="val 110415"/>
              <a:gd name="adj5" fmla="val -52707"/>
              <a:gd name="adj6" fmla="val 116564"/>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4">
                    <a:lumMod val="75000"/>
                  </a:schemeClr>
                </a:solidFill>
              </a:rPr>
              <a:t>Slicer for quick filtering</a:t>
            </a:r>
          </a:p>
        </p:txBody>
      </p:sp>
      <p:sp>
        <p:nvSpPr>
          <p:cNvPr id="10" name="Callout: Bent Line with Accent Bar 9"/>
          <p:cNvSpPr/>
          <p:nvPr/>
        </p:nvSpPr>
        <p:spPr>
          <a:xfrm>
            <a:off x="4635767" y="1826491"/>
            <a:ext cx="1219200" cy="533400"/>
          </a:xfrm>
          <a:prstGeom prst="accentCallout2">
            <a:avLst>
              <a:gd name="adj1" fmla="val 61000"/>
              <a:gd name="adj2" fmla="val 166"/>
              <a:gd name="adj3" fmla="val 62250"/>
              <a:gd name="adj4" fmla="val -20683"/>
              <a:gd name="adj5" fmla="val 89453"/>
              <a:gd name="adj6" fmla="val -39534"/>
            </a:avLst>
          </a:prstGeom>
          <a:solidFill>
            <a:schemeClr val="accent4">
              <a:lumMod val="20000"/>
              <a:lumOff val="80000"/>
            </a:schemeClr>
          </a:solidFill>
          <a:ln>
            <a:solidFill>
              <a:schemeClr val="accent4">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4">
                    <a:lumMod val="75000"/>
                  </a:schemeClr>
                </a:solidFill>
              </a:rPr>
              <a:t>Pivot table</a:t>
            </a:r>
          </a:p>
        </p:txBody>
      </p:sp>
    </p:spTree>
    <p:extLst>
      <p:ext uri="{BB962C8B-B14F-4D97-AF65-F5344CB8AC3E}">
        <p14:creationId xmlns:p14="http://schemas.microsoft.com/office/powerpoint/2010/main" val="3774525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800"/>
              </a:spcBef>
            </a:pPr>
            <a:r>
              <a:rPr lang="en-US" dirty="0"/>
              <a:t>In this module you learned:</a:t>
            </a:r>
          </a:p>
          <a:p>
            <a:pPr marL="342900" indent="-342900">
              <a:buFont typeface="Wingdings" panose="05000000000000000000" pitchFamily="2" charset="2"/>
              <a:buChar char="§"/>
            </a:pPr>
            <a:r>
              <a:rPr lang="en-US" dirty="0"/>
              <a:t>Tables are a convenient way to sort and filter data</a:t>
            </a:r>
          </a:p>
          <a:p>
            <a:pPr marL="342900" indent="-342900">
              <a:buFont typeface="Wingdings" panose="05000000000000000000" pitchFamily="2" charset="2"/>
              <a:buChar char="§"/>
            </a:pPr>
            <a:r>
              <a:rPr lang="en-US" dirty="0"/>
              <a:t>Slicers are a simpler way to filter by multiple values</a:t>
            </a:r>
          </a:p>
          <a:p>
            <a:pPr marL="342900" indent="-342900">
              <a:buFont typeface="Wingdings" panose="05000000000000000000" pitchFamily="2" charset="2"/>
              <a:buChar char="§"/>
            </a:pPr>
            <a:r>
              <a:rPr lang="en-US" dirty="0"/>
              <a:t>Pivot table can quickly summarize tables</a:t>
            </a:r>
          </a:p>
          <a:p>
            <a:endParaRPr lang="en-US" dirty="0"/>
          </a:p>
        </p:txBody>
      </p:sp>
      <p:sp>
        <p:nvSpPr>
          <p:cNvPr id="2" name="Title 1"/>
          <p:cNvSpPr>
            <a:spLocks noGrp="1"/>
          </p:cNvSpPr>
          <p:nvPr>
            <p:ph type="title"/>
          </p:nvPr>
        </p:nvSpPr>
        <p:spPr/>
        <p:txBody>
          <a:bodyPr/>
          <a:lstStyle/>
          <a:p>
            <a:r>
              <a:rPr lang="en-US" dirty="0"/>
              <a:t>Module Summary</a:t>
            </a:r>
          </a:p>
        </p:txBody>
      </p:sp>
    </p:spTree>
    <p:extLst>
      <p:ext uri="{BB962C8B-B14F-4D97-AF65-F5344CB8AC3E}">
        <p14:creationId xmlns:p14="http://schemas.microsoft.com/office/powerpoint/2010/main" val="357328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1"/>
            <a:r>
              <a:rPr lang="en-US" dirty="0"/>
              <a:t>Spreadsheets are among the most useful business and technical applications.</a:t>
            </a:r>
          </a:p>
          <a:p>
            <a:pPr lvl="1"/>
            <a:r>
              <a:rPr lang="en-US" dirty="0"/>
              <a:t>Principally used for calculations and manipulation of tabular data.</a:t>
            </a:r>
          </a:p>
          <a:p>
            <a:pPr lvl="1"/>
            <a:r>
              <a:rPr lang="en-US" dirty="0"/>
              <a:t>Common spreadsheet applications:</a:t>
            </a:r>
          </a:p>
          <a:p>
            <a:pPr lvl="2"/>
            <a:r>
              <a:rPr lang="en-US" dirty="0"/>
              <a:t>Microsoft Excel</a:t>
            </a:r>
          </a:p>
          <a:p>
            <a:pPr lvl="2"/>
            <a:r>
              <a:rPr lang="en-US" dirty="0"/>
              <a:t>Google Sheet</a:t>
            </a:r>
          </a:p>
          <a:p>
            <a:pPr lvl="2"/>
            <a:r>
              <a:rPr lang="en-US" dirty="0"/>
              <a:t>Zoho Sheet</a:t>
            </a:r>
          </a:p>
          <a:p>
            <a:pPr lvl="2"/>
            <a:r>
              <a:rPr lang="en-US" dirty="0"/>
              <a:t>GNU </a:t>
            </a:r>
            <a:r>
              <a:rPr lang="en-US" dirty="0" err="1"/>
              <a:t>Gnumeric</a:t>
            </a:r>
            <a:endParaRPr lang="en-US" dirty="0"/>
          </a:p>
          <a:p>
            <a:pPr lvl="2"/>
            <a:r>
              <a:rPr lang="en-US" dirty="0"/>
              <a:t>Apple Numbers</a:t>
            </a:r>
          </a:p>
          <a:p>
            <a:pPr lvl="1"/>
            <a:r>
              <a:rPr lang="en-US" dirty="0"/>
              <a:t>All of these spreadsheet tools use the same functions, and what you learn here is applicable to all.</a:t>
            </a:r>
          </a:p>
        </p:txBody>
      </p:sp>
      <p:sp>
        <p:nvSpPr>
          <p:cNvPr id="7" name="Title 6"/>
          <p:cNvSpPr>
            <a:spLocks noGrp="1"/>
          </p:cNvSpPr>
          <p:nvPr>
            <p:ph type="title"/>
          </p:nvPr>
        </p:nvSpPr>
        <p:spPr/>
        <p:txBody>
          <a:bodyPr/>
          <a:lstStyle/>
          <a:p>
            <a:r>
              <a:rPr lang="en-US"/>
              <a:t>Spreadsheets are Essential End-User Tools</a:t>
            </a:r>
            <a:endParaRPr lang="en-US" dirty="0"/>
          </a:p>
        </p:txBody>
      </p:sp>
    </p:spTree>
    <p:extLst>
      <p:ext uri="{BB962C8B-B14F-4D97-AF65-F5344CB8AC3E}">
        <p14:creationId xmlns:p14="http://schemas.microsoft.com/office/powerpoint/2010/main" val="12066092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Text Processing, Data Shaping and Extraction</a:t>
            </a:r>
          </a:p>
          <a:p>
            <a:endParaRPr lang="en-US" dirty="0"/>
          </a:p>
        </p:txBody>
      </p:sp>
    </p:spTree>
    <p:extLst>
      <p:ext uri="{BB962C8B-B14F-4D97-AF65-F5344CB8AC3E}">
        <p14:creationId xmlns:p14="http://schemas.microsoft.com/office/powerpoint/2010/main" val="40765683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800"/>
              </a:spcBef>
            </a:pPr>
            <a:r>
              <a:rPr lang="en-US" dirty="0"/>
              <a:t>In this lesson you will learn:</a:t>
            </a:r>
          </a:p>
          <a:p>
            <a:pPr marL="342900" indent="-342900">
              <a:buFont typeface="Wingdings" panose="05000000000000000000" pitchFamily="2" charset="2"/>
              <a:buChar char="§"/>
            </a:pPr>
            <a:r>
              <a:rPr lang="en-US" dirty="0"/>
              <a:t>Data does not often come in a ready to process form, and text processing helps shape data into analyzable columns</a:t>
            </a:r>
          </a:p>
          <a:p>
            <a:pPr marL="342900" indent="-342900">
              <a:buFont typeface="Wingdings" panose="05000000000000000000" pitchFamily="2" charset="2"/>
              <a:buChar char="§"/>
            </a:pPr>
            <a:r>
              <a:rPr lang="en-US" dirty="0"/>
              <a:t>Text is not the same as numbers, and text must be converted to numbers before calculations can be performed on those values</a:t>
            </a:r>
          </a:p>
          <a:p>
            <a:pPr marL="342900" indent="-342900">
              <a:buFont typeface="Wingdings" panose="05000000000000000000" pitchFamily="2" charset="2"/>
              <a:buChar char="§"/>
            </a:pPr>
            <a:r>
              <a:rPr lang="en-US" dirty="0"/>
              <a:t>The </a:t>
            </a:r>
            <a:r>
              <a:rPr lang="en-US" dirty="0">
                <a:latin typeface="Courier New" panose="02070309020205020404" pitchFamily="49" charset="0"/>
                <a:cs typeface="Courier New" panose="02070309020205020404" pitchFamily="49" charset="0"/>
              </a:rPr>
              <a:t>IF</a:t>
            </a:r>
            <a:r>
              <a:rPr lang="en-US" dirty="0"/>
              <a:t> function is useful in cases where the pattern has exceptions</a:t>
            </a:r>
          </a:p>
          <a:p>
            <a:endParaRPr lang="en-US" dirty="0"/>
          </a:p>
        </p:txBody>
      </p:sp>
      <p:sp>
        <p:nvSpPr>
          <p:cNvPr id="4" name="Title 3"/>
          <p:cNvSpPr>
            <a:spLocks noGrp="1"/>
          </p:cNvSpPr>
          <p:nvPr>
            <p:ph type="title"/>
          </p:nvPr>
        </p:nvSpPr>
        <p:spPr/>
        <p:txBody>
          <a:bodyPr/>
          <a:lstStyle/>
          <a:p>
            <a:r>
              <a:rPr lang="en-US" dirty="0"/>
              <a:t>Lesson Objectives</a:t>
            </a:r>
          </a:p>
        </p:txBody>
      </p:sp>
    </p:spTree>
    <p:extLst>
      <p:ext uri="{BB962C8B-B14F-4D97-AF65-F5344CB8AC3E}">
        <p14:creationId xmlns:p14="http://schemas.microsoft.com/office/powerpoint/2010/main" val="3637649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62400" y="1676400"/>
            <a:ext cx="5029200" cy="4953000"/>
          </a:xfrm>
        </p:spPr>
        <p:txBody>
          <a:bodyPr/>
          <a:lstStyle/>
          <a:p>
            <a:r>
              <a:rPr lang="en-US" b="1" dirty="0">
                <a:solidFill>
                  <a:schemeClr val="accent1"/>
                </a:solidFill>
              </a:rPr>
              <a:t>Data Shaping</a:t>
            </a:r>
          </a:p>
          <a:p>
            <a:r>
              <a:rPr lang="en-US" dirty="0"/>
              <a:t>Text Processing Functions</a:t>
            </a:r>
          </a:p>
          <a:p>
            <a:r>
              <a:rPr lang="en-US" dirty="0"/>
              <a:t>Converting Text to Numbers</a:t>
            </a:r>
          </a:p>
          <a:p>
            <a:endParaRPr lang="en-US" dirty="0"/>
          </a:p>
          <a:p>
            <a:endParaRPr lang="en-US" dirty="0"/>
          </a:p>
        </p:txBody>
      </p:sp>
    </p:spTree>
    <p:extLst>
      <p:ext uri="{BB962C8B-B14F-4D97-AF65-F5344CB8AC3E}">
        <p14:creationId xmlns:p14="http://schemas.microsoft.com/office/powerpoint/2010/main" val="3486094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does not always come ready for analysis…</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514" y="1156885"/>
            <a:ext cx="7613375" cy="274320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9066" y="4742079"/>
            <a:ext cx="6713803" cy="373412"/>
          </a:xfrm>
          <a:prstGeom prst="rect">
            <a:avLst/>
          </a:prstGeom>
        </p:spPr>
      </p:pic>
      <p:cxnSp>
        <p:nvCxnSpPr>
          <p:cNvPr id="11" name="Connector: Curved 10"/>
          <p:cNvCxnSpPr>
            <a:endCxn id="9" idx="1"/>
          </p:cNvCxnSpPr>
          <p:nvPr/>
        </p:nvCxnSpPr>
        <p:spPr>
          <a:xfrm rot="16200000" flipH="1">
            <a:off x="-118071" y="3441648"/>
            <a:ext cx="2526236" cy="448038"/>
          </a:xfrm>
          <a:prstGeom prst="curvedConnector2">
            <a:avLst/>
          </a:prstGeom>
          <a:ln w="19050">
            <a:prstDash val="sysDash"/>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1369067" y="4742079"/>
            <a:ext cx="2212335" cy="373412"/>
          </a:xfrm>
          <a:prstGeom prst="rect">
            <a:avLst/>
          </a:prstGeom>
          <a:solidFill>
            <a:srgbClr val="F2DCDB">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3616666" y="4742079"/>
            <a:ext cx="1518963" cy="373412"/>
          </a:xfrm>
          <a:prstGeom prst="rect">
            <a:avLst/>
          </a:prstGeom>
          <a:solidFill>
            <a:srgbClr val="F2DCDB">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5257800" y="4742079"/>
            <a:ext cx="1371600" cy="373412"/>
          </a:xfrm>
          <a:prstGeom prst="rect">
            <a:avLst/>
          </a:prstGeom>
          <a:solidFill>
            <a:srgbClr val="F2DCDB">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6751573" y="4742079"/>
            <a:ext cx="335028" cy="373412"/>
          </a:xfrm>
          <a:prstGeom prst="rect">
            <a:avLst/>
          </a:prstGeom>
          <a:solidFill>
            <a:srgbClr val="F2DCDB">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7135107" y="4742079"/>
            <a:ext cx="789695" cy="373412"/>
          </a:xfrm>
          <a:prstGeom prst="rect">
            <a:avLst/>
          </a:prstGeom>
          <a:solidFill>
            <a:srgbClr val="F2DCDB">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Connector: Curved 20"/>
          <p:cNvCxnSpPr/>
          <p:nvPr/>
        </p:nvCxnSpPr>
        <p:spPr>
          <a:xfrm flipV="1">
            <a:off x="2590800" y="2303678"/>
            <a:ext cx="3352800" cy="2438400"/>
          </a:xfrm>
          <a:prstGeom prst="curvedConnector3">
            <a:avLst>
              <a:gd name="adj1" fmla="val 30165"/>
            </a:avLst>
          </a:prstGeom>
          <a:ln w="28575">
            <a:solidFill>
              <a:schemeClr val="accent1">
                <a:lumMod val="75000"/>
              </a:schemeClr>
            </a:solidFill>
            <a:prstDash val="sysDot"/>
            <a:tailEnd type="triangle"/>
          </a:ln>
        </p:spPr>
        <p:style>
          <a:lnRef idx="1">
            <a:schemeClr val="accent5"/>
          </a:lnRef>
          <a:fillRef idx="0">
            <a:schemeClr val="accent5"/>
          </a:fillRef>
          <a:effectRef idx="0">
            <a:schemeClr val="accent5"/>
          </a:effectRef>
          <a:fontRef idx="minor">
            <a:schemeClr val="tx1"/>
          </a:fontRef>
        </p:style>
      </p:cxnSp>
      <p:cxnSp>
        <p:nvCxnSpPr>
          <p:cNvPr id="23" name="Connector: Curved 22"/>
          <p:cNvCxnSpPr/>
          <p:nvPr/>
        </p:nvCxnSpPr>
        <p:spPr>
          <a:xfrm flipV="1">
            <a:off x="4267202" y="2303679"/>
            <a:ext cx="2651887" cy="2423916"/>
          </a:xfrm>
          <a:prstGeom prst="curvedConnector3">
            <a:avLst>
              <a:gd name="adj1" fmla="val 50000"/>
            </a:avLst>
          </a:prstGeom>
          <a:ln w="28575">
            <a:solidFill>
              <a:schemeClr val="accent1">
                <a:lumMod val="75000"/>
              </a:schemeClr>
            </a:solidFill>
            <a:prstDash val="sysDot"/>
            <a:tailEnd type="triangle"/>
          </a:ln>
        </p:spPr>
        <p:style>
          <a:lnRef idx="1">
            <a:schemeClr val="accent5"/>
          </a:lnRef>
          <a:fillRef idx="0">
            <a:schemeClr val="accent5"/>
          </a:fillRef>
          <a:effectRef idx="0">
            <a:schemeClr val="accent5"/>
          </a:effectRef>
          <a:fontRef idx="minor">
            <a:schemeClr val="tx1"/>
          </a:fontRef>
        </p:style>
      </p:cxnSp>
      <p:sp>
        <p:nvSpPr>
          <p:cNvPr id="26" name="Rectangle 25"/>
          <p:cNvSpPr/>
          <p:nvPr/>
        </p:nvSpPr>
        <p:spPr>
          <a:xfrm>
            <a:off x="2164705" y="5427878"/>
            <a:ext cx="457200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000" b="1" dirty="0">
                <a:solidFill>
                  <a:schemeClr val="tx2"/>
                </a:solidFill>
                <a:latin typeface="Candara" panose="020E0502030303020204" pitchFamily="34" charset="0"/>
              </a:rPr>
              <a:t>How do we “parse” text in a cell and “break it apart” into its components?</a:t>
            </a:r>
          </a:p>
        </p:txBody>
      </p:sp>
      <p:pic>
        <p:nvPicPr>
          <p:cNvPr id="24" name="Picture 23" descr="Mastère Pro : Ingénierie Financière 2011/2012: Cours Gestion de la ..."/>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03924" y="4002955"/>
            <a:ext cx="209517" cy="209517"/>
          </a:xfrm>
          <a:prstGeom prst="rect">
            <a:avLst/>
          </a:prstGeom>
        </p:spPr>
      </p:pic>
      <p:sp>
        <p:nvSpPr>
          <p:cNvPr id="25" name="TextBox 24"/>
          <p:cNvSpPr txBox="1"/>
          <p:nvPr/>
        </p:nvSpPr>
        <p:spPr>
          <a:xfrm>
            <a:off x="6423962" y="3974833"/>
            <a:ext cx="899605" cy="230832"/>
          </a:xfrm>
          <a:prstGeom prst="rect">
            <a:avLst/>
          </a:prstGeom>
          <a:noFill/>
        </p:spPr>
        <p:txBody>
          <a:bodyPr wrap="none" rtlCol="0">
            <a:spAutoFit/>
          </a:bodyPr>
          <a:lstStyle/>
          <a:p>
            <a:r>
              <a:rPr lang="en-US" sz="900" b="1" dirty="0">
                <a:solidFill>
                  <a:schemeClr val="accent3">
                    <a:lumMod val="50000"/>
                  </a:schemeClr>
                </a:solidFill>
                <a:latin typeface="Book Antiqua" panose="02040602050305030304" pitchFamily="18" charset="0"/>
              </a:rPr>
              <a:t>salesdata.xlsx</a:t>
            </a:r>
          </a:p>
        </p:txBody>
      </p:sp>
    </p:spTree>
    <p:extLst>
      <p:ext uri="{BB962C8B-B14F-4D97-AF65-F5344CB8AC3E}">
        <p14:creationId xmlns:p14="http://schemas.microsoft.com/office/powerpoint/2010/main" val="31851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342900" indent="-342900">
              <a:buFont typeface="Wingdings" panose="05000000000000000000" pitchFamily="2" charset="2"/>
              <a:buChar char="§"/>
            </a:pPr>
            <a:r>
              <a:rPr lang="en-US" dirty="0"/>
              <a:t>Excel can not only be used to process numbers, but also text.</a:t>
            </a:r>
          </a:p>
          <a:p>
            <a:pPr marL="342900" indent="-342900">
              <a:buFont typeface="Wingdings" panose="05000000000000000000" pitchFamily="2" charset="2"/>
              <a:buChar char="§"/>
            </a:pPr>
            <a:r>
              <a:rPr lang="en-US" dirty="0"/>
              <a:t>Processing text often involves taking apart the putting together text values (strings).</a:t>
            </a:r>
          </a:p>
          <a:p>
            <a:pPr marL="342900" indent="-342900">
              <a:buFont typeface="Wingdings" panose="05000000000000000000" pitchFamily="2" charset="2"/>
              <a:buChar char="§"/>
            </a:pPr>
            <a:r>
              <a:rPr lang="en-US" dirty="0"/>
              <a:t>The process of taking text values apart is called parsing.</a:t>
            </a:r>
          </a:p>
        </p:txBody>
      </p:sp>
      <p:sp>
        <p:nvSpPr>
          <p:cNvPr id="7" name="Title 6"/>
          <p:cNvSpPr>
            <a:spLocks noGrp="1"/>
          </p:cNvSpPr>
          <p:nvPr>
            <p:ph type="title"/>
          </p:nvPr>
        </p:nvSpPr>
        <p:spPr/>
        <p:txBody>
          <a:bodyPr/>
          <a:lstStyle/>
          <a:p>
            <a:r>
              <a:rPr lang="en-US"/>
              <a:t>Processing Text</a:t>
            </a:r>
            <a:endParaRPr lang="en-US" dirty="0"/>
          </a:p>
        </p:txBody>
      </p:sp>
    </p:spTree>
    <p:extLst>
      <p:ext uri="{BB962C8B-B14F-4D97-AF65-F5344CB8AC3E}">
        <p14:creationId xmlns:p14="http://schemas.microsoft.com/office/powerpoint/2010/main" val="13897879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62400" y="1676400"/>
            <a:ext cx="5029200" cy="4953000"/>
          </a:xfrm>
        </p:spPr>
        <p:txBody>
          <a:bodyPr/>
          <a:lstStyle/>
          <a:p>
            <a:r>
              <a:rPr lang="en-US" dirty="0"/>
              <a:t>Data Shaping</a:t>
            </a:r>
          </a:p>
          <a:p>
            <a:r>
              <a:rPr lang="en-US" b="1" dirty="0">
                <a:solidFill>
                  <a:schemeClr val="accent1"/>
                </a:solidFill>
              </a:rPr>
              <a:t>Text Processing Functions</a:t>
            </a:r>
          </a:p>
          <a:p>
            <a:r>
              <a:rPr lang="en-US" dirty="0"/>
              <a:t>Converting Text to Numbers</a:t>
            </a:r>
          </a:p>
          <a:p>
            <a:endParaRPr lang="en-US" dirty="0"/>
          </a:p>
          <a:p>
            <a:endParaRPr lang="en-US" dirty="0"/>
          </a:p>
        </p:txBody>
      </p:sp>
    </p:spTree>
    <p:extLst>
      <p:ext uri="{BB962C8B-B14F-4D97-AF65-F5344CB8AC3E}">
        <p14:creationId xmlns:p14="http://schemas.microsoft.com/office/powerpoint/2010/main" val="2473570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Essential Text Processing Functions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51610482"/>
              </p:ext>
            </p:extLst>
          </p:nvPr>
        </p:nvGraphicFramePr>
        <p:xfrm>
          <a:off x="430823" y="1219200"/>
          <a:ext cx="8282355" cy="3907502"/>
        </p:xfrm>
        <a:graphic>
          <a:graphicData uri="http://schemas.openxmlformats.org/drawingml/2006/table">
            <a:tbl>
              <a:tblPr firstRow="1" bandRow="1">
                <a:tableStyleId>{5C22544A-7EE6-4342-B048-85BDC9FD1C3A}</a:tableStyleId>
              </a:tblPr>
              <a:tblGrid>
                <a:gridCol w="1830184">
                  <a:extLst>
                    <a:ext uri="{9D8B030D-6E8A-4147-A177-3AD203B41FA5}">
                      <a16:colId xmlns:a16="http://schemas.microsoft.com/office/drawing/2014/main" val="2781579051"/>
                    </a:ext>
                  </a:extLst>
                </a:gridCol>
                <a:gridCol w="6452171">
                  <a:extLst>
                    <a:ext uri="{9D8B030D-6E8A-4147-A177-3AD203B41FA5}">
                      <a16:colId xmlns:a16="http://schemas.microsoft.com/office/drawing/2014/main" val="3755612195"/>
                    </a:ext>
                  </a:extLst>
                </a:gridCol>
              </a:tblGrid>
              <a:tr h="402302">
                <a:tc>
                  <a:txBody>
                    <a:bodyPr/>
                    <a:lstStyle/>
                    <a:p>
                      <a:r>
                        <a:rPr lang="en-US" dirty="0"/>
                        <a:t>Function</a:t>
                      </a:r>
                    </a:p>
                  </a:txBody>
                  <a:tcPr/>
                </a:tc>
                <a:tc>
                  <a:txBody>
                    <a:bodyPr/>
                    <a:lstStyle/>
                    <a:p>
                      <a:r>
                        <a:rPr lang="en-US" dirty="0"/>
                        <a:t>Quick Summary</a:t>
                      </a:r>
                    </a:p>
                  </a:txBody>
                  <a:tcPr/>
                </a:tc>
                <a:extLst>
                  <a:ext uri="{0D108BD9-81ED-4DB2-BD59-A6C34878D82A}">
                    <a16:rowId xmlns:a16="http://schemas.microsoft.com/office/drawing/2014/main" val="3815013073"/>
                  </a:ext>
                </a:extLst>
              </a:tr>
              <a:tr h="370840">
                <a:tc>
                  <a:txBody>
                    <a:bodyPr/>
                    <a:lstStyle/>
                    <a:p>
                      <a:r>
                        <a:rPr lang="en-US" sz="2000" u="none" dirty="0">
                          <a:solidFill>
                            <a:schemeClr val="tx1"/>
                          </a:solidFill>
                          <a:latin typeface="Courier New" charset="0"/>
                          <a:ea typeface="Courier New" charset="0"/>
                          <a:cs typeface="Courier New" charset="0"/>
                        </a:rPr>
                        <a:t>LEN</a:t>
                      </a:r>
                    </a:p>
                  </a:txBody>
                  <a:tcPr/>
                </a:tc>
                <a:tc>
                  <a:txBody>
                    <a:bodyPr/>
                    <a:lstStyle/>
                    <a:p>
                      <a:r>
                        <a:rPr lang="en-US" dirty="0"/>
                        <a:t>Returns the number of characters</a:t>
                      </a:r>
                      <a:r>
                        <a:rPr lang="en-US" baseline="0" dirty="0"/>
                        <a:t> in a text string</a:t>
                      </a:r>
                      <a:endParaRPr lang="en-US" dirty="0"/>
                    </a:p>
                  </a:txBody>
                  <a:tcPr/>
                </a:tc>
                <a:extLst>
                  <a:ext uri="{0D108BD9-81ED-4DB2-BD59-A6C34878D82A}">
                    <a16:rowId xmlns:a16="http://schemas.microsoft.com/office/drawing/2014/main" val="3691875636"/>
                  </a:ext>
                </a:extLst>
              </a:tr>
              <a:tr h="640080">
                <a:tc>
                  <a:txBody>
                    <a:bodyPr/>
                    <a:lstStyle/>
                    <a:p>
                      <a:r>
                        <a:rPr lang="en-US" sz="2000" u="none" dirty="0">
                          <a:solidFill>
                            <a:schemeClr val="tx1"/>
                          </a:solidFill>
                          <a:latin typeface="Courier New" charset="0"/>
                          <a:ea typeface="Courier New" charset="0"/>
                          <a:cs typeface="Courier New" charset="0"/>
                        </a:rPr>
                        <a:t>LEFT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Extracts a specified number of characters from the left side of a text string</a:t>
                      </a:r>
                    </a:p>
                  </a:txBody>
                  <a:tcPr/>
                </a:tc>
                <a:extLst>
                  <a:ext uri="{0D108BD9-81ED-4DB2-BD59-A6C34878D82A}">
                    <a16:rowId xmlns:a16="http://schemas.microsoft.com/office/drawing/2014/main" val="2962098190"/>
                  </a:ext>
                </a:extLst>
              </a:tr>
              <a:tr h="640080">
                <a:tc>
                  <a:txBody>
                    <a:bodyPr/>
                    <a:lstStyle/>
                    <a:p>
                      <a:r>
                        <a:rPr lang="en-US" sz="2000" u="none" dirty="0">
                          <a:solidFill>
                            <a:schemeClr val="tx1"/>
                          </a:solidFill>
                          <a:latin typeface="Courier New" charset="0"/>
                          <a:ea typeface="Courier New" charset="0"/>
                          <a:cs typeface="Courier New" charset="0"/>
                        </a:rPr>
                        <a:t>RIGHT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Extracts a specified number of characters from the right side of a text string</a:t>
                      </a:r>
                    </a:p>
                  </a:txBody>
                  <a:tcPr/>
                </a:tc>
                <a:extLst>
                  <a:ext uri="{0D108BD9-81ED-4DB2-BD59-A6C34878D82A}">
                    <a16:rowId xmlns:a16="http://schemas.microsoft.com/office/drawing/2014/main" val="1875045188"/>
                  </a:ext>
                </a:extLst>
              </a:tr>
              <a:tr h="640080">
                <a:tc>
                  <a:txBody>
                    <a:bodyPr/>
                    <a:lstStyle/>
                    <a:p>
                      <a:r>
                        <a:rPr lang="en-US" sz="2000" u="none" dirty="0">
                          <a:solidFill>
                            <a:schemeClr val="tx1"/>
                          </a:solidFill>
                          <a:latin typeface="Courier New" charset="0"/>
                          <a:ea typeface="Courier New" charset="0"/>
                          <a:cs typeface="Courier New" charset="0"/>
                        </a:rPr>
                        <a:t>MID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Extracts a specified number of characters from a given position within a text string</a:t>
                      </a:r>
                    </a:p>
                  </a:txBody>
                  <a:tcPr/>
                </a:tc>
                <a:extLst>
                  <a:ext uri="{0D108BD9-81ED-4DB2-BD59-A6C34878D82A}">
                    <a16:rowId xmlns:a16="http://schemas.microsoft.com/office/drawing/2014/main" val="467987953"/>
                  </a:ext>
                </a:extLst>
              </a:tr>
              <a:tr h="370840">
                <a:tc>
                  <a:txBody>
                    <a:bodyPr/>
                    <a:lstStyle/>
                    <a:p>
                      <a:r>
                        <a:rPr lang="en-US" sz="2000" u="none" dirty="0">
                          <a:solidFill>
                            <a:schemeClr val="tx1"/>
                          </a:solidFill>
                          <a:latin typeface="Courier New" charset="0"/>
                          <a:ea typeface="Courier New" charset="0"/>
                          <a:cs typeface="Courier New" charset="0"/>
                        </a:rPr>
                        <a:t>FIND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Returns the position of a specific character within a text string</a:t>
                      </a:r>
                    </a:p>
                  </a:txBody>
                  <a:tcPr/>
                </a:tc>
                <a:extLst>
                  <a:ext uri="{0D108BD9-81ED-4DB2-BD59-A6C34878D82A}">
                    <a16:rowId xmlns:a16="http://schemas.microsoft.com/office/drawing/2014/main" val="3926164417"/>
                  </a:ext>
                </a:extLst>
              </a:tr>
              <a:tr h="370840">
                <a:tc>
                  <a:txBody>
                    <a:bodyPr/>
                    <a:lstStyle/>
                    <a:p>
                      <a:r>
                        <a:rPr lang="en-US" sz="2000" u="none" dirty="0">
                          <a:solidFill>
                            <a:schemeClr val="tx1"/>
                          </a:solidFill>
                          <a:latin typeface="Courier New" charset="0"/>
                          <a:ea typeface="Courier New" charset="0"/>
                          <a:cs typeface="Courier New" charset="0"/>
                        </a:rPr>
                        <a:t>VALUE</a:t>
                      </a:r>
                    </a:p>
                  </a:txBody>
                  <a:tcPr/>
                </a:tc>
                <a:tc>
                  <a:txBody>
                    <a:bodyPr/>
                    <a:lstStyle/>
                    <a:p>
                      <a:r>
                        <a:rPr lang="en-US" dirty="0"/>
                        <a:t>Returns a number parsed from</a:t>
                      </a:r>
                      <a:r>
                        <a:rPr lang="en-US" baseline="0" dirty="0"/>
                        <a:t> digits</a:t>
                      </a:r>
                      <a:endParaRPr lang="en-US" dirty="0"/>
                    </a:p>
                  </a:txBody>
                  <a:tcPr/>
                </a:tc>
                <a:extLst>
                  <a:ext uri="{0D108BD9-81ED-4DB2-BD59-A6C34878D82A}">
                    <a16:rowId xmlns:a16="http://schemas.microsoft.com/office/drawing/2014/main" val="3115417176"/>
                  </a:ext>
                </a:extLst>
              </a:tr>
              <a:tr h="370840">
                <a:tc>
                  <a:txBody>
                    <a:bodyPr/>
                    <a:lstStyle/>
                    <a:p>
                      <a:r>
                        <a:rPr lang="en-US" sz="2000" u="none" dirty="0">
                          <a:solidFill>
                            <a:schemeClr val="tx1"/>
                          </a:solidFill>
                          <a:latin typeface="Courier New" charset="0"/>
                          <a:ea typeface="Courier New" charset="0"/>
                          <a:cs typeface="Courier New" charset="0"/>
                        </a:rPr>
                        <a:t>TRIM</a:t>
                      </a:r>
                    </a:p>
                  </a:txBody>
                  <a:tcPr/>
                </a:tc>
                <a:tc>
                  <a:txBody>
                    <a:bodyPr/>
                    <a:lstStyle/>
                    <a:p>
                      <a:r>
                        <a:rPr lang="en-US" dirty="0"/>
                        <a:t>Removes leading</a:t>
                      </a:r>
                      <a:r>
                        <a:rPr lang="en-US" baseline="0" dirty="0"/>
                        <a:t> and trailing spaces from a text string</a:t>
                      </a:r>
                      <a:endParaRPr lang="en-US" dirty="0"/>
                    </a:p>
                  </a:txBody>
                  <a:tcPr/>
                </a:tc>
                <a:extLst>
                  <a:ext uri="{0D108BD9-81ED-4DB2-BD59-A6C34878D82A}">
                    <a16:rowId xmlns:a16="http://schemas.microsoft.com/office/drawing/2014/main" val="927806289"/>
                  </a:ext>
                </a:extLst>
              </a:tr>
            </a:tbl>
          </a:graphicData>
        </a:graphic>
      </p:graphicFrame>
    </p:spTree>
    <p:extLst>
      <p:ext uri="{BB962C8B-B14F-4D97-AF65-F5344CB8AC3E}">
        <p14:creationId xmlns:p14="http://schemas.microsoft.com/office/powerpoint/2010/main" val="173005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LEN</a:t>
            </a:r>
            <a:r>
              <a:rPr lang="en-US" dirty="0"/>
              <a:t> function returns the total number of characters in a text; i.e., the “length” of the text value:</a:t>
            </a:r>
          </a:p>
        </p:txBody>
      </p:sp>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LEN</a:t>
            </a:r>
            <a:r>
              <a:rPr lang="en-US" dirty="0"/>
              <a:t> Function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820710"/>
            <a:ext cx="3886200" cy="54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24399" y="2908605"/>
            <a:ext cx="1063112" cy="369332"/>
          </a:xfrm>
          <a:prstGeom prst="rect">
            <a:avLst/>
          </a:prstGeom>
          <a:noFill/>
        </p:spPr>
        <p:txBody>
          <a:bodyPr wrap="none" rtlCol="0">
            <a:spAutoFit/>
          </a:bodyPr>
          <a:lstStyle/>
          <a:p>
            <a:r>
              <a:rPr lang="en-US" b="1" dirty="0"/>
              <a:t>=LEN(A9)</a:t>
            </a:r>
          </a:p>
        </p:txBody>
      </p:sp>
    </p:spTree>
    <p:extLst>
      <p:ext uri="{BB962C8B-B14F-4D97-AF65-F5344CB8AC3E}">
        <p14:creationId xmlns:p14="http://schemas.microsoft.com/office/powerpoint/2010/main" val="36491533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LEFT</a:t>
            </a:r>
            <a:r>
              <a:rPr lang="en-US" dirty="0"/>
              <a:t> function extracts a specific number of characters from the left side of a text value:</a:t>
            </a:r>
          </a:p>
          <a:p>
            <a:endParaRPr lang="en-US" dirty="0"/>
          </a:p>
          <a:p>
            <a:endParaRPr lang="en-US" dirty="0"/>
          </a:p>
          <a:p>
            <a:endParaRPr lang="en-US" dirty="0"/>
          </a:p>
          <a:p>
            <a:endParaRPr lang="en-US" dirty="0"/>
          </a:p>
          <a:p>
            <a:r>
              <a:rPr lang="en-US" dirty="0"/>
              <a:t>The leftmost character in a text value (also called a string) is character 1, while the last character is at position LEN(A1).</a:t>
            </a:r>
            <a:br>
              <a:rPr lang="en-US" dirty="0"/>
            </a:br>
            <a:br>
              <a:rPr lang="en-US" dirty="0"/>
            </a:br>
            <a:br>
              <a:rPr lang="en-US" dirty="0"/>
            </a:br>
            <a:endParaRPr lang="en-US" dirty="0"/>
          </a:p>
        </p:txBody>
      </p:sp>
      <p:sp>
        <p:nvSpPr>
          <p:cNvPr id="7" name="Title 6"/>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LEFT</a:t>
            </a:r>
            <a:r>
              <a:rPr lang="en-US" dirty="0"/>
              <a:t> Function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2362200"/>
            <a:ext cx="353008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14800" y="2649244"/>
            <a:ext cx="1306768" cy="369332"/>
          </a:xfrm>
          <a:prstGeom prst="rect">
            <a:avLst/>
          </a:prstGeom>
          <a:noFill/>
        </p:spPr>
        <p:txBody>
          <a:bodyPr wrap="none" rtlCol="0">
            <a:spAutoFit/>
          </a:bodyPr>
          <a:lstStyle/>
          <a:p>
            <a:r>
              <a:rPr lang="en-US" b="1" dirty="0"/>
              <a:t>=LEFT(A1,4)</a:t>
            </a:r>
          </a:p>
        </p:txBody>
      </p:sp>
    </p:spTree>
    <p:extLst>
      <p:ext uri="{BB962C8B-B14F-4D97-AF65-F5344CB8AC3E}">
        <p14:creationId xmlns:p14="http://schemas.microsoft.com/office/powerpoint/2010/main" val="845487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RIGHT</a:t>
            </a:r>
            <a:r>
              <a:rPr lang="en-US" dirty="0"/>
              <a:t> function extracts a specific number of characters from the right side of a text value:</a:t>
            </a:r>
            <a:br>
              <a:rPr lang="en-US" dirty="0"/>
            </a:br>
            <a:br>
              <a:rPr lang="en-US" dirty="0"/>
            </a:br>
            <a:br>
              <a:rPr lang="en-US" dirty="0"/>
            </a:br>
            <a:endParaRPr lang="en-US" dirty="0"/>
          </a:p>
        </p:txBody>
      </p:sp>
      <p:sp>
        <p:nvSpPr>
          <p:cNvPr id="7" name="Title 6"/>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RIGHT</a:t>
            </a:r>
            <a:r>
              <a:rPr lang="en-US" dirty="0"/>
              <a:t> Function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971800"/>
            <a:ext cx="36154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86319" y="3301015"/>
            <a:ext cx="1475084" cy="369332"/>
          </a:xfrm>
          <a:prstGeom prst="rect">
            <a:avLst/>
          </a:prstGeom>
          <a:noFill/>
        </p:spPr>
        <p:txBody>
          <a:bodyPr wrap="none" rtlCol="0">
            <a:spAutoFit/>
          </a:bodyPr>
          <a:lstStyle/>
          <a:p>
            <a:r>
              <a:rPr lang="en-US" b="1" dirty="0"/>
              <a:t>=RIGHT(A1,4)</a:t>
            </a:r>
          </a:p>
        </p:txBody>
      </p:sp>
    </p:spTree>
    <p:extLst>
      <p:ext uri="{BB962C8B-B14F-4D97-AF65-F5344CB8AC3E}">
        <p14:creationId xmlns:p14="http://schemas.microsoft.com/office/powerpoint/2010/main" val="687864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f66cbb398e6ebdb46e3ab9387deb642c1ed9ea"/>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4F1442CF-9AF0-4107-AD90-A5E4DA95D227}"/>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CC4A58B5-A14B-4D01-A879-F2DF77ACAB27}"/>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21DA856E-0BEB-4E6B-A7CB-5EBA2720FF19}"/>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B7620"/>
      </a:accent6>
      <a:hlink>
        <a:srgbClr val="3366CC"/>
      </a:hlink>
      <a:folHlink>
        <a:srgbClr val="D5C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tatus xmlns="f942f361-1971-44bb-9246-4a3f0853ace9">35 Ready for Mgmt Review</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409BEA17DF6847A75A57AE4A1C1AEE" ma:contentTypeVersion="13" ma:contentTypeDescription="Create a new document." ma:contentTypeScope="" ma:versionID="4c71c2e906ce435dd6ba356aadac3041">
  <xsd:schema xmlns:xsd="http://www.w3.org/2001/XMLSchema" xmlns:p="http://schemas.microsoft.com/office/2006/metadata/properties" xmlns:ns2="f942f361-1971-44bb-9246-4a3f0853ace9" targetNamespace="http://schemas.microsoft.com/office/2006/metadata/properties" ma:root="true" ma:fieldsID="f1e2e9836b4fb5153ce8150a1f082e6f" ns2:_="">
    <xsd:import namespace="f942f361-1971-44bb-9246-4a3f0853ace9"/>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f942f361-1971-44bb-9246-4a3f0853ace9" elementFormDefault="qualified">
    <xsd:import namespace="http://schemas.microsoft.com/office/2006/documentManagement/types"/>
    <xsd:element name="Status" ma:index="1" nillable="true" ma:displayName="Status" ma:default="" ma:description="Status of documents in the Development folder" ma:format="RadioButtons" ma:internalName="Status">
      <xsd:simpleType>
        <xsd:restriction base="dms:Choice">
          <xsd:enumeration value="00 Blank Template"/>
          <xsd:enumeration value="01 Old Content"/>
          <xsd:enumeration value="03 New Content"/>
          <xsd:enumeration value="05 Ready for SME"/>
          <xsd:enumeration value="10 SME Work Complete"/>
          <xsd:enumeration value="15 Ready for ID"/>
          <xsd:enumeration value="16 ID Work Complete"/>
          <xsd:enumeration value="20 Ready for PA"/>
          <xsd:enumeration value="21 PA Work Complete"/>
          <xsd:enumeration value="25 Ready for Editor"/>
          <xsd:enumeration value="30 Editor Review Complete"/>
          <xsd:enumeration value="35 Ready for Mgmt Review"/>
          <xsd:enumeration value="40 Mgmt Review Complete"/>
          <xsd:enumeration value="45 Ready for Release"/>
          <xsd:enumeration value="50 Released"/>
          <xsd:enumeration value="65 Obsolete"/>
          <xsd:enumeration value="70 H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Field not used"/>
        <xsd:element ref="dc:subject" minOccurs="0" maxOccurs="1"/>
        <xsd:element ref="dc:description" minOccurs="0" maxOccurs="1" ma:index="2" ma:displayName="Note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9FCD0C8-CF39-40B8-9E6B-FF38A42117F1}">
  <ds:schemaRefs>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f942f361-1971-44bb-9246-4a3f0853ace9"/>
    <ds:schemaRef ds:uri="http://www.w3.org/XML/1998/namespace"/>
  </ds:schemaRefs>
</ds:datastoreItem>
</file>

<file path=customXml/itemProps2.xml><?xml version="1.0" encoding="utf-8"?>
<ds:datastoreItem xmlns:ds="http://schemas.openxmlformats.org/officeDocument/2006/customXml" ds:itemID="{7259328B-20D6-4DCE-B05B-92453944C1A8}">
  <ds:schemaRefs>
    <ds:schemaRef ds:uri="http://schemas.microsoft.com/sharepoint/v3/contenttype/forms"/>
  </ds:schemaRefs>
</ds:datastoreItem>
</file>

<file path=customXml/itemProps3.xml><?xml version="1.0" encoding="utf-8"?>
<ds:datastoreItem xmlns:ds="http://schemas.openxmlformats.org/officeDocument/2006/customXml" ds:itemID="{71B71EB1-47A1-4372-95A8-D2A58BAD7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2f361-1971-44bb-9246-4a3f0853ace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20153</TotalTime>
  <Words>7761</Words>
  <Application>Microsoft Macintosh PowerPoint</Application>
  <PresentationFormat>On-screen Show (4:3)</PresentationFormat>
  <Paragraphs>1177</Paragraphs>
  <Slides>176</Slides>
  <Notes>175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176</vt:i4>
      </vt:variant>
    </vt:vector>
  </HeadingPairs>
  <TitlesOfParts>
    <vt:vector size="188" baseType="lpstr">
      <vt:lpstr>American Typewriter</vt:lpstr>
      <vt:lpstr>Arial</vt:lpstr>
      <vt:lpstr>Book Antiqua</vt:lpstr>
      <vt:lpstr>Bookman Old Style</vt:lpstr>
      <vt:lpstr>Calibri</vt:lpstr>
      <vt:lpstr>Candara</vt:lpstr>
      <vt:lpstr>Cochin</vt:lpstr>
      <vt:lpstr>Courier New</vt:lpstr>
      <vt:lpstr>Garamond</vt:lpstr>
      <vt:lpstr>Times New Roman</vt:lpstr>
      <vt:lpstr>Wingdings</vt:lpstr>
      <vt:lpstr>Office Theme</vt:lpstr>
      <vt:lpstr>PowerPoint Presentation</vt:lpstr>
      <vt:lpstr>Tutorial Topics</vt:lpstr>
      <vt:lpstr>Learning Objectives</vt:lpstr>
      <vt:lpstr>The Data Analytics Pipeline</vt:lpstr>
      <vt:lpstr>Excel vs Google Sheet</vt:lpstr>
      <vt:lpstr>Excel for Information &amp; Data Science</vt:lpstr>
      <vt:lpstr>Module Objectives</vt:lpstr>
      <vt:lpstr>PowerPoint Presentation</vt:lpstr>
      <vt:lpstr>Spreadsheets are Essential End-User Tools</vt:lpstr>
      <vt:lpstr>Spreadsheet Layout</vt:lpstr>
      <vt:lpstr>Navigating Microsoft Excel 2016</vt:lpstr>
      <vt:lpstr>Value vs. Type vs. Format</vt:lpstr>
      <vt:lpstr>Formatting</vt:lpstr>
      <vt:lpstr>Explore Formatting</vt:lpstr>
      <vt:lpstr>Entering and Adjusting Text</vt:lpstr>
      <vt:lpstr>Formatting in Different Versions of Excel</vt:lpstr>
      <vt:lpstr>PowerPoint Presentation</vt:lpstr>
      <vt:lpstr>Conditional Formatting</vt:lpstr>
      <vt:lpstr>Excel for Information &amp; Data Science</vt:lpstr>
      <vt:lpstr>PowerPoint Presentation</vt:lpstr>
      <vt:lpstr>Entering Formulas and Functions</vt:lpstr>
      <vt:lpstr>Common Function: SUM</vt:lpstr>
      <vt:lpstr>Function Library</vt:lpstr>
      <vt:lpstr>Cell Ranges</vt:lpstr>
      <vt:lpstr>Column Range: A1:A10</vt:lpstr>
      <vt:lpstr>Row Range: A5:K5</vt:lpstr>
      <vt:lpstr>Matrix: A1:C5</vt:lpstr>
      <vt:lpstr>Cell References in Functions</vt:lpstr>
      <vt:lpstr>Common Function: PMT</vt:lpstr>
      <vt:lpstr>Common Function: SUMPRODUCT</vt:lpstr>
      <vt:lpstr>Common Statistical Functions</vt:lpstr>
      <vt:lpstr>The AVERAGE Function</vt:lpstr>
      <vt:lpstr>Additional Averaging Functions</vt:lpstr>
      <vt:lpstr>AVERAGE and AVERAGEA</vt:lpstr>
      <vt:lpstr>Dealing with Missing Data Values</vt:lpstr>
      <vt:lpstr>Calculating the Standard Deviation</vt:lpstr>
      <vt:lpstr>STDEV.S and STDEVA</vt:lpstr>
      <vt:lpstr>Counting Cell Ranges</vt:lpstr>
      <vt:lpstr>Copying Cells</vt:lpstr>
      <vt:lpstr>Copying Formulas</vt:lpstr>
      <vt:lpstr>Copying Formulas</vt:lpstr>
      <vt:lpstr>Anchors and Cell Dragging</vt:lpstr>
      <vt:lpstr>When to Anchor</vt:lpstr>
      <vt:lpstr>Showing Formulas</vt:lpstr>
      <vt:lpstr>Build a Model with Formulas</vt:lpstr>
      <vt:lpstr>PowerPoint Presentation</vt:lpstr>
      <vt:lpstr>Named Ranges</vt:lpstr>
      <vt:lpstr>Named Ranges in Functions</vt:lpstr>
      <vt:lpstr>Managing Named Ranges</vt:lpstr>
      <vt:lpstr>PowerPoint Presentation</vt:lpstr>
      <vt:lpstr>Date and Time Processing Functions</vt:lpstr>
      <vt:lpstr>Date Processing</vt:lpstr>
      <vt:lpstr>Constructing Months with EDATE</vt:lpstr>
      <vt:lpstr>Internal Date Representation</vt:lpstr>
      <vt:lpstr>Date Calculations</vt:lpstr>
      <vt:lpstr>PowerPoint Presentation</vt:lpstr>
      <vt:lpstr>The IF Function</vt:lpstr>
      <vt:lpstr>Taking a Closer Look at IF</vt:lpstr>
      <vt:lpstr>A Closer Look at the Statement</vt:lpstr>
      <vt:lpstr>How Does IF Work and What Does It Do?</vt:lpstr>
      <vt:lpstr>The IF Condition</vt:lpstr>
      <vt:lpstr>A Complete Spreadsheet Model</vt:lpstr>
      <vt:lpstr>Filtering Data and Calculating Aggregates</vt:lpstr>
      <vt:lpstr>Filter Data with Conditionals</vt:lpstr>
      <vt:lpstr>Module Summary</vt:lpstr>
      <vt:lpstr>Module 2</vt:lpstr>
      <vt:lpstr>Module Objectives</vt:lpstr>
      <vt:lpstr>PowerPoint Presentation</vt:lpstr>
      <vt:lpstr>Sources of Data</vt:lpstr>
      <vt:lpstr>PowerPoint Presentation</vt:lpstr>
      <vt:lpstr>Delimited Files</vt:lpstr>
      <vt:lpstr>Steps to Import Text File via Text Import Wizard</vt:lpstr>
      <vt:lpstr>PowerPoint Presentation</vt:lpstr>
      <vt:lpstr>Scraping Data from the Web</vt:lpstr>
      <vt:lpstr>Consideration When Using Scraped Data from the Web</vt:lpstr>
      <vt:lpstr>Scraping Web Data</vt:lpstr>
      <vt:lpstr>Obtain Most Current Data</vt:lpstr>
      <vt:lpstr>Automatic Data Refresh</vt:lpstr>
      <vt:lpstr>Module Summary</vt:lpstr>
      <vt:lpstr>Module 3</vt:lpstr>
      <vt:lpstr>Module Objectives</vt:lpstr>
      <vt:lpstr>PowerPoint Presentation</vt:lpstr>
      <vt:lpstr>Converting Data to a Table</vt:lpstr>
      <vt:lpstr>Working with Data in Tables</vt:lpstr>
      <vt:lpstr>PowerPoint Presentation</vt:lpstr>
      <vt:lpstr>Adding Slicers to Filter Table Data</vt:lpstr>
      <vt:lpstr>PowerPoint Presentation</vt:lpstr>
      <vt:lpstr>Summarizing Data with Pivot Tables</vt:lpstr>
      <vt:lpstr>Module Summary</vt:lpstr>
      <vt:lpstr>PowerPoint Presentation</vt:lpstr>
      <vt:lpstr>Lesson Objectives</vt:lpstr>
      <vt:lpstr>PowerPoint Presentation</vt:lpstr>
      <vt:lpstr>Data does not always come ready for analysis…</vt:lpstr>
      <vt:lpstr>Processing Text</vt:lpstr>
      <vt:lpstr>PowerPoint Presentation</vt:lpstr>
      <vt:lpstr>Essential Text Processing Functions</vt:lpstr>
      <vt:lpstr>LEN Function</vt:lpstr>
      <vt:lpstr>LEFT Function</vt:lpstr>
      <vt:lpstr>RIGHT Function</vt:lpstr>
      <vt:lpstr>MID Function</vt:lpstr>
      <vt:lpstr>FIND Function</vt:lpstr>
      <vt:lpstr>Case Sensitivity</vt:lpstr>
      <vt:lpstr>IFERROR and FIND</vt:lpstr>
      <vt:lpstr>TRIM Function</vt:lpstr>
      <vt:lpstr>A Simple Example: What’s the Recipe?</vt:lpstr>
      <vt:lpstr>Steps to Devising a Text Parsing Strategy</vt:lpstr>
      <vt:lpstr>PowerPoint Presentation</vt:lpstr>
      <vt:lpstr>VALUE Function</vt:lpstr>
      <vt:lpstr>Parse Text, Extract Elements, and Shape Data</vt:lpstr>
      <vt:lpstr>Module Summary</vt:lpstr>
      <vt:lpstr>Module 5</vt:lpstr>
      <vt:lpstr>Module Objectives</vt:lpstr>
      <vt:lpstr>PowerPoint Presentation</vt:lpstr>
      <vt:lpstr>Charts and Graph for Data Exploration</vt:lpstr>
      <vt:lpstr>Visualizing Proportions with Pie Charts</vt:lpstr>
      <vt:lpstr>Visualizing Comparisons with Column Charts</vt:lpstr>
      <vt:lpstr>Visualizing Time-Series Data with a Line Graph</vt:lpstr>
      <vt:lpstr>Visualizing Fluctuations with High/Low/Close Graph</vt:lpstr>
      <vt:lpstr>Visualizing Correlations with a Scatter Plot</vt:lpstr>
      <vt:lpstr>Assigning a Series to a Secondary Axis</vt:lpstr>
      <vt:lpstr>PowerPoint Presentation</vt:lpstr>
      <vt:lpstr>Customizing a Chart</vt:lpstr>
      <vt:lpstr>Customizing a Chart </vt:lpstr>
      <vt:lpstr>Adding Transparency to Create Minimal Displays</vt:lpstr>
      <vt:lpstr>Additional Formatting Options</vt:lpstr>
      <vt:lpstr>Customizing a Scatter Plot</vt:lpstr>
      <vt:lpstr>How to Remove Generic Data Labels</vt:lpstr>
      <vt:lpstr>PowerPoint Presentation</vt:lpstr>
      <vt:lpstr>Sparklines</vt:lpstr>
      <vt:lpstr>Create Sparklines</vt:lpstr>
      <vt:lpstr>Merging Cells</vt:lpstr>
      <vt:lpstr>Module Summary</vt:lpstr>
      <vt:lpstr>PowerPoint Presentation</vt:lpstr>
      <vt:lpstr>Module Objectives</vt:lpstr>
      <vt:lpstr>PowerPoint Presentation</vt:lpstr>
      <vt:lpstr>An Employee Payroll</vt:lpstr>
      <vt:lpstr>Calculations</vt:lpstr>
      <vt:lpstr>Health Insurance Rules</vt:lpstr>
      <vt:lpstr>Table Lookup: VLOOKUP and HLOOKUP</vt:lpstr>
      <vt:lpstr>VLOOKUP Table Setup</vt:lpstr>
      <vt:lpstr>Detailed Look at VLOOKUP</vt:lpstr>
      <vt:lpstr>VLOOKUP Parameters</vt:lpstr>
      <vt:lpstr>PowerPoint Presentation</vt:lpstr>
      <vt:lpstr>Setting up VLOOKUP Intervals</vt:lpstr>
      <vt:lpstr>Reading the VLOOKUP Table</vt:lpstr>
      <vt:lpstr>Using VLOOKUP with Intervals</vt:lpstr>
      <vt:lpstr>VLOOKUP Table Setup Rules</vt:lpstr>
      <vt:lpstr>PowerPoint Presentation</vt:lpstr>
      <vt:lpstr>Lookup Errors</vt:lpstr>
      <vt:lpstr>Using IFERROR</vt:lpstr>
      <vt:lpstr>Dealing with Missing Lookup Table Values</vt:lpstr>
      <vt:lpstr>Flexible Models with Table Lookup</vt:lpstr>
      <vt:lpstr>PowerPoint Presentation</vt:lpstr>
      <vt:lpstr>Limitations of VLOOKUP</vt:lpstr>
      <vt:lpstr>Some Thoughts...</vt:lpstr>
      <vt:lpstr>The MATCH Function</vt:lpstr>
      <vt:lpstr>The INDEX Function</vt:lpstr>
      <vt:lpstr>Examples of MATCH and INDEX</vt:lpstr>
      <vt:lpstr>Example Revisited</vt:lpstr>
      <vt:lpstr>Common Errors with Table Lookup</vt:lpstr>
      <vt:lpstr>Flexible Models with Table Lookup</vt:lpstr>
      <vt:lpstr>Module Summary</vt:lpstr>
      <vt:lpstr>Module 7</vt:lpstr>
      <vt:lpstr>Module Objectives</vt:lpstr>
      <vt:lpstr>Practicum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Summary</vt:lpstr>
      <vt:lpstr>Module 8</vt:lpstr>
      <vt:lpstr>Session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Schedlbauer</dc:creator>
  <dc:description/>
  <cp:lastModifiedBy>Martin Schedlbauer</cp:lastModifiedBy>
  <cp:revision>777</cp:revision>
  <cp:lastPrinted>2018-10-01T15:25:11Z</cp:lastPrinted>
  <dcterms:created xsi:type="dcterms:W3CDTF">2012-03-29T20:44:01Z</dcterms:created>
  <dcterms:modified xsi:type="dcterms:W3CDTF">2023-01-16T12:11:13Z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0x01010047409BEA17DF6847A75A57AE4A1C1AEE</vt:lpwstr>
  </property>
</Properties>
</file>