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84"/>
  </p:notesMasterIdLst>
  <p:handoutMasterIdLst>
    <p:handoutMasterId r:id="rId85"/>
  </p:handoutMasterIdLst>
  <p:sldIdLst>
    <p:sldId id="828" r:id="rId2"/>
    <p:sldId id="938" r:id="rId3"/>
    <p:sldId id="843" r:id="rId4"/>
    <p:sldId id="1070" r:id="rId5"/>
    <p:sldId id="1072" r:id="rId6"/>
    <p:sldId id="1073" r:id="rId7"/>
    <p:sldId id="1076" r:id="rId8"/>
    <p:sldId id="1077" r:id="rId9"/>
    <p:sldId id="311" r:id="rId10"/>
    <p:sldId id="1078" r:id="rId11"/>
    <p:sldId id="1071" r:id="rId12"/>
    <p:sldId id="1075" r:id="rId13"/>
    <p:sldId id="1074" r:id="rId14"/>
    <p:sldId id="347" r:id="rId15"/>
    <p:sldId id="1079" r:id="rId16"/>
    <p:sldId id="1080" r:id="rId17"/>
    <p:sldId id="1081" r:id="rId18"/>
    <p:sldId id="1082" r:id="rId19"/>
    <p:sldId id="1083" r:id="rId20"/>
    <p:sldId id="1100" r:id="rId21"/>
    <p:sldId id="1099" r:id="rId22"/>
    <p:sldId id="1084" r:id="rId23"/>
    <p:sldId id="1059" r:id="rId24"/>
    <p:sldId id="1086" r:id="rId25"/>
    <p:sldId id="1087" r:id="rId26"/>
    <p:sldId id="357" r:id="rId27"/>
    <p:sldId id="1085" r:id="rId28"/>
    <p:sldId id="363" r:id="rId29"/>
    <p:sldId id="1094" r:id="rId30"/>
    <p:sldId id="1090" r:id="rId31"/>
    <p:sldId id="319" r:id="rId32"/>
    <p:sldId id="1089" r:id="rId33"/>
    <p:sldId id="359" r:id="rId34"/>
    <p:sldId id="360" r:id="rId35"/>
    <p:sldId id="361" r:id="rId36"/>
    <p:sldId id="1092" r:id="rId37"/>
    <p:sldId id="1088" r:id="rId38"/>
    <p:sldId id="1095" r:id="rId39"/>
    <p:sldId id="1096" r:id="rId40"/>
    <p:sldId id="504" r:id="rId41"/>
    <p:sldId id="505" r:id="rId42"/>
    <p:sldId id="533" r:id="rId43"/>
    <p:sldId id="534" r:id="rId44"/>
    <p:sldId id="506" r:id="rId45"/>
    <p:sldId id="507" r:id="rId46"/>
    <p:sldId id="509" r:id="rId47"/>
    <p:sldId id="535" r:id="rId48"/>
    <p:sldId id="536" r:id="rId49"/>
    <p:sldId id="518" r:id="rId50"/>
    <p:sldId id="364" r:id="rId51"/>
    <p:sldId id="1091" r:id="rId52"/>
    <p:sldId id="365" r:id="rId53"/>
    <p:sldId id="366" r:id="rId54"/>
    <p:sldId id="539" r:id="rId55"/>
    <p:sldId id="520" r:id="rId56"/>
    <p:sldId id="521" r:id="rId57"/>
    <p:sldId id="1097" r:id="rId58"/>
    <p:sldId id="1101" r:id="rId59"/>
    <p:sldId id="1102" r:id="rId60"/>
    <p:sldId id="1105" r:id="rId61"/>
    <p:sldId id="1104" r:id="rId62"/>
    <p:sldId id="1107" r:id="rId63"/>
    <p:sldId id="1108" r:id="rId64"/>
    <p:sldId id="1106" r:id="rId65"/>
    <p:sldId id="1111" r:id="rId66"/>
    <p:sldId id="1117" r:id="rId67"/>
    <p:sldId id="1110" r:id="rId68"/>
    <p:sldId id="1112" r:id="rId69"/>
    <p:sldId id="1113" r:id="rId70"/>
    <p:sldId id="1115" r:id="rId71"/>
    <p:sldId id="1119" r:id="rId72"/>
    <p:sldId id="1120" r:id="rId73"/>
    <p:sldId id="1126" r:id="rId74"/>
    <p:sldId id="1127" r:id="rId75"/>
    <p:sldId id="1122" r:id="rId76"/>
    <p:sldId id="1123" r:id="rId77"/>
    <p:sldId id="1124" r:id="rId78"/>
    <p:sldId id="1125" r:id="rId79"/>
    <p:sldId id="1121" r:id="rId80"/>
    <p:sldId id="1116" r:id="rId81"/>
    <p:sldId id="1118" r:id="rId82"/>
    <p:sldId id="1103" r:id="rId83"/>
  </p:sldIdLst>
  <p:sldSz cx="9144000" cy="6858000" type="screen4x3"/>
  <p:notesSz cx="6858000" cy="9144000"/>
  <p:custDataLst>
    <p:tags r:id="rId8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0C5374AE-BF3E-45D6-8E04-91446EAEED1F}">
          <p14:sldIdLst>
            <p14:sldId id="828"/>
          </p14:sldIdLst>
        </p14:section>
        <p14:section name="Data Warehouse Concepts" id="{D3DEFACC-D4E4-114D-8F58-27184D060251}">
          <p14:sldIdLst>
            <p14:sldId id="938"/>
            <p14:sldId id="843"/>
            <p14:sldId id="1070"/>
            <p14:sldId id="1072"/>
            <p14:sldId id="1073"/>
            <p14:sldId id="1076"/>
            <p14:sldId id="1077"/>
            <p14:sldId id="311"/>
            <p14:sldId id="1078"/>
            <p14:sldId id="1071"/>
            <p14:sldId id="1075"/>
            <p14:sldId id="1074"/>
            <p14:sldId id="347"/>
            <p14:sldId id="1079"/>
            <p14:sldId id="1080"/>
            <p14:sldId id="1081"/>
            <p14:sldId id="1082"/>
            <p14:sldId id="1083"/>
            <p14:sldId id="1100"/>
            <p14:sldId id="1099"/>
            <p14:sldId id="1084"/>
            <p14:sldId id="1059"/>
          </p14:sldIdLst>
        </p14:section>
        <p14:section name="Multi-Dimensional Modeling" id="{0F6FD6BB-4619-5B46-924E-8D9C6394CDBE}">
          <p14:sldIdLst>
            <p14:sldId id="1086"/>
            <p14:sldId id="1087"/>
            <p14:sldId id="357"/>
            <p14:sldId id="1085"/>
            <p14:sldId id="363"/>
            <p14:sldId id="1094"/>
            <p14:sldId id="1090"/>
            <p14:sldId id="319"/>
            <p14:sldId id="1089"/>
            <p14:sldId id="359"/>
            <p14:sldId id="360"/>
            <p14:sldId id="361"/>
            <p14:sldId id="1092"/>
            <p14:sldId id="1088"/>
          </p14:sldIdLst>
        </p14:section>
        <p14:section name="Star Schema Design" id="{2C09374E-83A6-D243-A46E-62329444E886}">
          <p14:sldIdLst>
            <p14:sldId id="1095"/>
            <p14:sldId id="1096"/>
            <p14:sldId id="504"/>
            <p14:sldId id="505"/>
            <p14:sldId id="533"/>
            <p14:sldId id="534"/>
            <p14:sldId id="506"/>
            <p14:sldId id="507"/>
            <p14:sldId id="509"/>
            <p14:sldId id="535"/>
            <p14:sldId id="536"/>
            <p14:sldId id="518"/>
            <p14:sldId id="364"/>
            <p14:sldId id="1091"/>
            <p14:sldId id="365"/>
            <p14:sldId id="366"/>
            <p14:sldId id="539"/>
            <p14:sldId id="520"/>
            <p14:sldId id="521"/>
            <p14:sldId id="1097"/>
          </p14:sldIdLst>
        </p14:section>
        <p14:section name="Data Mining" id="{042828D4-40B9-F54C-BA58-EE0043857795}">
          <p14:sldIdLst>
            <p14:sldId id="1101"/>
            <p14:sldId id="1102"/>
            <p14:sldId id="1105"/>
            <p14:sldId id="1104"/>
            <p14:sldId id="1107"/>
            <p14:sldId id="1108"/>
            <p14:sldId id="1106"/>
            <p14:sldId id="1111"/>
            <p14:sldId id="1117"/>
            <p14:sldId id="1110"/>
            <p14:sldId id="1112"/>
            <p14:sldId id="1113"/>
            <p14:sldId id="1115"/>
            <p14:sldId id="1119"/>
            <p14:sldId id="1120"/>
            <p14:sldId id="1126"/>
            <p14:sldId id="1127"/>
            <p14:sldId id="1122"/>
            <p14:sldId id="1123"/>
            <p14:sldId id="1124"/>
            <p14:sldId id="1125"/>
            <p14:sldId id="1121"/>
            <p14:sldId id="1116"/>
            <p14:sldId id="1118"/>
            <p14:sldId id="1103"/>
          </p14:sldIdLst>
        </p14:section>
        <p14:section name="Backlog" id="{6004D746-8641-F541-A12E-317A2B99EF3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n Schedlbauer" initials="M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3735"/>
    <a:srgbClr val="D7A0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4B1179-CD75-5C45-8476-954F649AF519}" v="929" dt="2020-11-14T15:07:07.8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91"/>
    <p:restoredTop sz="95487"/>
  </p:normalViewPr>
  <p:slideViewPr>
    <p:cSldViewPr snapToGrid="0">
      <p:cViewPr varScale="1">
        <p:scale>
          <a:sx n="99" d="100"/>
          <a:sy n="99" d="100"/>
        </p:scale>
        <p:origin x="661" y="56"/>
      </p:cViewPr>
      <p:guideLst>
        <p:guide orient="horz" pos="2160"/>
        <p:guide pos="2880"/>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122" d="100"/>
          <a:sy n="122" d="100"/>
        </p:scale>
        <p:origin x="4368" y="2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microsoft.com/office/2015/10/relationships/revisionInfo" Target="revisionInfo.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06EB78-86F7-B249-9D0D-230DFCFE0FE0}" type="doc">
      <dgm:prSet loTypeId="urn:microsoft.com/office/officeart/2009/3/layout/StepUpProcess" loCatId="" qsTypeId="urn:microsoft.com/office/officeart/2005/8/quickstyle/simple3" qsCatId="simple" csTypeId="urn:microsoft.com/office/officeart/2005/8/colors/colorful1" csCatId="colorful" phldr="1"/>
      <dgm:spPr/>
    </dgm:pt>
    <dgm:pt modelId="{605D9488-5016-814C-B660-898C62917FB6}">
      <dgm:prSet phldrT="[Text]"/>
      <dgm:spPr/>
      <dgm:t>
        <a:bodyPr/>
        <a:lstStyle/>
        <a:p>
          <a:r>
            <a:rPr lang="en-US" altLang="en-US" dirty="0"/>
            <a:t>Defining the problem</a:t>
          </a:r>
          <a:endParaRPr lang="en-US" dirty="0"/>
        </a:p>
      </dgm:t>
    </dgm:pt>
    <dgm:pt modelId="{CBA730C1-9CAF-B449-A7DC-FC0957E1B546}" type="parTrans" cxnId="{07C6CB06-4A78-6845-8762-0360DCBAEFE1}">
      <dgm:prSet/>
      <dgm:spPr/>
      <dgm:t>
        <a:bodyPr/>
        <a:lstStyle/>
        <a:p>
          <a:endParaRPr lang="en-US"/>
        </a:p>
      </dgm:t>
    </dgm:pt>
    <dgm:pt modelId="{99F1D378-4C40-4D4C-9A98-895145C0A003}" type="sibTrans" cxnId="{07C6CB06-4A78-6845-8762-0360DCBAEFE1}">
      <dgm:prSet/>
      <dgm:spPr/>
      <dgm:t>
        <a:bodyPr/>
        <a:lstStyle/>
        <a:p>
          <a:endParaRPr lang="en-US"/>
        </a:p>
      </dgm:t>
    </dgm:pt>
    <dgm:pt modelId="{18C2B73A-B062-0147-9253-BB386F80831A}">
      <dgm:prSet/>
      <dgm:spPr/>
      <dgm:t>
        <a:bodyPr/>
        <a:lstStyle/>
        <a:p>
          <a:r>
            <a:rPr lang="en-US" altLang="en-US"/>
            <a:t>Collecting, cleaning, and preparing the data</a:t>
          </a:r>
          <a:endParaRPr lang="en-US" altLang="en-US" dirty="0"/>
        </a:p>
      </dgm:t>
    </dgm:pt>
    <dgm:pt modelId="{452BA956-7158-4141-A215-310C64632C2A}" type="parTrans" cxnId="{6B79F5AD-6501-2549-B7F9-0811CD84FA10}">
      <dgm:prSet/>
      <dgm:spPr/>
      <dgm:t>
        <a:bodyPr/>
        <a:lstStyle/>
        <a:p>
          <a:endParaRPr lang="en-US"/>
        </a:p>
      </dgm:t>
    </dgm:pt>
    <dgm:pt modelId="{79A32B5F-1271-1B4D-A875-C664E33186E0}" type="sibTrans" cxnId="{6B79F5AD-6501-2549-B7F9-0811CD84FA10}">
      <dgm:prSet/>
      <dgm:spPr/>
      <dgm:t>
        <a:bodyPr/>
        <a:lstStyle/>
        <a:p>
          <a:endParaRPr lang="en-US"/>
        </a:p>
      </dgm:t>
    </dgm:pt>
    <dgm:pt modelId="{DA34D8F7-C7F2-3B4A-8736-84C50CD3B01C}">
      <dgm:prSet/>
      <dgm:spPr/>
      <dgm:t>
        <a:bodyPr/>
        <a:lstStyle/>
        <a:p>
          <a:r>
            <a:rPr lang="en-US" altLang="en-US" dirty="0"/>
            <a:t>Mining the data</a:t>
          </a:r>
        </a:p>
      </dgm:t>
    </dgm:pt>
    <dgm:pt modelId="{81879FD3-1F94-4146-82E9-853BDFA73134}" type="parTrans" cxnId="{8608DA64-DF0E-3A45-B94E-9AEE74897190}">
      <dgm:prSet/>
      <dgm:spPr/>
      <dgm:t>
        <a:bodyPr/>
        <a:lstStyle/>
        <a:p>
          <a:endParaRPr lang="en-US"/>
        </a:p>
      </dgm:t>
    </dgm:pt>
    <dgm:pt modelId="{037CA0B8-B6C7-5241-9793-81EEF8E308A9}" type="sibTrans" cxnId="{8608DA64-DF0E-3A45-B94E-9AEE74897190}">
      <dgm:prSet/>
      <dgm:spPr/>
      <dgm:t>
        <a:bodyPr/>
        <a:lstStyle/>
        <a:p>
          <a:endParaRPr lang="en-US"/>
        </a:p>
      </dgm:t>
    </dgm:pt>
    <dgm:pt modelId="{CDF10653-F262-5547-94D9-4216BD97B9CF}">
      <dgm:prSet/>
      <dgm:spPr/>
      <dgm:t>
        <a:bodyPr/>
        <a:lstStyle/>
        <a:p>
          <a:r>
            <a:rPr lang="en-US" altLang="en-US"/>
            <a:t>Validating the models</a:t>
          </a:r>
          <a:endParaRPr lang="en-US" altLang="en-US" dirty="0"/>
        </a:p>
      </dgm:t>
    </dgm:pt>
    <dgm:pt modelId="{A36FC6A7-145B-D34E-8447-C2A45FA71E1E}" type="parTrans" cxnId="{3291C148-F733-F549-A9A2-4128B3B0A775}">
      <dgm:prSet/>
      <dgm:spPr/>
      <dgm:t>
        <a:bodyPr/>
        <a:lstStyle/>
        <a:p>
          <a:endParaRPr lang="en-US"/>
        </a:p>
      </dgm:t>
    </dgm:pt>
    <dgm:pt modelId="{117A6A6D-FE08-314F-93B8-B9C7860B4FD3}" type="sibTrans" cxnId="{3291C148-F733-F549-A9A2-4128B3B0A775}">
      <dgm:prSet/>
      <dgm:spPr/>
      <dgm:t>
        <a:bodyPr/>
        <a:lstStyle/>
        <a:p>
          <a:endParaRPr lang="en-US"/>
        </a:p>
      </dgm:t>
    </dgm:pt>
    <dgm:pt modelId="{F42DB144-8AAF-4D4E-AEEB-30C3F4EC4197}">
      <dgm:prSet/>
      <dgm:spPr/>
      <dgm:t>
        <a:bodyPr/>
        <a:lstStyle/>
        <a:p>
          <a:r>
            <a:rPr lang="en-US" altLang="en-US"/>
            <a:t>Deploying the models</a:t>
          </a:r>
          <a:endParaRPr lang="en-US" altLang="en-US" dirty="0"/>
        </a:p>
      </dgm:t>
    </dgm:pt>
    <dgm:pt modelId="{71C6DC64-78EC-7B47-9434-674604C65005}" type="parTrans" cxnId="{AACFEBD9-D11A-CB45-922B-57D29B2ECD0F}">
      <dgm:prSet/>
      <dgm:spPr/>
      <dgm:t>
        <a:bodyPr/>
        <a:lstStyle/>
        <a:p>
          <a:endParaRPr lang="en-US"/>
        </a:p>
      </dgm:t>
    </dgm:pt>
    <dgm:pt modelId="{42E63E12-5287-6043-BE41-3430F5F7F31D}" type="sibTrans" cxnId="{AACFEBD9-D11A-CB45-922B-57D29B2ECD0F}">
      <dgm:prSet/>
      <dgm:spPr/>
      <dgm:t>
        <a:bodyPr/>
        <a:lstStyle/>
        <a:p>
          <a:endParaRPr lang="en-US"/>
        </a:p>
      </dgm:t>
    </dgm:pt>
    <dgm:pt modelId="{59A65FB6-6774-334E-B0AD-E1E9D4478770}">
      <dgm:prSet/>
      <dgm:spPr/>
      <dgm:t>
        <a:bodyPr/>
        <a:lstStyle/>
        <a:p>
          <a:r>
            <a:rPr lang="en-US" altLang="en-US" dirty="0"/>
            <a:t>Monitoring the models</a:t>
          </a:r>
        </a:p>
      </dgm:t>
    </dgm:pt>
    <dgm:pt modelId="{3A46E697-EDC8-5B4F-8BCF-2198BCFB7948}" type="parTrans" cxnId="{14F3BBA7-BFC1-B84C-BBCE-0F244A5C0A1A}">
      <dgm:prSet/>
      <dgm:spPr/>
      <dgm:t>
        <a:bodyPr/>
        <a:lstStyle/>
        <a:p>
          <a:endParaRPr lang="en-US"/>
        </a:p>
      </dgm:t>
    </dgm:pt>
    <dgm:pt modelId="{95EEA982-F94E-2444-80C4-ABD543C9755E}" type="sibTrans" cxnId="{14F3BBA7-BFC1-B84C-BBCE-0F244A5C0A1A}">
      <dgm:prSet/>
      <dgm:spPr/>
      <dgm:t>
        <a:bodyPr/>
        <a:lstStyle/>
        <a:p>
          <a:endParaRPr lang="en-US"/>
        </a:p>
      </dgm:t>
    </dgm:pt>
    <dgm:pt modelId="{A3300A61-71D4-7544-AB35-1A76AAA74B22}" type="pres">
      <dgm:prSet presAssocID="{7406EB78-86F7-B249-9D0D-230DFCFE0FE0}" presName="rootnode" presStyleCnt="0">
        <dgm:presLayoutVars>
          <dgm:chMax/>
          <dgm:chPref/>
          <dgm:dir/>
          <dgm:animLvl val="lvl"/>
        </dgm:presLayoutVars>
      </dgm:prSet>
      <dgm:spPr/>
    </dgm:pt>
    <dgm:pt modelId="{8EC90AE1-2C9F-B845-8521-4F7274803DBB}" type="pres">
      <dgm:prSet presAssocID="{605D9488-5016-814C-B660-898C62917FB6}" presName="composite" presStyleCnt="0"/>
      <dgm:spPr/>
    </dgm:pt>
    <dgm:pt modelId="{D81230F2-BA32-6E47-9A28-C1FF954DCC2E}" type="pres">
      <dgm:prSet presAssocID="{605D9488-5016-814C-B660-898C62917FB6}" presName="LShape" presStyleLbl="alignNode1" presStyleIdx="0" presStyleCnt="11"/>
      <dgm:spPr/>
    </dgm:pt>
    <dgm:pt modelId="{1A7F080D-D4BB-1841-BC6D-D9ECBE7AB122}" type="pres">
      <dgm:prSet presAssocID="{605D9488-5016-814C-B660-898C62917FB6}" presName="ParentText" presStyleLbl="revTx" presStyleIdx="0" presStyleCnt="6">
        <dgm:presLayoutVars>
          <dgm:chMax val="0"/>
          <dgm:chPref val="0"/>
          <dgm:bulletEnabled val="1"/>
        </dgm:presLayoutVars>
      </dgm:prSet>
      <dgm:spPr/>
    </dgm:pt>
    <dgm:pt modelId="{D7DA2DFA-D311-5A41-989E-737ED2AA1289}" type="pres">
      <dgm:prSet presAssocID="{605D9488-5016-814C-B660-898C62917FB6}" presName="Triangle" presStyleLbl="alignNode1" presStyleIdx="1" presStyleCnt="11"/>
      <dgm:spPr/>
    </dgm:pt>
    <dgm:pt modelId="{1A5BC6C7-7471-F246-87EC-1A44A941B83B}" type="pres">
      <dgm:prSet presAssocID="{99F1D378-4C40-4D4C-9A98-895145C0A003}" presName="sibTrans" presStyleCnt="0"/>
      <dgm:spPr/>
    </dgm:pt>
    <dgm:pt modelId="{71B38C4F-89ED-C84D-A706-A532655555CD}" type="pres">
      <dgm:prSet presAssocID="{99F1D378-4C40-4D4C-9A98-895145C0A003}" presName="space" presStyleCnt="0"/>
      <dgm:spPr/>
    </dgm:pt>
    <dgm:pt modelId="{320D26FE-BAA4-F543-8286-7784EE5B80E5}" type="pres">
      <dgm:prSet presAssocID="{18C2B73A-B062-0147-9253-BB386F80831A}" presName="composite" presStyleCnt="0"/>
      <dgm:spPr/>
    </dgm:pt>
    <dgm:pt modelId="{7C1F3E50-342B-C642-8D32-D1B524E0459F}" type="pres">
      <dgm:prSet presAssocID="{18C2B73A-B062-0147-9253-BB386F80831A}" presName="LShape" presStyleLbl="alignNode1" presStyleIdx="2" presStyleCnt="11"/>
      <dgm:spPr/>
    </dgm:pt>
    <dgm:pt modelId="{03D0A153-C9D7-3A41-8FCA-CBF3C287AF3F}" type="pres">
      <dgm:prSet presAssocID="{18C2B73A-B062-0147-9253-BB386F80831A}" presName="ParentText" presStyleLbl="revTx" presStyleIdx="1" presStyleCnt="6">
        <dgm:presLayoutVars>
          <dgm:chMax val="0"/>
          <dgm:chPref val="0"/>
          <dgm:bulletEnabled val="1"/>
        </dgm:presLayoutVars>
      </dgm:prSet>
      <dgm:spPr/>
    </dgm:pt>
    <dgm:pt modelId="{3458FF08-5A79-C347-A816-9B8150D8BD83}" type="pres">
      <dgm:prSet presAssocID="{18C2B73A-B062-0147-9253-BB386F80831A}" presName="Triangle" presStyleLbl="alignNode1" presStyleIdx="3" presStyleCnt="11"/>
      <dgm:spPr/>
    </dgm:pt>
    <dgm:pt modelId="{D5BA10C7-6D1B-9F4D-8338-0BC98EFF4727}" type="pres">
      <dgm:prSet presAssocID="{79A32B5F-1271-1B4D-A875-C664E33186E0}" presName="sibTrans" presStyleCnt="0"/>
      <dgm:spPr/>
    </dgm:pt>
    <dgm:pt modelId="{53954A03-B3F0-A246-A82D-9D652310B58F}" type="pres">
      <dgm:prSet presAssocID="{79A32B5F-1271-1B4D-A875-C664E33186E0}" presName="space" presStyleCnt="0"/>
      <dgm:spPr/>
    </dgm:pt>
    <dgm:pt modelId="{6DC15BFA-49E2-D742-A91B-D02B01B2CC52}" type="pres">
      <dgm:prSet presAssocID="{DA34D8F7-C7F2-3B4A-8736-84C50CD3B01C}" presName="composite" presStyleCnt="0"/>
      <dgm:spPr/>
    </dgm:pt>
    <dgm:pt modelId="{99A2E53F-D07C-F742-916D-AD5FCF7CE5B4}" type="pres">
      <dgm:prSet presAssocID="{DA34D8F7-C7F2-3B4A-8736-84C50CD3B01C}" presName="LShape" presStyleLbl="alignNode1" presStyleIdx="4" presStyleCnt="11"/>
      <dgm:spPr/>
    </dgm:pt>
    <dgm:pt modelId="{5DC1A0BF-E0D1-384A-8066-C3907CAD0348}" type="pres">
      <dgm:prSet presAssocID="{DA34D8F7-C7F2-3B4A-8736-84C50CD3B01C}" presName="ParentText" presStyleLbl="revTx" presStyleIdx="2" presStyleCnt="6">
        <dgm:presLayoutVars>
          <dgm:chMax val="0"/>
          <dgm:chPref val="0"/>
          <dgm:bulletEnabled val="1"/>
        </dgm:presLayoutVars>
      </dgm:prSet>
      <dgm:spPr/>
    </dgm:pt>
    <dgm:pt modelId="{CFD301A1-C9E2-8341-B606-B18BE3BF8B7A}" type="pres">
      <dgm:prSet presAssocID="{DA34D8F7-C7F2-3B4A-8736-84C50CD3B01C}" presName="Triangle" presStyleLbl="alignNode1" presStyleIdx="5" presStyleCnt="11"/>
      <dgm:spPr/>
    </dgm:pt>
    <dgm:pt modelId="{46D347B0-D361-A348-BDCC-EB1CD751902F}" type="pres">
      <dgm:prSet presAssocID="{037CA0B8-B6C7-5241-9793-81EEF8E308A9}" presName="sibTrans" presStyleCnt="0"/>
      <dgm:spPr/>
    </dgm:pt>
    <dgm:pt modelId="{4996BEE7-02EA-C243-8AC6-F9448FDBAD13}" type="pres">
      <dgm:prSet presAssocID="{037CA0B8-B6C7-5241-9793-81EEF8E308A9}" presName="space" presStyleCnt="0"/>
      <dgm:spPr/>
    </dgm:pt>
    <dgm:pt modelId="{F8AC7F82-E2D0-DD4F-88FB-5311EE50A298}" type="pres">
      <dgm:prSet presAssocID="{CDF10653-F262-5547-94D9-4216BD97B9CF}" presName="composite" presStyleCnt="0"/>
      <dgm:spPr/>
    </dgm:pt>
    <dgm:pt modelId="{F6EC66CB-F487-6842-9CF3-CEDEE5FC63C3}" type="pres">
      <dgm:prSet presAssocID="{CDF10653-F262-5547-94D9-4216BD97B9CF}" presName="LShape" presStyleLbl="alignNode1" presStyleIdx="6" presStyleCnt="11"/>
      <dgm:spPr/>
    </dgm:pt>
    <dgm:pt modelId="{471F9F53-90B2-BD43-B265-F5BAF227FBA8}" type="pres">
      <dgm:prSet presAssocID="{CDF10653-F262-5547-94D9-4216BD97B9CF}" presName="ParentText" presStyleLbl="revTx" presStyleIdx="3" presStyleCnt="6">
        <dgm:presLayoutVars>
          <dgm:chMax val="0"/>
          <dgm:chPref val="0"/>
          <dgm:bulletEnabled val="1"/>
        </dgm:presLayoutVars>
      </dgm:prSet>
      <dgm:spPr/>
    </dgm:pt>
    <dgm:pt modelId="{A1B83C9A-7603-B943-9C6D-241E878299B0}" type="pres">
      <dgm:prSet presAssocID="{CDF10653-F262-5547-94D9-4216BD97B9CF}" presName="Triangle" presStyleLbl="alignNode1" presStyleIdx="7" presStyleCnt="11"/>
      <dgm:spPr/>
    </dgm:pt>
    <dgm:pt modelId="{6E38139F-724D-FA43-B4D8-83BB2296B6C3}" type="pres">
      <dgm:prSet presAssocID="{117A6A6D-FE08-314F-93B8-B9C7860B4FD3}" presName="sibTrans" presStyleCnt="0"/>
      <dgm:spPr/>
    </dgm:pt>
    <dgm:pt modelId="{96EF86D2-9409-0C44-A37B-0DBBAAB63963}" type="pres">
      <dgm:prSet presAssocID="{117A6A6D-FE08-314F-93B8-B9C7860B4FD3}" presName="space" presStyleCnt="0"/>
      <dgm:spPr/>
    </dgm:pt>
    <dgm:pt modelId="{12AFA851-4467-BE45-81B5-B91737DF8D9F}" type="pres">
      <dgm:prSet presAssocID="{F42DB144-8AAF-4D4E-AEEB-30C3F4EC4197}" presName="composite" presStyleCnt="0"/>
      <dgm:spPr/>
    </dgm:pt>
    <dgm:pt modelId="{A356E287-4AA3-4A43-84B7-F53DDC339DE0}" type="pres">
      <dgm:prSet presAssocID="{F42DB144-8AAF-4D4E-AEEB-30C3F4EC4197}" presName="LShape" presStyleLbl="alignNode1" presStyleIdx="8" presStyleCnt="11"/>
      <dgm:spPr/>
    </dgm:pt>
    <dgm:pt modelId="{FD8E408D-DD2E-8C4E-B460-76F46F8C31A1}" type="pres">
      <dgm:prSet presAssocID="{F42DB144-8AAF-4D4E-AEEB-30C3F4EC4197}" presName="ParentText" presStyleLbl="revTx" presStyleIdx="4" presStyleCnt="6">
        <dgm:presLayoutVars>
          <dgm:chMax val="0"/>
          <dgm:chPref val="0"/>
          <dgm:bulletEnabled val="1"/>
        </dgm:presLayoutVars>
      </dgm:prSet>
      <dgm:spPr/>
    </dgm:pt>
    <dgm:pt modelId="{65325A0D-65B9-AF4A-8520-6E979B5A2EA3}" type="pres">
      <dgm:prSet presAssocID="{F42DB144-8AAF-4D4E-AEEB-30C3F4EC4197}" presName="Triangle" presStyleLbl="alignNode1" presStyleIdx="9" presStyleCnt="11"/>
      <dgm:spPr/>
    </dgm:pt>
    <dgm:pt modelId="{6AB9C964-ACBC-7241-9FF1-85FFFCA6E672}" type="pres">
      <dgm:prSet presAssocID="{42E63E12-5287-6043-BE41-3430F5F7F31D}" presName="sibTrans" presStyleCnt="0"/>
      <dgm:spPr/>
    </dgm:pt>
    <dgm:pt modelId="{6001FEAA-0EB3-1D4E-914D-4F2D2E630E02}" type="pres">
      <dgm:prSet presAssocID="{42E63E12-5287-6043-BE41-3430F5F7F31D}" presName="space" presStyleCnt="0"/>
      <dgm:spPr/>
    </dgm:pt>
    <dgm:pt modelId="{E931564C-738D-7645-87F1-0FACF2A85DA6}" type="pres">
      <dgm:prSet presAssocID="{59A65FB6-6774-334E-B0AD-E1E9D4478770}" presName="composite" presStyleCnt="0"/>
      <dgm:spPr/>
    </dgm:pt>
    <dgm:pt modelId="{C28177AB-3084-EA4A-8452-A0526DC79A9B}" type="pres">
      <dgm:prSet presAssocID="{59A65FB6-6774-334E-B0AD-E1E9D4478770}" presName="LShape" presStyleLbl="alignNode1" presStyleIdx="10" presStyleCnt="11"/>
      <dgm:spPr/>
    </dgm:pt>
    <dgm:pt modelId="{8E72B124-E246-D64D-8391-E0C13DE00BDB}" type="pres">
      <dgm:prSet presAssocID="{59A65FB6-6774-334E-B0AD-E1E9D4478770}" presName="ParentText" presStyleLbl="revTx" presStyleIdx="5" presStyleCnt="6">
        <dgm:presLayoutVars>
          <dgm:chMax val="0"/>
          <dgm:chPref val="0"/>
          <dgm:bulletEnabled val="1"/>
        </dgm:presLayoutVars>
      </dgm:prSet>
      <dgm:spPr/>
    </dgm:pt>
  </dgm:ptLst>
  <dgm:cxnLst>
    <dgm:cxn modelId="{07C6CB06-4A78-6845-8762-0360DCBAEFE1}" srcId="{7406EB78-86F7-B249-9D0D-230DFCFE0FE0}" destId="{605D9488-5016-814C-B660-898C62917FB6}" srcOrd="0" destOrd="0" parTransId="{CBA730C1-9CAF-B449-A7DC-FC0957E1B546}" sibTransId="{99F1D378-4C40-4D4C-9A98-895145C0A003}"/>
    <dgm:cxn modelId="{F7793027-4ADD-E443-922C-444CDC9D8DDB}" type="presOf" srcId="{59A65FB6-6774-334E-B0AD-E1E9D4478770}" destId="{8E72B124-E246-D64D-8391-E0C13DE00BDB}" srcOrd="0" destOrd="0" presId="urn:microsoft.com/office/officeart/2009/3/layout/StepUpProcess"/>
    <dgm:cxn modelId="{8608DA64-DF0E-3A45-B94E-9AEE74897190}" srcId="{7406EB78-86F7-B249-9D0D-230DFCFE0FE0}" destId="{DA34D8F7-C7F2-3B4A-8736-84C50CD3B01C}" srcOrd="2" destOrd="0" parTransId="{81879FD3-1F94-4146-82E9-853BDFA73134}" sibTransId="{037CA0B8-B6C7-5241-9793-81EEF8E308A9}"/>
    <dgm:cxn modelId="{3291C148-F733-F549-A9A2-4128B3B0A775}" srcId="{7406EB78-86F7-B249-9D0D-230DFCFE0FE0}" destId="{CDF10653-F262-5547-94D9-4216BD97B9CF}" srcOrd="3" destOrd="0" parTransId="{A36FC6A7-145B-D34E-8447-C2A45FA71E1E}" sibTransId="{117A6A6D-FE08-314F-93B8-B9C7860B4FD3}"/>
    <dgm:cxn modelId="{1F069B6E-B1D6-C441-AD61-060BFAFB484E}" type="presOf" srcId="{DA34D8F7-C7F2-3B4A-8736-84C50CD3B01C}" destId="{5DC1A0BF-E0D1-384A-8066-C3907CAD0348}" srcOrd="0" destOrd="0" presId="urn:microsoft.com/office/officeart/2009/3/layout/StepUpProcess"/>
    <dgm:cxn modelId="{DC62D37B-B85F-8F4B-B134-B2C3911BA9FE}" type="presOf" srcId="{18C2B73A-B062-0147-9253-BB386F80831A}" destId="{03D0A153-C9D7-3A41-8FCA-CBF3C287AF3F}" srcOrd="0" destOrd="0" presId="urn:microsoft.com/office/officeart/2009/3/layout/StepUpProcess"/>
    <dgm:cxn modelId="{D6542689-2541-D648-8569-EC9D9D062012}" type="presOf" srcId="{605D9488-5016-814C-B660-898C62917FB6}" destId="{1A7F080D-D4BB-1841-BC6D-D9ECBE7AB122}" srcOrd="0" destOrd="0" presId="urn:microsoft.com/office/officeart/2009/3/layout/StepUpProcess"/>
    <dgm:cxn modelId="{14F3BBA7-BFC1-B84C-BBCE-0F244A5C0A1A}" srcId="{7406EB78-86F7-B249-9D0D-230DFCFE0FE0}" destId="{59A65FB6-6774-334E-B0AD-E1E9D4478770}" srcOrd="5" destOrd="0" parTransId="{3A46E697-EDC8-5B4F-8BCF-2198BCFB7948}" sibTransId="{95EEA982-F94E-2444-80C4-ABD543C9755E}"/>
    <dgm:cxn modelId="{6B79F5AD-6501-2549-B7F9-0811CD84FA10}" srcId="{7406EB78-86F7-B249-9D0D-230DFCFE0FE0}" destId="{18C2B73A-B062-0147-9253-BB386F80831A}" srcOrd="1" destOrd="0" parTransId="{452BA956-7158-4141-A215-310C64632C2A}" sibTransId="{79A32B5F-1271-1B4D-A875-C664E33186E0}"/>
    <dgm:cxn modelId="{AEFBF5C3-40E8-C242-A53D-ED4F9E630261}" type="presOf" srcId="{F42DB144-8AAF-4D4E-AEEB-30C3F4EC4197}" destId="{FD8E408D-DD2E-8C4E-B460-76F46F8C31A1}" srcOrd="0" destOrd="0" presId="urn:microsoft.com/office/officeart/2009/3/layout/StepUpProcess"/>
    <dgm:cxn modelId="{AACFEBD9-D11A-CB45-922B-57D29B2ECD0F}" srcId="{7406EB78-86F7-B249-9D0D-230DFCFE0FE0}" destId="{F42DB144-8AAF-4D4E-AEEB-30C3F4EC4197}" srcOrd="4" destOrd="0" parTransId="{71C6DC64-78EC-7B47-9434-674604C65005}" sibTransId="{42E63E12-5287-6043-BE41-3430F5F7F31D}"/>
    <dgm:cxn modelId="{D179A7E7-D683-6140-BF37-1D129EBD8FE2}" type="presOf" srcId="{CDF10653-F262-5547-94D9-4216BD97B9CF}" destId="{471F9F53-90B2-BD43-B265-F5BAF227FBA8}" srcOrd="0" destOrd="0" presId="urn:microsoft.com/office/officeart/2009/3/layout/StepUpProcess"/>
    <dgm:cxn modelId="{944FB4FF-A052-0A42-A82F-38AD4EE4AA4B}" type="presOf" srcId="{7406EB78-86F7-B249-9D0D-230DFCFE0FE0}" destId="{A3300A61-71D4-7544-AB35-1A76AAA74B22}" srcOrd="0" destOrd="0" presId="urn:microsoft.com/office/officeart/2009/3/layout/StepUpProcess"/>
    <dgm:cxn modelId="{C5E0E44D-CA33-224C-8ECD-17E2553B0E40}" type="presParOf" srcId="{A3300A61-71D4-7544-AB35-1A76AAA74B22}" destId="{8EC90AE1-2C9F-B845-8521-4F7274803DBB}" srcOrd="0" destOrd="0" presId="urn:microsoft.com/office/officeart/2009/3/layout/StepUpProcess"/>
    <dgm:cxn modelId="{60512816-F598-7E43-A938-1E07D4F91704}" type="presParOf" srcId="{8EC90AE1-2C9F-B845-8521-4F7274803DBB}" destId="{D81230F2-BA32-6E47-9A28-C1FF954DCC2E}" srcOrd="0" destOrd="0" presId="urn:microsoft.com/office/officeart/2009/3/layout/StepUpProcess"/>
    <dgm:cxn modelId="{15D68382-C6D8-624B-B68D-26BF20E4C724}" type="presParOf" srcId="{8EC90AE1-2C9F-B845-8521-4F7274803DBB}" destId="{1A7F080D-D4BB-1841-BC6D-D9ECBE7AB122}" srcOrd="1" destOrd="0" presId="urn:microsoft.com/office/officeart/2009/3/layout/StepUpProcess"/>
    <dgm:cxn modelId="{4CBA809B-2525-874B-9BA2-23B9FC4C69BB}" type="presParOf" srcId="{8EC90AE1-2C9F-B845-8521-4F7274803DBB}" destId="{D7DA2DFA-D311-5A41-989E-737ED2AA1289}" srcOrd="2" destOrd="0" presId="urn:microsoft.com/office/officeart/2009/3/layout/StepUpProcess"/>
    <dgm:cxn modelId="{5FCF9C25-B544-B04C-8DBC-6A0B680526B9}" type="presParOf" srcId="{A3300A61-71D4-7544-AB35-1A76AAA74B22}" destId="{1A5BC6C7-7471-F246-87EC-1A44A941B83B}" srcOrd="1" destOrd="0" presId="urn:microsoft.com/office/officeart/2009/3/layout/StepUpProcess"/>
    <dgm:cxn modelId="{867B7FBF-4471-E843-A1B9-5E0D9033F356}" type="presParOf" srcId="{1A5BC6C7-7471-F246-87EC-1A44A941B83B}" destId="{71B38C4F-89ED-C84D-A706-A532655555CD}" srcOrd="0" destOrd="0" presId="urn:microsoft.com/office/officeart/2009/3/layout/StepUpProcess"/>
    <dgm:cxn modelId="{2BA4F032-F26F-DE4C-84ED-33A20EDB3491}" type="presParOf" srcId="{A3300A61-71D4-7544-AB35-1A76AAA74B22}" destId="{320D26FE-BAA4-F543-8286-7784EE5B80E5}" srcOrd="2" destOrd="0" presId="urn:microsoft.com/office/officeart/2009/3/layout/StepUpProcess"/>
    <dgm:cxn modelId="{BE9BE63E-229B-224C-BDED-6E2FBE71677F}" type="presParOf" srcId="{320D26FE-BAA4-F543-8286-7784EE5B80E5}" destId="{7C1F3E50-342B-C642-8D32-D1B524E0459F}" srcOrd="0" destOrd="0" presId="urn:microsoft.com/office/officeart/2009/3/layout/StepUpProcess"/>
    <dgm:cxn modelId="{39917B18-E866-E841-9AA7-CAE2806CC0F7}" type="presParOf" srcId="{320D26FE-BAA4-F543-8286-7784EE5B80E5}" destId="{03D0A153-C9D7-3A41-8FCA-CBF3C287AF3F}" srcOrd="1" destOrd="0" presId="urn:microsoft.com/office/officeart/2009/3/layout/StepUpProcess"/>
    <dgm:cxn modelId="{F39AC5B8-21AB-DD41-8A61-0ED60EADD2DA}" type="presParOf" srcId="{320D26FE-BAA4-F543-8286-7784EE5B80E5}" destId="{3458FF08-5A79-C347-A816-9B8150D8BD83}" srcOrd="2" destOrd="0" presId="urn:microsoft.com/office/officeart/2009/3/layout/StepUpProcess"/>
    <dgm:cxn modelId="{56444820-81EB-7544-BFBD-E3724CB80F1C}" type="presParOf" srcId="{A3300A61-71D4-7544-AB35-1A76AAA74B22}" destId="{D5BA10C7-6D1B-9F4D-8338-0BC98EFF4727}" srcOrd="3" destOrd="0" presId="urn:microsoft.com/office/officeart/2009/3/layout/StepUpProcess"/>
    <dgm:cxn modelId="{6DC9B277-4981-5142-936C-142BE3BF2315}" type="presParOf" srcId="{D5BA10C7-6D1B-9F4D-8338-0BC98EFF4727}" destId="{53954A03-B3F0-A246-A82D-9D652310B58F}" srcOrd="0" destOrd="0" presId="urn:microsoft.com/office/officeart/2009/3/layout/StepUpProcess"/>
    <dgm:cxn modelId="{7859C827-A1ED-374D-93F0-F4B6D72282C7}" type="presParOf" srcId="{A3300A61-71D4-7544-AB35-1A76AAA74B22}" destId="{6DC15BFA-49E2-D742-A91B-D02B01B2CC52}" srcOrd="4" destOrd="0" presId="urn:microsoft.com/office/officeart/2009/3/layout/StepUpProcess"/>
    <dgm:cxn modelId="{473544E5-7C33-7842-914C-D4D0320C6D9E}" type="presParOf" srcId="{6DC15BFA-49E2-D742-A91B-D02B01B2CC52}" destId="{99A2E53F-D07C-F742-916D-AD5FCF7CE5B4}" srcOrd="0" destOrd="0" presId="urn:microsoft.com/office/officeart/2009/3/layout/StepUpProcess"/>
    <dgm:cxn modelId="{672AB146-28BD-C541-BABE-CB6B29C30018}" type="presParOf" srcId="{6DC15BFA-49E2-D742-A91B-D02B01B2CC52}" destId="{5DC1A0BF-E0D1-384A-8066-C3907CAD0348}" srcOrd="1" destOrd="0" presId="urn:microsoft.com/office/officeart/2009/3/layout/StepUpProcess"/>
    <dgm:cxn modelId="{BCA76EAB-8D9E-4147-8205-B8DBEFD24447}" type="presParOf" srcId="{6DC15BFA-49E2-D742-A91B-D02B01B2CC52}" destId="{CFD301A1-C9E2-8341-B606-B18BE3BF8B7A}" srcOrd="2" destOrd="0" presId="urn:microsoft.com/office/officeart/2009/3/layout/StepUpProcess"/>
    <dgm:cxn modelId="{03147F8C-EA95-D44C-9CF5-4B951DE33D72}" type="presParOf" srcId="{A3300A61-71D4-7544-AB35-1A76AAA74B22}" destId="{46D347B0-D361-A348-BDCC-EB1CD751902F}" srcOrd="5" destOrd="0" presId="urn:microsoft.com/office/officeart/2009/3/layout/StepUpProcess"/>
    <dgm:cxn modelId="{172F5D97-CD84-884F-A50F-177D9C786A0A}" type="presParOf" srcId="{46D347B0-D361-A348-BDCC-EB1CD751902F}" destId="{4996BEE7-02EA-C243-8AC6-F9448FDBAD13}" srcOrd="0" destOrd="0" presId="urn:microsoft.com/office/officeart/2009/3/layout/StepUpProcess"/>
    <dgm:cxn modelId="{9FF47768-CB69-A84E-B664-588B9DDB8897}" type="presParOf" srcId="{A3300A61-71D4-7544-AB35-1A76AAA74B22}" destId="{F8AC7F82-E2D0-DD4F-88FB-5311EE50A298}" srcOrd="6" destOrd="0" presId="urn:microsoft.com/office/officeart/2009/3/layout/StepUpProcess"/>
    <dgm:cxn modelId="{393FDE94-FB08-724F-B553-3BB245086426}" type="presParOf" srcId="{F8AC7F82-E2D0-DD4F-88FB-5311EE50A298}" destId="{F6EC66CB-F487-6842-9CF3-CEDEE5FC63C3}" srcOrd="0" destOrd="0" presId="urn:microsoft.com/office/officeart/2009/3/layout/StepUpProcess"/>
    <dgm:cxn modelId="{48C3AE95-7B74-0F42-87C5-6C94B0B42585}" type="presParOf" srcId="{F8AC7F82-E2D0-DD4F-88FB-5311EE50A298}" destId="{471F9F53-90B2-BD43-B265-F5BAF227FBA8}" srcOrd="1" destOrd="0" presId="urn:microsoft.com/office/officeart/2009/3/layout/StepUpProcess"/>
    <dgm:cxn modelId="{65C410B0-904F-2D4C-9F2D-5BE47F9D1EF1}" type="presParOf" srcId="{F8AC7F82-E2D0-DD4F-88FB-5311EE50A298}" destId="{A1B83C9A-7603-B943-9C6D-241E878299B0}" srcOrd="2" destOrd="0" presId="urn:microsoft.com/office/officeart/2009/3/layout/StepUpProcess"/>
    <dgm:cxn modelId="{443A22EF-E994-A343-B253-63FB0CA13A51}" type="presParOf" srcId="{A3300A61-71D4-7544-AB35-1A76AAA74B22}" destId="{6E38139F-724D-FA43-B4D8-83BB2296B6C3}" srcOrd="7" destOrd="0" presId="urn:microsoft.com/office/officeart/2009/3/layout/StepUpProcess"/>
    <dgm:cxn modelId="{04E73E9D-A239-3241-B701-7C4BDD157977}" type="presParOf" srcId="{6E38139F-724D-FA43-B4D8-83BB2296B6C3}" destId="{96EF86D2-9409-0C44-A37B-0DBBAAB63963}" srcOrd="0" destOrd="0" presId="urn:microsoft.com/office/officeart/2009/3/layout/StepUpProcess"/>
    <dgm:cxn modelId="{020F25F6-8EED-054B-81A5-05985CFCF8E1}" type="presParOf" srcId="{A3300A61-71D4-7544-AB35-1A76AAA74B22}" destId="{12AFA851-4467-BE45-81B5-B91737DF8D9F}" srcOrd="8" destOrd="0" presId="urn:microsoft.com/office/officeart/2009/3/layout/StepUpProcess"/>
    <dgm:cxn modelId="{1BEE405C-5965-5145-9DBD-6A4D7608891C}" type="presParOf" srcId="{12AFA851-4467-BE45-81B5-B91737DF8D9F}" destId="{A356E287-4AA3-4A43-84B7-F53DDC339DE0}" srcOrd="0" destOrd="0" presId="urn:microsoft.com/office/officeart/2009/3/layout/StepUpProcess"/>
    <dgm:cxn modelId="{5BA376F5-A085-A64A-B6B1-1BAD3240BF9D}" type="presParOf" srcId="{12AFA851-4467-BE45-81B5-B91737DF8D9F}" destId="{FD8E408D-DD2E-8C4E-B460-76F46F8C31A1}" srcOrd="1" destOrd="0" presId="urn:microsoft.com/office/officeart/2009/3/layout/StepUpProcess"/>
    <dgm:cxn modelId="{36BF0213-DAAF-574A-8132-DCD3347FE281}" type="presParOf" srcId="{12AFA851-4467-BE45-81B5-B91737DF8D9F}" destId="{65325A0D-65B9-AF4A-8520-6E979B5A2EA3}" srcOrd="2" destOrd="0" presId="urn:microsoft.com/office/officeart/2009/3/layout/StepUpProcess"/>
    <dgm:cxn modelId="{47419B52-B6CF-9B49-973E-869740362F6C}" type="presParOf" srcId="{A3300A61-71D4-7544-AB35-1A76AAA74B22}" destId="{6AB9C964-ACBC-7241-9FF1-85FFFCA6E672}" srcOrd="9" destOrd="0" presId="urn:microsoft.com/office/officeart/2009/3/layout/StepUpProcess"/>
    <dgm:cxn modelId="{B7A117C9-3C43-A84E-A4E2-FD72663B76A9}" type="presParOf" srcId="{6AB9C964-ACBC-7241-9FF1-85FFFCA6E672}" destId="{6001FEAA-0EB3-1D4E-914D-4F2D2E630E02}" srcOrd="0" destOrd="0" presId="urn:microsoft.com/office/officeart/2009/3/layout/StepUpProcess"/>
    <dgm:cxn modelId="{6B712985-5C7A-E849-946D-C01790FA675F}" type="presParOf" srcId="{A3300A61-71D4-7544-AB35-1A76AAA74B22}" destId="{E931564C-738D-7645-87F1-0FACF2A85DA6}" srcOrd="10" destOrd="0" presId="urn:microsoft.com/office/officeart/2009/3/layout/StepUpProcess"/>
    <dgm:cxn modelId="{939FAD87-FCB1-3149-9C00-4CB139CB396F}" type="presParOf" srcId="{E931564C-738D-7645-87F1-0FACF2A85DA6}" destId="{C28177AB-3084-EA4A-8452-A0526DC79A9B}" srcOrd="0" destOrd="0" presId="urn:microsoft.com/office/officeart/2009/3/layout/StepUpProcess"/>
    <dgm:cxn modelId="{773B6ECB-EF47-F04A-B531-5295D4EF4FA4}" type="presParOf" srcId="{E931564C-738D-7645-87F1-0FACF2A85DA6}" destId="{8E72B124-E246-D64D-8391-E0C13DE00BDB}"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0C2F19-A243-F743-BE0E-51DB1033183A}" type="doc">
      <dgm:prSet loTypeId="urn:microsoft.com/office/officeart/2005/8/layout/radial3" loCatId="" qsTypeId="urn:microsoft.com/office/officeart/2005/8/quickstyle/simple5" qsCatId="simple" csTypeId="urn:microsoft.com/office/officeart/2005/8/colors/colorful5" csCatId="colorful" phldr="1"/>
      <dgm:spPr/>
      <dgm:t>
        <a:bodyPr/>
        <a:lstStyle/>
        <a:p>
          <a:endParaRPr lang="en-US"/>
        </a:p>
      </dgm:t>
    </dgm:pt>
    <dgm:pt modelId="{3A8A3FFB-2E4F-CE47-8286-20BFD03A34B2}">
      <dgm:prSet phldrT="[Text]"/>
      <dgm:spPr/>
      <dgm:t>
        <a:bodyPr/>
        <a:lstStyle/>
        <a:p>
          <a:r>
            <a:rPr lang="en-US"/>
            <a:t>6 </a:t>
          </a:r>
          <a:r>
            <a:rPr lang="en-US" dirty="0"/>
            <a:t>Vs of Big Data</a:t>
          </a:r>
        </a:p>
      </dgm:t>
    </dgm:pt>
    <dgm:pt modelId="{05D1DD77-F282-D54C-9F4B-F1B0C7360BED}" type="parTrans" cxnId="{26AF05D7-317A-DF48-A086-C24F935CC779}">
      <dgm:prSet/>
      <dgm:spPr/>
      <dgm:t>
        <a:bodyPr/>
        <a:lstStyle/>
        <a:p>
          <a:endParaRPr lang="en-US"/>
        </a:p>
      </dgm:t>
    </dgm:pt>
    <dgm:pt modelId="{B3F900C8-E105-554C-AF47-CC89EDF68F23}" type="sibTrans" cxnId="{26AF05D7-317A-DF48-A086-C24F935CC779}">
      <dgm:prSet/>
      <dgm:spPr/>
      <dgm:t>
        <a:bodyPr/>
        <a:lstStyle/>
        <a:p>
          <a:endParaRPr lang="en-US"/>
        </a:p>
      </dgm:t>
    </dgm:pt>
    <dgm:pt modelId="{64713B91-F36F-4D41-A354-DCCF80B03C92}">
      <dgm:prSet phldrT="[Text]"/>
      <dgm:spPr/>
      <dgm:t>
        <a:bodyPr/>
        <a:lstStyle/>
        <a:p>
          <a:r>
            <a:rPr lang="en-US" dirty="0"/>
            <a:t>Volume</a:t>
          </a:r>
        </a:p>
      </dgm:t>
    </dgm:pt>
    <dgm:pt modelId="{224EE260-CEDB-134D-B105-E783F354AB5D}" type="parTrans" cxnId="{49670B83-2579-004F-88FF-A4B600E4EDAC}">
      <dgm:prSet/>
      <dgm:spPr/>
      <dgm:t>
        <a:bodyPr/>
        <a:lstStyle/>
        <a:p>
          <a:endParaRPr lang="en-US"/>
        </a:p>
      </dgm:t>
    </dgm:pt>
    <dgm:pt modelId="{F449C2B3-1A04-E947-9CDE-B21F12572579}" type="sibTrans" cxnId="{49670B83-2579-004F-88FF-A4B600E4EDAC}">
      <dgm:prSet/>
      <dgm:spPr/>
      <dgm:t>
        <a:bodyPr/>
        <a:lstStyle/>
        <a:p>
          <a:endParaRPr lang="en-US"/>
        </a:p>
      </dgm:t>
    </dgm:pt>
    <dgm:pt modelId="{C772118B-EDD8-E745-9868-52E98D99A909}">
      <dgm:prSet phldrT="[Text]"/>
      <dgm:spPr/>
      <dgm:t>
        <a:bodyPr/>
        <a:lstStyle/>
        <a:p>
          <a:r>
            <a:rPr lang="en-US" dirty="0"/>
            <a:t>Velocity</a:t>
          </a:r>
        </a:p>
      </dgm:t>
    </dgm:pt>
    <dgm:pt modelId="{F5A8926E-7258-F54A-B8F3-FEC00723BB5A}" type="parTrans" cxnId="{8FE1BF9B-1B65-E945-9006-4F2FD8E97A75}">
      <dgm:prSet/>
      <dgm:spPr/>
      <dgm:t>
        <a:bodyPr/>
        <a:lstStyle/>
        <a:p>
          <a:endParaRPr lang="en-US"/>
        </a:p>
      </dgm:t>
    </dgm:pt>
    <dgm:pt modelId="{C15C8873-826C-4F4C-997A-6E87DF79526A}" type="sibTrans" cxnId="{8FE1BF9B-1B65-E945-9006-4F2FD8E97A75}">
      <dgm:prSet/>
      <dgm:spPr/>
      <dgm:t>
        <a:bodyPr/>
        <a:lstStyle/>
        <a:p>
          <a:endParaRPr lang="en-US"/>
        </a:p>
      </dgm:t>
    </dgm:pt>
    <dgm:pt modelId="{5D1DEA41-2914-9147-B6F6-F1C0D7B68F21}">
      <dgm:prSet phldrT="[Text]"/>
      <dgm:spPr/>
      <dgm:t>
        <a:bodyPr/>
        <a:lstStyle/>
        <a:p>
          <a:r>
            <a:rPr lang="en-US" dirty="0"/>
            <a:t>Value</a:t>
          </a:r>
        </a:p>
      </dgm:t>
    </dgm:pt>
    <dgm:pt modelId="{54360CC9-4EFD-F546-8DDE-35F95DD1E8DD}" type="parTrans" cxnId="{6FE79F73-97EE-C349-8353-1DFD079D5AFE}">
      <dgm:prSet/>
      <dgm:spPr/>
      <dgm:t>
        <a:bodyPr/>
        <a:lstStyle/>
        <a:p>
          <a:endParaRPr lang="en-US"/>
        </a:p>
      </dgm:t>
    </dgm:pt>
    <dgm:pt modelId="{46E56864-6E5F-8946-AA07-050218D8F914}" type="sibTrans" cxnId="{6FE79F73-97EE-C349-8353-1DFD079D5AFE}">
      <dgm:prSet/>
      <dgm:spPr/>
      <dgm:t>
        <a:bodyPr/>
        <a:lstStyle/>
        <a:p>
          <a:endParaRPr lang="en-US"/>
        </a:p>
      </dgm:t>
    </dgm:pt>
    <dgm:pt modelId="{0F32588F-C66C-1643-BD53-4FC8F1B31792}">
      <dgm:prSet phldrT="[Text]"/>
      <dgm:spPr/>
      <dgm:t>
        <a:bodyPr/>
        <a:lstStyle/>
        <a:p>
          <a:r>
            <a:rPr lang="en-US" dirty="0"/>
            <a:t>Variability</a:t>
          </a:r>
        </a:p>
      </dgm:t>
    </dgm:pt>
    <dgm:pt modelId="{DDCD2C92-2A7F-A741-A3BA-ED8D64DBA156}" type="parTrans" cxnId="{4C958339-1A6F-2040-B61C-70CAA423B091}">
      <dgm:prSet/>
      <dgm:spPr/>
      <dgm:t>
        <a:bodyPr/>
        <a:lstStyle/>
        <a:p>
          <a:endParaRPr lang="en-US"/>
        </a:p>
      </dgm:t>
    </dgm:pt>
    <dgm:pt modelId="{F6FF063B-945E-A544-BECC-0D2925C60E45}" type="sibTrans" cxnId="{4C958339-1A6F-2040-B61C-70CAA423B091}">
      <dgm:prSet/>
      <dgm:spPr/>
      <dgm:t>
        <a:bodyPr/>
        <a:lstStyle/>
        <a:p>
          <a:endParaRPr lang="en-US"/>
        </a:p>
      </dgm:t>
    </dgm:pt>
    <dgm:pt modelId="{37C534AA-B9D9-5F44-8BBE-057974687985}">
      <dgm:prSet phldrT="[Text]"/>
      <dgm:spPr/>
      <dgm:t>
        <a:bodyPr/>
        <a:lstStyle/>
        <a:p>
          <a:r>
            <a:rPr lang="en-US" dirty="0"/>
            <a:t>Terabyte+</a:t>
          </a:r>
        </a:p>
      </dgm:t>
    </dgm:pt>
    <dgm:pt modelId="{A9E831FB-E96D-1D45-AB04-DC7CC549530D}" type="parTrans" cxnId="{82A86289-4887-3E49-81CF-8E27142CE62F}">
      <dgm:prSet/>
      <dgm:spPr/>
      <dgm:t>
        <a:bodyPr/>
        <a:lstStyle/>
        <a:p>
          <a:endParaRPr lang="en-US"/>
        </a:p>
      </dgm:t>
    </dgm:pt>
    <dgm:pt modelId="{6D94190C-40DC-9243-9AB2-FD3CAC3D9A38}" type="sibTrans" cxnId="{82A86289-4887-3E49-81CF-8E27142CE62F}">
      <dgm:prSet/>
      <dgm:spPr/>
      <dgm:t>
        <a:bodyPr/>
        <a:lstStyle/>
        <a:p>
          <a:endParaRPr lang="en-US"/>
        </a:p>
      </dgm:t>
    </dgm:pt>
    <dgm:pt modelId="{97107402-8235-334A-A0D4-98E2B933CEE9}">
      <dgm:prSet phldrT="[Text]"/>
      <dgm:spPr/>
      <dgm:t>
        <a:bodyPr/>
        <a:lstStyle/>
        <a:p>
          <a:r>
            <a:rPr lang="en-US" dirty="0"/>
            <a:t>Records/Archive</a:t>
          </a:r>
        </a:p>
      </dgm:t>
    </dgm:pt>
    <dgm:pt modelId="{5540C47D-6A0E-1346-A5AC-DFB49B7F960E}" type="parTrans" cxnId="{594092C9-EED4-7343-856B-9A219614CB7A}">
      <dgm:prSet/>
      <dgm:spPr/>
      <dgm:t>
        <a:bodyPr/>
        <a:lstStyle/>
        <a:p>
          <a:endParaRPr lang="en-US"/>
        </a:p>
      </dgm:t>
    </dgm:pt>
    <dgm:pt modelId="{48F5DBA5-A5CB-0348-9A42-043C2BAC5173}" type="sibTrans" cxnId="{594092C9-EED4-7343-856B-9A219614CB7A}">
      <dgm:prSet/>
      <dgm:spPr/>
      <dgm:t>
        <a:bodyPr/>
        <a:lstStyle/>
        <a:p>
          <a:endParaRPr lang="en-US"/>
        </a:p>
      </dgm:t>
    </dgm:pt>
    <dgm:pt modelId="{B5E0698E-C2DF-DF44-8DBA-13449A5C32DA}">
      <dgm:prSet phldrT="[Text]"/>
      <dgm:spPr/>
      <dgm:t>
        <a:bodyPr/>
        <a:lstStyle/>
        <a:p>
          <a:r>
            <a:rPr lang="en-US" dirty="0"/>
            <a:t>History</a:t>
          </a:r>
        </a:p>
      </dgm:t>
    </dgm:pt>
    <dgm:pt modelId="{FC0F88CE-478A-604D-AA2D-3B035984D7DA}" type="parTrans" cxnId="{7C84A1A4-4281-7D4C-AB2D-4044AA50445E}">
      <dgm:prSet/>
      <dgm:spPr/>
      <dgm:t>
        <a:bodyPr/>
        <a:lstStyle/>
        <a:p>
          <a:endParaRPr lang="en-US"/>
        </a:p>
      </dgm:t>
    </dgm:pt>
    <dgm:pt modelId="{7C3EBE9C-DA56-9347-BFB1-5722A693FDF1}" type="sibTrans" cxnId="{7C84A1A4-4281-7D4C-AB2D-4044AA50445E}">
      <dgm:prSet/>
      <dgm:spPr/>
      <dgm:t>
        <a:bodyPr/>
        <a:lstStyle/>
        <a:p>
          <a:endParaRPr lang="en-US"/>
        </a:p>
      </dgm:t>
    </dgm:pt>
    <dgm:pt modelId="{3686CA26-E119-3D43-B516-EFC6DEDC4A4E}">
      <dgm:prSet phldrT="[Text]"/>
      <dgm:spPr/>
      <dgm:t>
        <a:bodyPr/>
        <a:lstStyle/>
        <a:p>
          <a:r>
            <a:rPr lang="en-US" dirty="0"/>
            <a:t>Tables &amp; Files</a:t>
          </a:r>
        </a:p>
      </dgm:t>
    </dgm:pt>
    <dgm:pt modelId="{6481E859-7CA7-BE4B-97F9-5E2B9EDEBEB4}" type="parTrans" cxnId="{EED377E4-BAD7-E147-A84D-1FCF557CFC41}">
      <dgm:prSet/>
      <dgm:spPr/>
      <dgm:t>
        <a:bodyPr/>
        <a:lstStyle/>
        <a:p>
          <a:endParaRPr lang="en-US"/>
        </a:p>
      </dgm:t>
    </dgm:pt>
    <dgm:pt modelId="{494C1C71-4917-9A46-BB7D-EE6C417D8AF9}" type="sibTrans" cxnId="{EED377E4-BAD7-E147-A84D-1FCF557CFC41}">
      <dgm:prSet/>
      <dgm:spPr/>
      <dgm:t>
        <a:bodyPr/>
        <a:lstStyle/>
        <a:p>
          <a:endParaRPr lang="en-US"/>
        </a:p>
      </dgm:t>
    </dgm:pt>
    <dgm:pt modelId="{9C0CC1D8-9C56-CD44-AB59-1AA6D1F996E3}">
      <dgm:prSet phldrT="[Text]"/>
      <dgm:spPr/>
      <dgm:t>
        <a:bodyPr/>
        <a:lstStyle/>
        <a:p>
          <a:r>
            <a:rPr lang="en-US" dirty="0"/>
            <a:t>Veracity</a:t>
          </a:r>
        </a:p>
      </dgm:t>
    </dgm:pt>
    <dgm:pt modelId="{0195CFD8-B42D-D24B-ABFF-144784CFCD16}" type="parTrans" cxnId="{5EB700D6-FDE9-6D4C-B6C6-519581F24FDA}">
      <dgm:prSet/>
      <dgm:spPr/>
      <dgm:t>
        <a:bodyPr/>
        <a:lstStyle/>
        <a:p>
          <a:endParaRPr lang="en-US"/>
        </a:p>
      </dgm:t>
    </dgm:pt>
    <dgm:pt modelId="{9C7BA27C-7B75-D847-B090-27025BC6A81C}" type="sibTrans" cxnId="{5EB700D6-FDE9-6D4C-B6C6-519581F24FDA}">
      <dgm:prSet/>
      <dgm:spPr/>
      <dgm:t>
        <a:bodyPr/>
        <a:lstStyle/>
        <a:p>
          <a:endParaRPr lang="en-US"/>
        </a:p>
      </dgm:t>
    </dgm:pt>
    <dgm:pt modelId="{B5293F2D-F63C-FD46-84C6-E57C2DFCC3F9}">
      <dgm:prSet phldrT="[Text]"/>
      <dgm:spPr/>
      <dgm:t>
        <a:bodyPr/>
        <a:lstStyle/>
        <a:p>
          <a:r>
            <a:rPr lang="en-US" dirty="0"/>
            <a:t>Variety</a:t>
          </a:r>
        </a:p>
      </dgm:t>
    </dgm:pt>
    <dgm:pt modelId="{CDDD5143-7DFB-0F4A-B40A-6399EE851F0F}" type="parTrans" cxnId="{1EFB1A12-5430-A949-BF01-1CD77849A1E0}">
      <dgm:prSet/>
      <dgm:spPr/>
      <dgm:t>
        <a:bodyPr/>
        <a:lstStyle/>
        <a:p>
          <a:endParaRPr lang="en-US"/>
        </a:p>
      </dgm:t>
    </dgm:pt>
    <dgm:pt modelId="{7BA83411-B1E2-434B-9FCF-364F0A1AA286}" type="sibTrans" cxnId="{1EFB1A12-5430-A949-BF01-1CD77849A1E0}">
      <dgm:prSet/>
      <dgm:spPr/>
      <dgm:t>
        <a:bodyPr/>
        <a:lstStyle/>
        <a:p>
          <a:endParaRPr lang="en-US"/>
        </a:p>
      </dgm:t>
    </dgm:pt>
    <dgm:pt modelId="{64FCD762-CD69-DC4C-97CE-E96C85FF52D4}">
      <dgm:prSet phldrT="[Text]"/>
      <dgm:spPr/>
      <dgm:t>
        <a:bodyPr/>
        <a:lstStyle/>
        <a:p>
          <a:r>
            <a:rPr lang="en-US" dirty="0"/>
            <a:t>Batch</a:t>
          </a:r>
        </a:p>
      </dgm:t>
    </dgm:pt>
    <dgm:pt modelId="{5C639C34-7CE7-7647-8527-89ABCD5B398D}" type="sibTrans" cxnId="{2332DC3C-FF58-3947-A882-4EB47BAD4641}">
      <dgm:prSet/>
      <dgm:spPr/>
      <dgm:t>
        <a:bodyPr/>
        <a:lstStyle/>
        <a:p>
          <a:endParaRPr lang="en-US"/>
        </a:p>
      </dgm:t>
    </dgm:pt>
    <dgm:pt modelId="{CA32F5E2-FA6A-2246-93B8-4546AEBADB70}" type="parTrans" cxnId="{2332DC3C-FF58-3947-A882-4EB47BAD4641}">
      <dgm:prSet/>
      <dgm:spPr/>
      <dgm:t>
        <a:bodyPr/>
        <a:lstStyle/>
        <a:p>
          <a:endParaRPr lang="en-US"/>
        </a:p>
      </dgm:t>
    </dgm:pt>
    <dgm:pt modelId="{F722AA36-0F45-A341-A982-EA29FF9A2F88}">
      <dgm:prSet phldrT="[Text]"/>
      <dgm:spPr/>
      <dgm:t>
        <a:bodyPr/>
        <a:lstStyle/>
        <a:p>
          <a:r>
            <a:rPr lang="en-US" dirty="0"/>
            <a:t>Real/Near-Real</a:t>
          </a:r>
        </a:p>
      </dgm:t>
    </dgm:pt>
    <dgm:pt modelId="{CE5B69FB-F990-FC4C-912C-235EC087F5BB}" type="parTrans" cxnId="{A8AE3DB2-2DA4-9A4C-8BD8-C948C4FBCDB6}">
      <dgm:prSet/>
      <dgm:spPr/>
      <dgm:t>
        <a:bodyPr/>
        <a:lstStyle/>
        <a:p>
          <a:endParaRPr lang="en-US"/>
        </a:p>
      </dgm:t>
    </dgm:pt>
    <dgm:pt modelId="{8683BB5F-835E-A74C-8DDF-F42429004CC3}" type="sibTrans" cxnId="{A8AE3DB2-2DA4-9A4C-8BD8-C948C4FBCDB6}">
      <dgm:prSet/>
      <dgm:spPr/>
      <dgm:t>
        <a:bodyPr/>
        <a:lstStyle/>
        <a:p>
          <a:endParaRPr lang="en-US"/>
        </a:p>
      </dgm:t>
    </dgm:pt>
    <dgm:pt modelId="{E0E42642-D25D-3442-993A-D23B1A01A31E}">
      <dgm:prSet phldrT="[Text]"/>
      <dgm:spPr/>
      <dgm:t>
        <a:bodyPr/>
        <a:lstStyle/>
        <a:p>
          <a:r>
            <a:rPr lang="en-US" dirty="0"/>
            <a:t>Processes</a:t>
          </a:r>
        </a:p>
      </dgm:t>
    </dgm:pt>
    <dgm:pt modelId="{3D0B1DEA-2F38-0F40-9013-DDF5908E45CD}" type="parTrans" cxnId="{7DF38A4B-C7CA-CB48-BA44-9562CB5D1794}">
      <dgm:prSet/>
      <dgm:spPr/>
      <dgm:t>
        <a:bodyPr/>
        <a:lstStyle/>
        <a:p>
          <a:endParaRPr lang="en-US"/>
        </a:p>
      </dgm:t>
    </dgm:pt>
    <dgm:pt modelId="{A2165AB6-23EB-C046-BF96-8055694B4B8D}" type="sibTrans" cxnId="{7DF38A4B-C7CA-CB48-BA44-9562CB5D1794}">
      <dgm:prSet/>
      <dgm:spPr/>
      <dgm:t>
        <a:bodyPr/>
        <a:lstStyle/>
        <a:p>
          <a:endParaRPr lang="en-US"/>
        </a:p>
      </dgm:t>
    </dgm:pt>
    <dgm:pt modelId="{3B6A45E9-B4C5-2443-821C-83F28B0BBCA6}">
      <dgm:prSet phldrT="[Text]"/>
      <dgm:spPr/>
      <dgm:t>
        <a:bodyPr/>
        <a:lstStyle/>
        <a:p>
          <a:r>
            <a:rPr lang="en-US" dirty="0"/>
            <a:t>Streams/IoT</a:t>
          </a:r>
        </a:p>
      </dgm:t>
    </dgm:pt>
    <dgm:pt modelId="{53701592-FD57-8249-B3CE-E845EFE9BD34}" type="parTrans" cxnId="{8879E4D8-6B5C-C04F-B558-CE572C415EDE}">
      <dgm:prSet/>
      <dgm:spPr/>
      <dgm:t>
        <a:bodyPr/>
        <a:lstStyle/>
        <a:p>
          <a:endParaRPr lang="en-US"/>
        </a:p>
      </dgm:t>
    </dgm:pt>
    <dgm:pt modelId="{1A2A59EC-D796-5C4E-B485-EB9A2BA3FEBA}" type="sibTrans" cxnId="{8879E4D8-6B5C-C04F-B558-CE572C415EDE}">
      <dgm:prSet/>
      <dgm:spPr/>
      <dgm:t>
        <a:bodyPr/>
        <a:lstStyle/>
        <a:p>
          <a:endParaRPr lang="en-US"/>
        </a:p>
      </dgm:t>
    </dgm:pt>
    <dgm:pt modelId="{ECE91F46-827F-0A43-8B4F-0395F70F60B1}">
      <dgm:prSet phldrT="[Text]"/>
      <dgm:spPr/>
      <dgm:t>
        <a:bodyPr/>
        <a:lstStyle/>
        <a:p>
          <a:r>
            <a:rPr lang="en-US" dirty="0"/>
            <a:t>Statistical</a:t>
          </a:r>
        </a:p>
      </dgm:t>
    </dgm:pt>
    <dgm:pt modelId="{566DC858-012B-8C4E-A8F4-0E79BC78E387}" type="parTrans" cxnId="{40E9266E-C630-FB4C-897E-CE8113F74D3E}">
      <dgm:prSet/>
      <dgm:spPr/>
      <dgm:t>
        <a:bodyPr/>
        <a:lstStyle/>
        <a:p>
          <a:endParaRPr lang="en-US"/>
        </a:p>
      </dgm:t>
    </dgm:pt>
    <dgm:pt modelId="{3D5075D7-AAAC-DA4A-BA1B-3173250CCA0A}" type="sibTrans" cxnId="{40E9266E-C630-FB4C-897E-CE8113F74D3E}">
      <dgm:prSet/>
      <dgm:spPr/>
      <dgm:t>
        <a:bodyPr/>
        <a:lstStyle/>
        <a:p>
          <a:endParaRPr lang="en-US"/>
        </a:p>
      </dgm:t>
    </dgm:pt>
    <dgm:pt modelId="{C95BE262-BF85-7D43-A535-3B877962DDB6}">
      <dgm:prSet phldrT="[Text]"/>
      <dgm:spPr/>
      <dgm:t>
        <a:bodyPr/>
        <a:lstStyle/>
        <a:p>
          <a:r>
            <a:rPr lang="en-US" dirty="0"/>
            <a:t>Analytics</a:t>
          </a:r>
        </a:p>
      </dgm:t>
    </dgm:pt>
    <dgm:pt modelId="{492B79F9-844F-A74D-B220-9694B9E5A722}" type="parTrans" cxnId="{86F09FA5-A991-294B-9623-2152A87B0A86}">
      <dgm:prSet/>
      <dgm:spPr/>
      <dgm:t>
        <a:bodyPr/>
        <a:lstStyle/>
        <a:p>
          <a:endParaRPr lang="en-US"/>
        </a:p>
      </dgm:t>
    </dgm:pt>
    <dgm:pt modelId="{140FB680-48EA-F448-AFB3-9DE1E570ED8F}" type="sibTrans" cxnId="{86F09FA5-A991-294B-9623-2152A87B0A86}">
      <dgm:prSet/>
      <dgm:spPr/>
      <dgm:t>
        <a:bodyPr/>
        <a:lstStyle/>
        <a:p>
          <a:endParaRPr lang="en-US"/>
        </a:p>
      </dgm:t>
    </dgm:pt>
    <dgm:pt modelId="{51494F2C-516E-A847-80D1-2D2841349FF8}">
      <dgm:prSet phldrT="[Text]"/>
      <dgm:spPr/>
      <dgm:t>
        <a:bodyPr/>
        <a:lstStyle/>
        <a:p>
          <a:r>
            <a:rPr lang="en-US" dirty="0"/>
            <a:t>Correlations</a:t>
          </a:r>
        </a:p>
      </dgm:t>
    </dgm:pt>
    <dgm:pt modelId="{F0BC0706-760F-AA4F-9CB8-69B3E958A917}" type="parTrans" cxnId="{16721C2A-6AAE-6849-AEDC-940FE0E3B38F}">
      <dgm:prSet/>
      <dgm:spPr/>
      <dgm:t>
        <a:bodyPr/>
        <a:lstStyle/>
        <a:p>
          <a:endParaRPr lang="en-US"/>
        </a:p>
      </dgm:t>
    </dgm:pt>
    <dgm:pt modelId="{268830E9-B274-1942-A42E-F2498F7C41DC}" type="sibTrans" cxnId="{16721C2A-6AAE-6849-AEDC-940FE0E3B38F}">
      <dgm:prSet/>
      <dgm:spPr/>
      <dgm:t>
        <a:bodyPr/>
        <a:lstStyle/>
        <a:p>
          <a:endParaRPr lang="en-US"/>
        </a:p>
      </dgm:t>
    </dgm:pt>
    <dgm:pt modelId="{C3E4A321-537C-E346-8030-4AE7B9EF5C47}">
      <dgm:prSet phldrT="[Text]"/>
      <dgm:spPr/>
      <dgm:t>
        <a:bodyPr/>
        <a:lstStyle/>
        <a:p>
          <a:r>
            <a:rPr lang="en-US" dirty="0"/>
            <a:t>Predictions</a:t>
          </a:r>
        </a:p>
      </dgm:t>
    </dgm:pt>
    <dgm:pt modelId="{7B5BA203-0CFB-FC48-A8B7-806EAAA95F51}" type="parTrans" cxnId="{3C5C2683-D131-9242-8DD1-39E3230D07B7}">
      <dgm:prSet/>
      <dgm:spPr/>
      <dgm:t>
        <a:bodyPr/>
        <a:lstStyle/>
        <a:p>
          <a:endParaRPr lang="en-US"/>
        </a:p>
      </dgm:t>
    </dgm:pt>
    <dgm:pt modelId="{458AD068-D6F8-0943-AB2B-CB30F39406A6}" type="sibTrans" cxnId="{3C5C2683-D131-9242-8DD1-39E3230D07B7}">
      <dgm:prSet/>
      <dgm:spPr/>
      <dgm:t>
        <a:bodyPr/>
        <a:lstStyle/>
        <a:p>
          <a:endParaRPr lang="en-US"/>
        </a:p>
      </dgm:t>
    </dgm:pt>
    <dgm:pt modelId="{3BCDD189-DF4D-2C4C-A7B2-80AD140A477A}">
      <dgm:prSet phldrT="[Text]"/>
      <dgm:spPr/>
      <dgm:t>
        <a:bodyPr/>
        <a:lstStyle/>
        <a:p>
          <a:r>
            <a:rPr lang="en-US" dirty="0"/>
            <a:t>Changing Data</a:t>
          </a:r>
        </a:p>
      </dgm:t>
    </dgm:pt>
    <dgm:pt modelId="{CB38EA2E-E930-D240-B10B-5C8498F94C69}" type="parTrans" cxnId="{DB3C57C0-EFA5-E345-B776-77AFF78FCF24}">
      <dgm:prSet/>
      <dgm:spPr/>
      <dgm:t>
        <a:bodyPr/>
        <a:lstStyle/>
        <a:p>
          <a:endParaRPr lang="en-US"/>
        </a:p>
      </dgm:t>
    </dgm:pt>
    <dgm:pt modelId="{D6142935-BB14-FD41-AFA5-08F177DCBC6D}" type="sibTrans" cxnId="{DB3C57C0-EFA5-E345-B776-77AFF78FCF24}">
      <dgm:prSet/>
      <dgm:spPr/>
      <dgm:t>
        <a:bodyPr/>
        <a:lstStyle/>
        <a:p>
          <a:endParaRPr lang="en-US"/>
        </a:p>
      </dgm:t>
    </dgm:pt>
    <dgm:pt modelId="{20D9E5AF-2B8D-1D48-9D1D-D2B56BD8C3B6}">
      <dgm:prSet phldrT="[Text]"/>
      <dgm:spPr/>
      <dgm:t>
        <a:bodyPr/>
        <a:lstStyle/>
        <a:p>
          <a:r>
            <a:rPr lang="en-US" dirty="0"/>
            <a:t>Changing Model</a:t>
          </a:r>
        </a:p>
      </dgm:t>
    </dgm:pt>
    <dgm:pt modelId="{D90F6A6E-FD67-5A42-8B5B-B4ECBF32FAE6}" type="parTrans" cxnId="{1BEF2579-7EA3-7F4A-B78E-AA895F9A245C}">
      <dgm:prSet/>
      <dgm:spPr/>
      <dgm:t>
        <a:bodyPr/>
        <a:lstStyle/>
        <a:p>
          <a:endParaRPr lang="en-US"/>
        </a:p>
      </dgm:t>
    </dgm:pt>
    <dgm:pt modelId="{E8385974-600E-A84F-87C5-050E290BDC71}" type="sibTrans" cxnId="{1BEF2579-7EA3-7F4A-B78E-AA895F9A245C}">
      <dgm:prSet/>
      <dgm:spPr/>
      <dgm:t>
        <a:bodyPr/>
        <a:lstStyle/>
        <a:p>
          <a:endParaRPr lang="en-US"/>
        </a:p>
      </dgm:t>
    </dgm:pt>
    <dgm:pt modelId="{AAAD71B6-0317-4747-AFD1-D982479DCCBC}">
      <dgm:prSet phldrT="[Text]"/>
      <dgm:spPr/>
      <dgm:t>
        <a:bodyPr/>
        <a:lstStyle/>
        <a:p>
          <a:r>
            <a:rPr lang="en-US" dirty="0"/>
            <a:t>Linkage</a:t>
          </a:r>
        </a:p>
      </dgm:t>
    </dgm:pt>
    <dgm:pt modelId="{5575E246-87D6-7940-9D0A-961C981A7C64}" type="parTrans" cxnId="{43D4A7D1-A684-7244-9707-1A8955256EC8}">
      <dgm:prSet/>
      <dgm:spPr/>
      <dgm:t>
        <a:bodyPr/>
        <a:lstStyle/>
        <a:p>
          <a:endParaRPr lang="en-US"/>
        </a:p>
      </dgm:t>
    </dgm:pt>
    <dgm:pt modelId="{A4E05A66-1F85-314C-978D-9131AE988772}" type="sibTrans" cxnId="{43D4A7D1-A684-7244-9707-1A8955256EC8}">
      <dgm:prSet/>
      <dgm:spPr/>
      <dgm:t>
        <a:bodyPr/>
        <a:lstStyle/>
        <a:p>
          <a:endParaRPr lang="en-US"/>
        </a:p>
      </dgm:t>
    </dgm:pt>
    <dgm:pt modelId="{E0B5FDB0-3250-0647-92AE-F5101E29355C}">
      <dgm:prSet phldrT="[Text]"/>
      <dgm:spPr/>
      <dgm:t>
        <a:bodyPr/>
        <a:lstStyle/>
        <a:p>
          <a:r>
            <a:rPr lang="en-US" dirty="0"/>
            <a:t>Trustworthiness</a:t>
          </a:r>
        </a:p>
      </dgm:t>
    </dgm:pt>
    <dgm:pt modelId="{229E768B-8807-6D41-8199-79F90080B395}" type="parTrans" cxnId="{4D6BC396-F05A-0B4C-9914-115A99909118}">
      <dgm:prSet/>
      <dgm:spPr/>
      <dgm:t>
        <a:bodyPr/>
        <a:lstStyle/>
        <a:p>
          <a:endParaRPr lang="en-US"/>
        </a:p>
      </dgm:t>
    </dgm:pt>
    <dgm:pt modelId="{E7EC857E-C1B2-C14D-B760-1A60C1E49DC5}" type="sibTrans" cxnId="{4D6BC396-F05A-0B4C-9914-115A99909118}">
      <dgm:prSet/>
      <dgm:spPr/>
      <dgm:t>
        <a:bodyPr/>
        <a:lstStyle/>
        <a:p>
          <a:endParaRPr lang="en-US"/>
        </a:p>
      </dgm:t>
    </dgm:pt>
    <dgm:pt modelId="{CE605AC3-C468-2243-8351-A61E9071768E}">
      <dgm:prSet phldrT="[Text]"/>
      <dgm:spPr/>
      <dgm:t>
        <a:bodyPr/>
        <a:lstStyle/>
        <a:p>
          <a:r>
            <a:rPr lang="en-US" dirty="0"/>
            <a:t>Authenticity</a:t>
          </a:r>
        </a:p>
      </dgm:t>
    </dgm:pt>
    <dgm:pt modelId="{0E45D3EE-E5E8-8042-ACD7-A2E7355A6327}" type="parTrans" cxnId="{66D65420-AFFF-814E-953E-01C44AB6A99D}">
      <dgm:prSet/>
      <dgm:spPr/>
      <dgm:t>
        <a:bodyPr/>
        <a:lstStyle/>
        <a:p>
          <a:endParaRPr lang="en-US"/>
        </a:p>
      </dgm:t>
    </dgm:pt>
    <dgm:pt modelId="{88B90882-63B2-1E4F-9F66-8E7661BDCD94}" type="sibTrans" cxnId="{66D65420-AFFF-814E-953E-01C44AB6A99D}">
      <dgm:prSet/>
      <dgm:spPr/>
      <dgm:t>
        <a:bodyPr/>
        <a:lstStyle/>
        <a:p>
          <a:endParaRPr lang="en-US"/>
        </a:p>
      </dgm:t>
    </dgm:pt>
    <dgm:pt modelId="{0C58A1AB-5E0F-DD4D-A7F1-47642B94658D}">
      <dgm:prSet phldrT="[Text]"/>
      <dgm:spPr/>
      <dgm:t>
        <a:bodyPr/>
        <a:lstStyle/>
        <a:p>
          <a:r>
            <a:rPr lang="en-US" dirty="0"/>
            <a:t>Provenance</a:t>
          </a:r>
        </a:p>
      </dgm:t>
    </dgm:pt>
    <dgm:pt modelId="{7FB8E3FF-5682-1946-9A89-85E3D5C166E8}" type="parTrans" cxnId="{55918831-373F-A649-AE54-09E67DAD64A0}">
      <dgm:prSet/>
      <dgm:spPr/>
      <dgm:t>
        <a:bodyPr/>
        <a:lstStyle/>
        <a:p>
          <a:endParaRPr lang="en-US"/>
        </a:p>
      </dgm:t>
    </dgm:pt>
    <dgm:pt modelId="{4E80D499-4496-3240-9320-C2C1EC88D9EA}" type="sibTrans" cxnId="{55918831-373F-A649-AE54-09E67DAD64A0}">
      <dgm:prSet/>
      <dgm:spPr/>
      <dgm:t>
        <a:bodyPr/>
        <a:lstStyle/>
        <a:p>
          <a:endParaRPr lang="en-US"/>
        </a:p>
      </dgm:t>
    </dgm:pt>
    <dgm:pt modelId="{530D691B-623A-914C-AB94-A9812DFF32BE}">
      <dgm:prSet phldrT="[Text]"/>
      <dgm:spPr/>
      <dgm:t>
        <a:bodyPr/>
        <a:lstStyle/>
        <a:p>
          <a:r>
            <a:rPr lang="en-US" dirty="0"/>
            <a:t>Availability</a:t>
          </a:r>
        </a:p>
      </dgm:t>
    </dgm:pt>
    <dgm:pt modelId="{3D2B42BB-3485-FD48-A3FF-60507DE26A9D}" type="parTrans" cxnId="{B660DE96-0C44-E84E-B0D4-C2609440544A}">
      <dgm:prSet/>
      <dgm:spPr/>
      <dgm:t>
        <a:bodyPr/>
        <a:lstStyle/>
        <a:p>
          <a:endParaRPr lang="en-US"/>
        </a:p>
      </dgm:t>
    </dgm:pt>
    <dgm:pt modelId="{04598266-528B-924A-8189-879D0D66EBE6}" type="sibTrans" cxnId="{B660DE96-0C44-E84E-B0D4-C2609440544A}">
      <dgm:prSet/>
      <dgm:spPr/>
      <dgm:t>
        <a:bodyPr/>
        <a:lstStyle/>
        <a:p>
          <a:endParaRPr lang="en-US"/>
        </a:p>
      </dgm:t>
    </dgm:pt>
    <dgm:pt modelId="{20D8D717-1F36-344A-818C-68102964DACE}">
      <dgm:prSet phldrT="[Text]"/>
      <dgm:spPr/>
      <dgm:t>
        <a:bodyPr/>
        <a:lstStyle/>
        <a:p>
          <a:r>
            <a:rPr lang="en-US" dirty="0"/>
            <a:t>Structured</a:t>
          </a:r>
        </a:p>
      </dgm:t>
    </dgm:pt>
    <dgm:pt modelId="{34D1F63A-22DF-7B41-9326-F18D161EA1A2}" type="parTrans" cxnId="{213D1F92-698D-5949-B02E-84BEC5C92016}">
      <dgm:prSet/>
      <dgm:spPr/>
      <dgm:t>
        <a:bodyPr/>
        <a:lstStyle/>
        <a:p>
          <a:endParaRPr lang="en-US"/>
        </a:p>
      </dgm:t>
    </dgm:pt>
    <dgm:pt modelId="{BD839986-EA92-3048-85C1-A8B74E77C50D}" type="sibTrans" cxnId="{213D1F92-698D-5949-B02E-84BEC5C92016}">
      <dgm:prSet/>
      <dgm:spPr/>
      <dgm:t>
        <a:bodyPr/>
        <a:lstStyle/>
        <a:p>
          <a:endParaRPr lang="en-US"/>
        </a:p>
      </dgm:t>
    </dgm:pt>
    <dgm:pt modelId="{1A74C704-4E2D-F64B-95FC-832F17E46958}">
      <dgm:prSet phldrT="[Text]"/>
      <dgm:spPr/>
      <dgm:t>
        <a:bodyPr/>
        <a:lstStyle/>
        <a:p>
          <a:r>
            <a:rPr lang="en-US" dirty="0"/>
            <a:t>Unstructured</a:t>
          </a:r>
        </a:p>
      </dgm:t>
    </dgm:pt>
    <dgm:pt modelId="{15F286C7-5379-B14E-B46F-4C864414E5E3}" type="parTrans" cxnId="{39DD58B7-8F47-6444-943A-7275939ADED8}">
      <dgm:prSet/>
      <dgm:spPr/>
      <dgm:t>
        <a:bodyPr/>
        <a:lstStyle/>
        <a:p>
          <a:endParaRPr lang="en-US"/>
        </a:p>
      </dgm:t>
    </dgm:pt>
    <dgm:pt modelId="{564F221C-41A9-7148-BB5B-11406AA9CE52}" type="sibTrans" cxnId="{39DD58B7-8F47-6444-943A-7275939ADED8}">
      <dgm:prSet/>
      <dgm:spPr/>
      <dgm:t>
        <a:bodyPr/>
        <a:lstStyle/>
        <a:p>
          <a:endParaRPr lang="en-US"/>
        </a:p>
      </dgm:t>
    </dgm:pt>
    <dgm:pt modelId="{2BA8B5B2-0461-0740-9BB5-D47221FBFD2E}">
      <dgm:prSet phldrT="[Text]"/>
      <dgm:spPr/>
      <dgm:t>
        <a:bodyPr/>
        <a:lstStyle/>
        <a:p>
          <a:r>
            <a:rPr lang="en-US" dirty="0"/>
            <a:t>Multi-Factor</a:t>
          </a:r>
        </a:p>
      </dgm:t>
    </dgm:pt>
    <dgm:pt modelId="{04A5F70B-69C0-5B49-8C03-B468E4255124}" type="parTrans" cxnId="{5BB9CE14-FCE9-2E49-A7A1-F6F08713480E}">
      <dgm:prSet/>
      <dgm:spPr/>
      <dgm:t>
        <a:bodyPr/>
        <a:lstStyle/>
        <a:p>
          <a:endParaRPr lang="en-US"/>
        </a:p>
      </dgm:t>
    </dgm:pt>
    <dgm:pt modelId="{D27258FC-E619-E04E-8EDA-1AD7B6B6C683}" type="sibTrans" cxnId="{5BB9CE14-FCE9-2E49-A7A1-F6F08713480E}">
      <dgm:prSet/>
      <dgm:spPr/>
      <dgm:t>
        <a:bodyPr/>
        <a:lstStyle/>
        <a:p>
          <a:endParaRPr lang="en-US"/>
        </a:p>
      </dgm:t>
    </dgm:pt>
    <dgm:pt modelId="{CC598FF5-C4CF-984E-8265-68113F1CD1BB}">
      <dgm:prSet phldrT="[Text]"/>
      <dgm:spPr/>
      <dgm:t>
        <a:bodyPr/>
        <a:lstStyle/>
        <a:p>
          <a:r>
            <a:rPr lang="en-US" dirty="0"/>
            <a:t>Probabilistic</a:t>
          </a:r>
        </a:p>
      </dgm:t>
    </dgm:pt>
    <dgm:pt modelId="{34A58B16-BB2E-EF4E-993E-ECC6A6DA7E24}" type="parTrans" cxnId="{C44F2005-FE03-1242-BD73-AD92E0628742}">
      <dgm:prSet/>
      <dgm:spPr/>
      <dgm:t>
        <a:bodyPr/>
        <a:lstStyle/>
        <a:p>
          <a:endParaRPr lang="en-US"/>
        </a:p>
      </dgm:t>
    </dgm:pt>
    <dgm:pt modelId="{A24DE613-6E09-5D45-AECE-AC39118C7E52}" type="sibTrans" cxnId="{C44F2005-FE03-1242-BD73-AD92E0628742}">
      <dgm:prSet/>
      <dgm:spPr/>
      <dgm:t>
        <a:bodyPr/>
        <a:lstStyle/>
        <a:p>
          <a:endParaRPr lang="en-US"/>
        </a:p>
      </dgm:t>
    </dgm:pt>
    <dgm:pt modelId="{1C503DD6-9274-AD47-9B54-0744A54FDEF3}">
      <dgm:prSet phldrT="[Text]"/>
      <dgm:spPr/>
      <dgm:t>
        <a:bodyPr/>
        <a:lstStyle/>
        <a:p>
          <a:r>
            <a:rPr lang="en-US" dirty="0"/>
            <a:t>Linked</a:t>
          </a:r>
        </a:p>
      </dgm:t>
    </dgm:pt>
    <dgm:pt modelId="{5429C5CB-8915-A44F-AC06-526A49C5D57E}" type="parTrans" cxnId="{5E70C841-C5A7-624B-A584-634D1673766C}">
      <dgm:prSet/>
      <dgm:spPr/>
      <dgm:t>
        <a:bodyPr/>
        <a:lstStyle/>
        <a:p>
          <a:endParaRPr lang="en-US"/>
        </a:p>
      </dgm:t>
    </dgm:pt>
    <dgm:pt modelId="{54914863-7A3C-5B4B-810B-2B60AD971EB1}" type="sibTrans" cxnId="{5E70C841-C5A7-624B-A584-634D1673766C}">
      <dgm:prSet/>
      <dgm:spPr/>
      <dgm:t>
        <a:bodyPr/>
        <a:lstStyle/>
        <a:p>
          <a:endParaRPr lang="en-US"/>
        </a:p>
      </dgm:t>
    </dgm:pt>
    <dgm:pt modelId="{845BD5DD-154C-A84B-A4C7-2FB2FF10B8B6}" type="pres">
      <dgm:prSet presAssocID="{250C2F19-A243-F743-BE0E-51DB1033183A}" presName="composite" presStyleCnt="0">
        <dgm:presLayoutVars>
          <dgm:chMax val="1"/>
          <dgm:dir/>
          <dgm:resizeHandles val="exact"/>
        </dgm:presLayoutVars>
      </dgm:prSet>
      <dgm:spPr/>
    </dgm:pt>
    <dgm:pt modelId="{700BF538-C765-7D41-B5B1-CCE4F48694E7}" type="pres">
      <dgm:prSet presAssocID="{250C2F19-A243-F743-BE0E-51DB1033183A}" presName="radial" presStyleCnt="0">
        <dgm:presLayoutVars>
          <dgm:animLvl val="ctr"/>
        </dgm:presLayoutVars>
      </dgm:prSet>
      <dgm:spPr/>
    </dgm:pt>
    <dgm:pt modelId="{7F658A1D-88B6-2847-80DB-447BCF4A817A}" type="pres">
      <dgm:prSet presAssocID="{3A8A3FFB-2E4F-CE47-8286-20BFD03A34B2}" presName="centerShape" presStyleLbl="vennNode1" presStyleIdx="0" presStyleCnt="7"/>
      <dgm:spPr/>
    </dgm:pt>
    <dgm:pt modelId="{4C37C5E4-BF82-C641-8928-767987BECCDF}" type="pres">
      <dgm:prSet presAssocID="{64713B91-F36F-4D41-A354-DCCF80B03C92}" presName="node" presStyleLbl="vennNode1" presStyleIdx="1" presStyleCnt="7">
        <dgm:presLayoutVars>
          <dgm:bulletEnabled val="1"/>
        </dgm:presLayoutVars>
      </dgm:prSet>
      <dgm:spPr/>
    </dgm:pt>
    <dgm:pt modelId="{E7236601-8C1D-B047-A0F0-5BF5B8F799DE}" type="pres">
      <dgm:prSet presAssocID="{C772118B-EDD8-E745-9868-52E98D99A909}" presName="node" presStyleLbl="vennNode1" presStyleIdx="2" presStyleCnt="7">
        <dgm:presLayoutVars>
          <dgm:bulletEnabled val="1"/>
        </dgm:presLayoutVars>
      </dgm:prSet>
      <dgm:spPr/>
    </dgm:pt>
    <dgm:pt modelId="{1C7E02E3-FB82-1841-BDEF-ED8397C002C6}" type="pres">
      <dgm:prSet presAssocID="{5D1DEA41-2914-9147-B6F6-F1C0D7B68F21}" presName="node" presStyleLbl="vennNode1" presStyleIdx="3" presStyleCnt="7">
        <dgm:presLayoutVars>
          <dgm:bulletEnabled val="1"/>
        </dgm:presLayoutVars>
      </dgm:prSet>
      <dgm:spPr/>
    </dgm:pt>
    <dgm:pt modelId="{7CF1882B-D1F4-8142-AC81-9C72175CDA42}" type="pres">
      <dgm:prSet presAssocID="{0F32588F-C66C-1643-BD53-4FC8F1B31792}" presName="node" presStyleLbl="vennNode1" presStyleIdx="4" presStyleCnt="7">
        <dgm:presLayoutVars>
          <dgm:bulletEnabled val="1"/>
        </dgm:presLayoutVars>
      </dgm:prSet>
      <dgm:spPr/>
    </dgm:pt>
    <dgm:pt modelId="{10722B7A-EEB3-FE4A-B69B-80125760C240}" type="pres">
      <dgm:prSet presAssocID="{9C0CC1D8-9C56-CD44-AB59-1AA6D1F996E3}" presName="node" presStyleLbl="vennNode1" presStyleIdx="5" presStyleCnt="7">
        <dgm:presLayoutVars>
          <dgm:bulletEnabled val="1"/>
        </dgm:presLayoutVars>
      </dgm:prSet>
      <dgm:spPr/>
    </dgm:pt>
    <dgm:pt modelId="{5339CC65-0A61-8948-9BD1-4510FA675931}" type="pres">
      <dgm:prSet presAssocID="{B5293F2D-F63C-FD46-84C6-E57C2DFCC3F9}" presName="node" presStyleLbl="vennNode1" presStyleIdx="6" presStyleCnt="7">
        <dgm:presLayoutVars>
          <dgm:bulletEnabled val="1"/>
        </dgm:presLayoutVars>
      </dgm:prSet>
      <dgm:spPr/>
    </dgm:pt>
  </dgm:ptLst>
  <dgm:cxnLst>
    <dgm:cxn modelId="{6D59F400-A310-8041-9BD8-947D1E443022}" type="presOf" srcId="{5D1DEA41-2914-9147-B6F6-F1C0D7B68F21}" destId="{1C7E02E3-FB82-1841-BDEF-ED8397C002C6}" srcOrd="0" destOrd="0" presId="urn:microsoft.com/office/officeart/2005/8/layout/radial3"/>
    <dgm:cxn modelId="{34A35E02-8913-5F45-A872-DF4A01EE1E30}" type="presOf" srcId="{20D8D717-1F36-344A-818C-68102964DACE}" destId="{5339CC65-0A61-8948-9BD1-4510FA675931}" srcOrd="0" destOrd="1" presId="urn:microsoft.com/office/officeart/2005/8/layout/radial3"/>
    <dgm:cxn modelId="{DCC97C04-8748-E24D-AC6A-8412D27F9002}" type="presOf" srcId="{51494F2C-516E-A847-80D1-2D2841349FF8}" destId="{1C7E02E3-FB82-1841-BDEF-ED8397C002C6}" srcOrd="0" destOrd="3" presId="urn:microsoft.com/office/officeart/2005/8/layout/radial3"/>
    <dgm:cxn modelId="{C44F2005-FE03-1242-BD73-AD92E0628742}" srcId="{B5293F2D-F63C-FD46-84C6-E57C2DFCC3F9}" destId="{CC598FF5-C4CF-984E-8265-68113F1CD1BB}" srcOrd="3" destOrd="0" parTransId="{34A58B16-BB2E-EF4E-993E-ECC6A6DA7E24}" sibTransId="{A24DE613-6E09-5D45-AECE-AC39118C7E52}"/>
    <dgm:cxn modelId="{A87C0D06-779B-C240-8A91-5B9A6807189D}" type="presOf" srcId="{C95BE262-BF85-7D43-A535-3B877962DDB6}" destId="{1C7E02E3-FB82-1841-BDEF-ED8397C002C6}" srcOrd="0" destOrd="2" presId="urn:microsoft.com/office/officeart/2005/8/layout/radial3"/>
    <dgm:cxn modelId="{E44F7606-5635-CA4B-8DE2-8F48BC846984}" type="presOf" srcId="{0F32588F-C66C-1643-BD53-4FC8F1B31792}" destId="{7CF1882B-D1F4-8142-AC81-9C72175CDA42}" srcOrd="0" destOrd="0" presId="urn:microsoft.com/office/officeart/2005/8/layout/radial3"/>
    <dgm:cxn modelId="{CF6A810B-A66F-6F46-9193-A345D07FCA55}" type="presOf" srcId="{3BCDD189-DF4D-2C4C-A7B2-80AD140A477A}" destId="{7CF1882B-D1F4-8142-AC81-9C72175CDA42}" srcOrd="0" destOrd="1" presId="urn:microsoft.com/office/officeart/2005/8/layout/radial3"/>
    <dgm:cxn modelId="{E31AAB0F-C222-0041-85CA-96797FCC2A10}" type="presOf" srcId="{1A74C704-4E2D-F64B-95FC-832F17E46958}" destId="{5339CC65-0A61-8948-9BD1-4510FA675931}" srcOrd="0" destOrd="2" presId="urn:microsoft.com/office/officeart/2005/8/layout/radial3"/>
    <dgm:cxn modelId="{1EFB1A12-5430-A949-BF01-1CD77849A1E0}" srcId="{3A8A3FFB-2E4F-CE47-8286-20BFD03A34B2}" destId="{B5293F2D-F63C-FD46-84C6-E57C2DFCC3F9}" srcOrd="5" destOrd="0" parTransId="{CDDD5143-7DFB-0F4A-B40A-6399EE851F0F}" sibTransId="{7BA83411-B1E2-434B-9FCF-364F0A1AA286}"/>
    <dgm:cxn modelId="{0999B112-0E9A-A140-A217-4580A8703656}" type="presOf" srcId="{9C0CC1D8-9C56-CD44-AB59-1AA6D1F996E3}" destId="{10722B7A-EEB3-FE4A-B69B-80125760C240}" srcOrd="0" destOrd="0" presId="urn:microsoft.com/office/officeart/2005/8/layout/radial3"/>
    <dgm:cxn modelId="{1C34E712-8E1F-AE42-9CA0-0A5FDB1EAC83}" type="presOf" srcId="{250C2F19-A243-F743-BE0E-51DB1033183A}" destId="{845BD5DD-154C-A84B-A4C7-2FB2FF10B8B6}" srcOrd="0" destOrd="0" presId="urn:microsoft.com/office/officeart/2005/8/layout/radial3"/>
    <dgm:cxn modelId="{26F57913-28F2-DB45-A821-32DB84C893EE}" type="presOf" srcId="{E0E42642-D25D-3442-993A-D23B1A01A31E}" destId="{E7236601-8C1D-B047-A0F0-5BF5B8F799DE}" srcOrd="0" destOrd="3" presId="urn:microsoft.com/office/officeart/2005/8/layout/radial3"/>
    <dgm:cxn modelId="{5BB9CE14-FCE9-2E49-A7A1-F6F08713480E}" srcId="{B5293F2D-F63C-FD46-84C6-E57C2DFCC3F9}" destId="{2BA8B5B2-0461-0740-9BB5-D47221FBFD2E}" srcOrd="2" destOrd="0" parTransId="{04A5F70B-69C0-5B49-8C03-B468E4255124}" sibTransId="{D27258FC-E619-E04E-8EDA-1AD7B6B6C683}"/>
    <dgm:cxn modelId="{66D65420-AFFF-814E-953E-01C44AB6A99D}" srcId="{9C0CC1D8-9C56-CD44-AB59-1AA6D1F996E3}" destId="{CE605AC3-C468-2243-8351-A61E9071768E}" srcOrd="1" destOrd="0" parTransId="{0E45D3EE-E5E8-8042-ACD7-A2E7355A6327}" sibTransId="{88B90882-63B2-1E4F-9F66-8E7661BDCD94}"/>
    <dgm:cxn modelId="{16721C2A-6AAE-6849-AEDC-940FE0E3B38F}" srcId="{5D1DEA41-2914-9147-B6F6-F1C0D7B68F21}" destId="{51494F2C-516E-A847-80D1-2D2841349FF8}" srcOrd="2" destOrd="0" parTransId="{F0BC0706-760F-AA4F-9CB8-69B3E958A917}" sibTransId="{268830E9-B274-1942-A42E-F2498F7C41DC}"/>
    <dgm:cxn modelId="{94EE702E-0ACB-2D48-8136-1EE9653621F2}" type="presOf" srcId="{B5293F2D-F63C-FD46-84C6-E57C2DFCC3F9}" destId="{5339CC65-0A61-8948-9BD1-4510FA675931}" srcOrd="0" destOrd="0" presId="urn:microsoft.com/office/officeart/2005/8/layout/radial3"/>
    <dgm:cxn modelId="{55918831-373F-A649-AE54-09E67DAD64A0}" srcId="{9C0CC1D8-9C56-CD44-AB59-1AA6D1F996E3}" destId="{0C58A1AB-5E0F-DD4D-A7F1-47642B94658D}" srcOrd="2" destOrd="0" parTransId="{7FB8E3FF-5682-1946-9A89-85E3D5C166E8}" sibTransId="{4E80D499-4496-3240-9320-C2C1EC88D9EA}"/>
    <dgm:cxn modelId="{4C958339-1A6F-2040-B61C-70CAA423B091}" srcId="{3A8A3FFB-2E4F-CE47-8286-20BFD03A34B2}" destId="{0F32588F-C66C-1643-BD53-4FC8F1B31792}" srcOrd="3" destOrd="0" parTransId="{DDCD2C92-2A7F-A741-A3BA-ED8D64DBA156}" sibTransId="{F6FF063B-945E-A544-BECC-0D2925C60E45}"/>
    <dgm:cxn modelId="{9743523B-68AD-CB4B-ACC6-473981EBF8B0}" type="presOf" srcId="{B5E0698E-C2DF-DF44-8DBA-13449A5C32DA}" destId="{4C37C5E4-BF82-C641-8928-767987BECCDF}" srcOrd="0" destOrd="3" presId="urn:microsoft.com/office/officeart/2005/8/layout/radial3"/>
    <dgm:cxn modelId="{2332DC3C-FF58-3947-A882-4EB47BAD4641}" srcId="{C772118B-EDD8-E745-9868-52E98D99A909}" destId="{64FCD762-CD69-DC4C-97CE-E96C85FF52D4}" srcOrd="0" destOrd="0" parTransId="{CA32F5E2-FA6A-2246-93B8-4546AEBADB70}" sibTransId="{5C639C34-7CE7-7647-8527-89ABCD5B398D}"/>
    <dgm:cxn modelId="{92AFFB3D-CC5C-8F49-A326-68F9AF28775A}" type="presOf" srcId="{64FCD762-CD69-DC4C-97CE-E96C85FF52D4}" destId="{E7236601-8C1D-B047-A0F0-5BF5B8F799DE}" srcOrd="0" destOrd="1" presId="urn:microsoft.com/office/officeart/2005/8/layout/radial3"/>
    <dgm:cxn modelId="{9D41645C-F747-1846-A6F0-E37B535020A9}" type="presOf" srcId="{0C58A1AB-5E0F-DD4D-A7F1-47642B94658D}" destId="{10722B7A-EEB3-FE4A-B69B-80125760C240}" srcOrd="0" destOrd="3" presId="urn:microsoft.com/office/officeart/2005/8/layout/radial3"/>
    <dgm:cxn modelId="{45C39F61-1DF1-EB47-9D39-6E9B25450448}" type="presOf" srcId="{37C534AA-B9D9-5F44-8BBE-057974687985}" destId="{4C37C5E4-BF82-C641-8928-767987BECCDF}" srcOrd="0" destOrd="1" presId="urn:microsoft.com/office/officeart/2005/8/layout/radial3"/>
    <dgm:cxn modelId="{5E70C841-C5A7-624B-A584-634D1673766C}" srcId="{B5293F2D-F63C-FD46-84C6-E57C2DFCC3F9}" destId="{1C503DD6-9274-AD47-9B54-0744A54FDEF3}" srcOrd="4" destOrd="0" parTransId="{5429C5CB-8915-A44F-AC06-526A49C5D57E}" sibTransId="{54914863-7A3C-5B4B-810B-2B60AD971EB1}"/>
    <dgm:cxn modelId="{7DF38A4B-C7CA-CB48-BA44-9562CB5D1794}" srcId="{C772118B-EDD8-E745-9868-52E98D99A909}" destId="{E0E42642-D25D-3442-993A-D23B1A01A31E}" srcOrd="2" destOrd="0" parTransId="{3D0B1DEA-2F38-0F40-9013-DDF5908E45CD}" sibTransId="{A2165AB6-23EB-C046-BF96-8055694B4B8D}"/>
    <dgm:cxn modelId="{2C7B426D-2430-7F46-AC04-18342057591F}" type="presOf" srcId="{3686CA26-E119-3D43-B516-EFC6DEDC4A4E}" destId="{4C37C5E4-BF82-C641-8928-767987BECCDF}" srcOrd="0" destOrd="4" presId="urn:microsoft.com/office/officeart/2005/8/layout/radial3"/>
    <dgm:cxn modelId="{40E9266E-C630-FB4C-897E-CE8113F74D3E}" srcId="{5D1DEA41-2914-9147-B6F6-F1C0D7B68F21}" destId="{ECE91F46-827F-0A43-8B4F-0395F70F60B1}" srcOrd="0" destOrd="0" parTransId="{566DC858-012B-8C4E-A8F4-0E79BC78E387}" sibTransId="{3D5075D7-AAAC-DA4A-BA1B-3173250CCA0A}"/>
    <dgm:cxn modelId="{76B99173-1F5D-6E49-8903-47F97E901B82}" type="presOf" srcId="{3B6A45E9-B4C5-2443-821C-83F28B0BBCA6}" destId="{E7236601-8C1D-B047-A0F0-5BF5B8F799DE}" srcOrd="0" destOrd="4" presId="urn:microsoft.com/office/officeart/2005/8/layout/radial3"/>
    <dgm:cxn modelId="{6FE79F73-97EE-C349-8353-1DFD079D5AFE}" srcId="{3A8A3FFB-2E4F-CE47-8286-20BFD03A34B2}" destId="{5D1DEA41-2914-9147-B6F6-F1C0D7B68F21}" srcOrd="2" destOrd="0" parTransId="{54360CC9-4EFD-F546-8DDE-35F95DD1E8DD}" sibTransId="{46E56864-6E5F-8946-AA07-050218D8F914}"/>
    <dgm:cxn modelId="{99360B59-F60F-0149-8496-4381EC6F91D6}" type="presOf" srcId="{1C503DD6-9274-AD47-9B54-0744A54FDEF3}" destId="{5339CC65-0A61-8948-9BD1-4510FA675931}" srcOrd="0" destOrd="5" presId="urn:microsoft.com/office/officeart/2005/8/layout/radial3"/>
    <dgm:cxn modelId="{1BEF2579-7EA3-7F4A-B78E-AA895F9A245C}" srcId="{0F32588F-C66C-1643-BD53-4FC8F1B31792}" destId="{20D9E5AF-2B8D-1D48-9D1D-D2B56BD8C3B6}" srcOrd="1" destOrd="0" parTransId="{D90F6A6E-FD67-5A42-8B5B-B4ECBF32FAE6}" sibTransId="{E8385974-600E-A84F-87C5-050E290BDC71}"/>
    <dgm:cxn modelId="{96A0FA80-BB1C-4549-A65E-69F3BB508419}" type="presOf" srcId="{97107402-8235-334A-A0D4-98E2B933CEE9}" destId="{4C37C5E4-BF82-C641-8928-767987BECCDF}" srcOrd="0" destOrd="2" presId="urn:microsoft.com/office/officeart/2005/8/layout/radial3"/>
    <dgm:cxn modelId="{49670B83-2579-004F-88FF-A4B600E4EDAC}" srcId="{3A8A3FFB-2E4F-CE47-8286-20BFD03A34B2}" destId="{64713B91-F36F-4D41-A354-DCCF80B03C92}" srcOrd="0" destOrd="0" parTransId="{224EE260-CEDB-134D-B105-E783F354AB5D}" sibTransId="{F449C2B3-1A04-E947-9CDE-B21F12572579}"/>
    <dgm:cxn modelId="{3C5C2683-D131-9242-8DD1-39E3230D07B7}" srcId="{5D1DEA41-2914-9147-B6F6-F1C0D7B68F21}" destId="{C3E4A321-537C-E346-8030-4AE7B9EF5C47}" srcOrd="3" destOrd="0" parTransId="{7B5BA203-0CFB-FC48-A8B7-806EAAA95F51}" sibTransId="{458AD068-D6F8-0943-AB2B-CB30F39406A6}"/>
    <dgm:cxn modelId="{4B1B0386-E6AF-2C4A-82B9-65BEE9FCC391}" type="presOf" srcId="{64713B91-F36F-4D41-A354-DCCF80B03C92}" destId="{4C37C5E4-BF82-C641-8928-767987BECCDF}" srcOrd="0" destOrd="0" presId="urn:microsoft.com/office/officeart/2005/8/layout/radial3"/>
    <dgm:cxn modelId="{82A86289-4887-3E49-81CF-8E27142CE62F}" srcId="{64713B91-F36F-4D41-A354-DCCF80B03C92}" destId="{37C534AA-B9D9-5F44-8BBE-057974687985}" srcOrd="0" destOrd="0" parTransId="{A9E831FB-E96D-1D45-AB04-DC7CC549530D}" sibTransId="{6D94190C-40DC-9243-9AB2-FD3CAC3D9A38}"/>
    <dgm:cxn modelId="{67303A8B-70C8-E94C-B8D8-BAA2DCE3A9D3}" type="presOf" srcId="{530D691B-623A-914C-AB94-A9812DFF32BE}" destId="{10722B7A-EEB3-FE4A-B69B-80125760C240}" srcOrd="0" destOrd="4" presId="urn:microsoft.com/office/officeart/2005/8/layout/radial3"/>
    <dgm:cxn modelId="{213D1F92-698D-5949-B02E-84BEC5C92016}" srcId="{B5293F2D-F63C-FD46-84C6-E57C2DFCC3F9}" destId="{20D8D717-1F36-344A-818C-68102964DACE}" srcOrd="0" destOrd="0" parTransId="{34D1F63A-22DF-7B41-9326-F18D161EA1A2}" sibTransId="{BD839986-EA92-3048-85C1-A8B74E77C50D}"/>
    <dgm:cxn modelId="{4D6BC396-F05A-0B4C-9914-115A99909118}" srcId="{9C0CC1D8-9C56-CD44-AB59-1AA6D1F996E3}" destId="{E0B5FDB0-3250-0647-92AE-F5101E29355C}" srcOrd="0" destOrd="0" parTransId="{229E768B-8807-6D41-8199-79F90080B395}" sibTransId="{E7EC857E-C1B2-C14D-B760-1A60C1E49DC5}"/>
    <dgm:cxn modelId="{B660DE96-0C44-E84E-B0D4-C2609440544A}" srcId="{9C0CC1D8-9C56-CD44-AB59-1AA6D1F996E3}" destId="{530D691B-623A-914C-AB94-A9812DFF32BE}" srcOrd="3" destOrd="0" parTransId="{3D2B42BB-3485-FD48-A3FF-60507DE26A9D}" sibTransId="{04598266-528B-924A-8189-879D0D66EBE6}"/>
    <dgm:cxn modelId="{696EB19A-15F6-A640-A3F4-96A1629A6F57}" type="presOf" srcId="{20D9E5AF-2B8D-1D48-9D1D-D2B56BD8C3B6}" destId="{7CF1882B-D1F4-8142-AC81-9C72175CDA42}" srcOrd="0" destOrd="2" presId="urn:microsoft.com/office/officeart/2005/8/layout/radial3"/>
    <dgm:cxn modelId="{8FE1BF9B-1B65-E945-9006-4F2FD8E97A75}" srcId="{3A8A3FFB-2E4F-CE47-8286-20BFD03A34B2}" destId="{C772118B-EDD8-E745-9868-52E98D99A909}" srcOrd="1" destOrd="0" parTransId="{F5A8926E-7258-F54A-B8F3-FEC00723BB5A}" sibTransId="{C15C8873-826C-4F4C-997A-6E87DF79526A}"/>
    <dgm:cxn modelId="{64A0F0A0-B438-CC40-8B06-BBCB35E0506C}" type="presOf" srcId="{F722AA36-0F45-A341-A982-EA29FF9A2F88}" destId="{E7236601-8C1D-B047-A0F0-5BF5B8F799DE}" srcOrd="0" destOrd="2" presId="urn:microsoft.com/office/officeart/2005/8/layout/radial3"/>
    <dgm:cxn modelId="{7C84A1A4-4281-7D4C-AB2D-4044AA50445E}" srcId="{64713B91-F36F-4D41-A354-DCCF80B03C92}" destId="{B5E0698E-C2DF-DF44-8DBA-13449A5C32DA}" srcOrd="2" destOrd="0" parTransId="{FC0F88CE-478A-604D-AA2D-3B035984D7DA}" sibTransId="{7C3EBE9C-DA56-9347-BFB1-5722A693FDF1}"/>
    <dgm:cxn modelId="{86F09FA5-A991-294B-9623-2152A87B0A86}" srcId="{5D1DEA41-2914-9147-B6F6-F1C0D7B68F21}" destId="{C95BE262-BF85-7D43-A535-3B877962DDB6}" srcOrd="1" destOrd="0" parTransId="{492B79F9-844F-A74D-B220-9694B9E5A722}" sibTransId="{140FB680-48EA-F448-AFB3-9DE1E570ED8F}"/>
    <dgm:cxn modelId="{E71171A7-CC05-3D48-B702-5B7F55D54B6D}" type="presOf" srcId="{ECE91F46-827F-0A43-8B4F-0395F70F60B1}" destId="{1C7E02E3-FB82-1841-BDEF-ED8397C002C6}" srcOrd="0" destOrd="1" presId="urn:microsoft.com/office/officeart/2005/8/layout/radial3"/>
    <dgm:cxn modelId="{98019AAF-9AFA-1D4A-9899-21D27E90CF6B}" type="presOf" srcId="{CE605AC3-C468-2243-8351-A61E9071768E}" destId="{10722B7A-EEB3-FE4A-B69B-80125760C240}" srcOrd="0" destOrd="2" presId="urn:microsoft.com/office/officeart/2005/8/layout/radial3"/>
    <dgm:cxn modelId="{A8AE3DB2-2DA4-9A4C-8BD8-C948C4FBCDB6}" srcId="{C772118B-EDD8-E745-9868-52E98D99A909}" destId="{F722AA36-0F45-A341-A982-EA29FF9A2F88}" srcOrd="1" destOrd="0" parTransId="{CE5B69FB-F990-FC4C-912C-235EC087F5BB}" sibTransId="{8683BB5F-835E-A74C-8DDF-F42429004CC3}"/>
    <dgm:cxn modelId="{95BCD9B4-FD03-0F40-B744-4D04030B7A70}" type="presOf" srcId="{C3E4A321-537C-E346-8030-4AE7B9EF5C47}" destId="{1C7E02E3-FB82-1841-BDEF-ED8397C002C6}" srcOrd="0" destOrd="4" presId="urn:microsoft.com/office/officeart/2005/8/layout/radial3"/>
    <dgm:cxn modelId="{39DD58B7-8F47-6444-943A-7275939ADED8}" srcId="{B5293F2D-F63C-FD46-84C6-E57C2DFCC3F9}" destId="{1A74C704-4E2D-F64B-95FC-832F17E46958}" srcOrd="1" destOrd="0" parTransId="{15F286C7-5379-B14E-B46F-4C864414E5E3}" sibTransId="{564F221C-41A9-7148-BB5B-11406AA9CE52}"/>
    <dgm:cxn modelId="{DB3C57C0-EFA5-E345-B776-77AFF78FCF24}" srcId="{0F32588F-C66C-1643-BD53-4FC8F1B31792}" destId="{3BCDD189-DF4D-2C4C-A7B2-80AD140A477A}" srcOrd="0" destOrd="0" parTransId="{CB38EA2E-E930-D240-B10B-5C8498F94C69}" sibTransId="{D6142935-BB14-FD41-AFA5-08F177DCBC6D}"/>
    <dgm:cxn modelId="{43DDBDC2-9EB6-0140-A32D-8744D79DF402}" type="presOf" srcId="{2BA8B5B2-0461-0740-9BB5-D47221FBFD2E}" destId="{5339CC65-0A61-8948-9BD1-4510FA675931}" srcOrd="0" destOrd="3" presId="urn:microsoft.com/office/officeart/2005/8/layout/radial3"/>
    <dgm:cxn modelId="{32D822C7-1B4D-894F-8273-457D6B517C6D}" type="presOf" srcId="{E0B5FDB0-3250-0647-92AE-F5101E29355C}" destId="{10722B7A-EEB3-FE4A-B69B-80125760C240}" srcOrd="0" destOrd="1" presId="urn:microsoft.com/office/officeart/2005/8/layout/radial3"/>
    <dgm:cxn modelId="{A759B6C7-B325-434D-8696-404F8AD39810}" type="presOf" srcId="{3A8A3FFB-2E4F-CE47-8286-20BFD03A34B2}" destId="{7F658A1D-88B6-2847-80DB-447BCF4A817A}" srcOrd="0" destOrd="0" presId="urn:microsoft.com/office/officeart/2005/8/layout/radial3"/>
    <dgm:cxn modelId="{594092C9-EED4-7343-856B-9A219614CB7A}" srcId="{64713B91-F36F-4D41-A354-DCCF80B03C92}" destId="{97107402-8235-334A-A0D4-98E2B933CEE9}" srcOrd="1" destOrd="0" parTransId="{5540C47D-6A0E-1346-A5AC-DFB49B7F960E}" sibTransId="{48F5DBA5-A5CB-0348-9A42-043C2BAC5173}"/>
    <dgm:cxn modelId="{43D4A7D1-A684-7244-9707-1A8955256EC8}" srcId="{0F32588F-C66C-1643-BD53-4FC8F1B31792}" destId="{AAAD71B6-0317-4747-AFD1-D982479DCCBC}" srcOrd="2" destOrd="0" parTransId="{5575E246-87D6-7940-9D0A-961C981A7C64}" sibTransId="{A4E05A66-1F85-314C-978D-9131AE988772}"/>
    <dgm:cxn modelId="{5EB700D6-FDE9-6D4C-B6C6-519581F24FDA}" srcId="{3A8A3FFB-2E4F-CE47-8286-20BFD03A34B2}" destId="{9C0CC1D8-9C56-CD44-AB59-1AA6D1F996E3}" srcOrd="4" destOrd="0" parTransId="{0195CFD8-B42D-D24B-ABFF-144784CFCD16}" sibTransId="{9C7BA27C-7B75-D847-B090-27025BC6A81C}"/>
    <dgm:cxn modelId="{26AF05D7-317A-DF48-A086-C24F935CC779}" srcId="{250C2F19-A243-F743-BE0E-51DB1033183A}" destId="{3A8A3FFB-2E4F-CE47-8286-20BFD03A34B2}" srcOrd="0" destOrd="0" parTransId="{05D1DD77-F282-D54C-9F4B-F1B0C7360BED}" sibTransId="{B3F900C8-E105-554C-AF47-CC89EDF68F23}"/>
    <dgm:cxn modelId="{8879E4D8-6B5C-C04F-B558-CE572C415EDE}" srcId="{C772118B-EDD8-E745-9868-52E98D99A909}" destId="{3B6A45E9-B4C5-2443-821C-83F28B0BBCA6}" srcOrd="3" destOrd="0" parTransId="{53701592-FD57-8249-B3CE-E845EFE9BD34}" sibTransId="{1A2A59EC-D796-5C4E-B485-EB9A2BA3FEBA}"/>
    <dgm:cxn modelId="{EED377E4-BAD7-E147-A84D-1FCF557CFC41}" srcId="{64713B91-F36F-4D41-A354-DCCF80B03C92}" destId="{3686CA26-E119-3D43-B516-EFC6DEDC4A4E}" srcOrd="3" destOrd="0" parTransId="{6481E859-7CA7-BE4B-97F9-5E2B9EDEBEB4}" sibTransId="{494C1C71-4917-9A46-BB7D-EE6C417D8AF9}"/>
    <dgm:cxn modelId="{BC6109E8-369B-E34B-A72B-0B186DB8F529}" type="presOf" srcId="{AAAD71B6-0317-4747-AFD1-D982479DCCBC}" destId="{7CF1882B-D1F4-8142-AC81-9C72175CDA42}" srcOrd="0" destOrd="3" presId="urn:microsoft.com/office/officeart/2005/8/layout/radial3"/>
    <dgm:cxn modelId="{02814DF0-01D2-D24D-957A-DE195FA66378}" type="presOf" srcId="{C772118B-EDD8-E745-9868-52E98D99A909}" destId="{E7236601-8C1D-B047-A0F0-5BF5B8F799DE}" srcOrd="0" destOrd="0" presId="urn:microsoft.com/office/officeart/2005/8/layout/radial3"/>
    <dgm:cxn modelId="{FABFC5F3-B418-B743-8776-AFC251B18E98}" type="presOf" srcId="{CC598FF5-C4CF-984E-8265-68113F1CD1BB}" destId="{5339CC65-0A61-8948-9BD1-4510FA675931}" srcOrd="0" destOrd="4" presId="urn:microsoft.com/office/officeart/2005/8/layout/radial3"/>
    <dgm:cxn modelId="{3E78ABCC-C460-6D40-B54D-A7F78D578CB0}" type="presParOf" srcId="{845BD5DD-154C-A84B-A4C7-2FB2FF10B8B6}" destId="{700BF538-C765-7D41-B5B1-CCE4F48694E7}" srcOrd="0" destOrd="0" presId="urn:microsoft.com/office/officeart/2005/8/layout/radial3"/>
    <dgm:cxn modelId="{B39D114C-C959-AC44-A74B-4FF8439AA641}" type="presParOf" srcId="{700BF538-C765-7D41-B5B1-CCE4F48694E7}" destId="{7F658A1D-88B6-2847-80DB-447BCF4A817A}" srcOrd="0" destOrd="0" presId="urn:microsoft.com/office/officeart/2005/8/layout/radial3"/>
    <dgm:cxn modelId="{62460E5F-471B-BF46-B104-07253E4A5C46}" type="presParOf" srcId="{700BF538-C765-7D41-B5B1-CCE4F48694E7}" destId="{4C37C5E4-BF82-C641-8928-767987BECCDF}" srcOrd="1" destOrd="0" presId="urn:microsoft.com/office/officeart/2005/8/layout/radial3"/>
    <dgm:cxn modelId="{7686F201-2441-7042-9A2B-021B3BF30D30}" type="presParOf" srcId="{700BF538-C765-7D41-B5B1-CCE4F48694E7}" destId="{E7236601-8C1D-B047-A0F0-5BF5B8F799DE}" srcOrd="2" destOrd="0" presId="urn:microsoft.com/office/officeart/2005/8/layout/radial3"/>
    <dgm:cxn modelId="{A05C32E8-D860-244E-8A83-81041AB6E1F0}" type="presParOf" srcId="{700BF538-C765-7D41-B5B1-CCE4F48694E7}" destId="{1C7E02E3-FB82-1841-BDEF-ED8397C002C6}" srcOrd="3" destOrd="0" presId="urn:microsoft.com/office/officeart/2005/8/layout/radial3"/>
    <dgm:cxn modelId="{FCEDA523-D5C7-4C49-867B-C94C92CF9505}" type="presParOf" srcId="{700BF538-C765-7D41-B5B1-CCE4F48694E7}" destId="{7CF1882B-D1F4-8142-AC81-9C72175CDA42}" srcOrd="4" destOrd="0" presId="urn:microsoft.com/office/officeart/2005/8/layout/radial3"/>
    <dgm:cxn modelId="{0E1D4A1A-25C4-5046-A0E9-EDB25ED5D0CF}" type="presParOf" srcId="{700BF538-C765-7D41-B5B1-CCE4F48694E7}" destId="{10722B7A-EEB3-FE4A-B69B-80125760C240}" srcOrd="5" destOrd="0" presId="urn:microsoft.com/office/officeart/2005/8/layout/radial3"/>
    <dgm:cxn modelId="{463B1720-9693-1F47-A970-371589154C58}" type="presParOf" srcId="{700BF538-C765-7D41-B5B1-CCE4F48694E7}" destId="{5339CC65-0A61-8948-9BD1-4510FA675931}" srcOrd="6"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1230F2-BA32-6E47-9A28-C1FF954DCC2E}">
      <dsp:nvSpPr>
        <dsp:cNvPr id="0" name=""/>
        <dsp:cNvSpPr/>
      </dsp:nvSpPr>
      <dsp:spPr>
        <a:xfrm rot="5400000">
          <a:off x="354234" y="1341211"/>
          <a:ext cx="689191" cy="1146799"/>
        </a:xfrm>
        <a:prstGeom prst="corner">
          <a:avLst>
            <a:gd name="adj1" fmla="val 16120"/>
            <a:gd name="adj2" fmla="val 1611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w="9525"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1A7F080D-D4BB-1841-BC6D-D9ECBE7AB122}">
      <dsp:nvSpPr>
        <dsp:cNvPr id="0" name=""/>
        <dsp:cNvSpPr/>
      </dsp:nvSpPr>
      <dsp:spPr>
        <a:xfrm>
          <a:off x="239191" y="1683857"/>
          <a:ext cx="1035336" cy="9075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altLang="en-US" sz="1300" kern="1200" dirty="0"/>
            <a:t>Defining the problem</a:t>
          </a:r>
          <a:endParaRPr lang="en-US" sz="1300" kern="1200" dirty="0"/>
        </a:p>
      </dsp:txBody>
      <dsp:txXfrm>
        <a:off x="239191" y="1683857"/>
        <a:ext cx="1035336" cy="907533"/>
      </dsp:txXfrm>
    </dsp:sp>
    <dsp:sp modelId="{D7DA2DFA-D311-5A41-989E-737ED2AA1289}">
      <dsp:nvSpPr>
        <dsp:cNvPr id="0" name=""/>
        <dsp:cNvSpPr/>
      </dsp:nvSpPr>
      <dsp:spPr>
        <a:xfrm>
          <a:off x="1079181" y="1256782"/>
          <a:ext cx="195346" cy="195346"/>
        </a:xfrm>
        <a:prstGeom prst="triangle">
          <a:avLst>
            <a:gd name="adj" fmla="val 10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7C1F3E50-342B-C642-8D32-D1B524E0459F}">
      <dsp:nvSpPr>
        <dsp:cNvPr id="0" name=""/>
        <dsp:cNvSpPr/>
      </dsp:nvSpPr>
      <dsp:spPr>
        <a:xfrm rot="5400000">
          <a:off x="1621688" y="1027578"/>
          <a:ext cx="689191" cy="1146799"/>
        </a:xfrm>
        <a:prstGeom prst="corner">
          <a:avLst>
            <a:gd name="adj1" fmla="val 16120"/>
            <a:gd name="adj2" fmla="val 1611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w="9525" cap="flat" cmpd="sng" algn="ctr">
          <a:solidFill>
            <a:schemeClr val="accent4">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03D0A153-C9D7-3A41-8FCA-CBF3C287AF3F}">
      <dsp:nvSpPr>
        <dsp:cNvPr id="0" name=""/>
        <dsp:cNvSpPr/>
      </dsp:nvSpPr>
      <dsp:spPr>
        <a:xfrm>
          <a:off x="1506645" y="1370224"/>
          <a:ext cx="1035336" cy="9075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altLang="en-US" sz="1300" kern="1200"/>
            <a:t>Collecting, cleaning, and preparing the data</a:t>
          </a:r>
          <a:endParaRPr lang="en-US" altLang="en-US" sz="1300" kern="1200" dirty="0"/>
        </a:p>
      </dsp:txBody>
      <dsp:txXfrm>
        <a:off x="1506645" y="1370224"/>
        <a:ext cx="1035336" cy="907533"/>
      </dsp:txXfrm>
    </dsp:sp>
    <dsp:sp modelId="{3458FF08-5A79-C347-A816-9B8150D8BD83}">
      <dsp:nvSpPr>
        <dsp:cNvPr id="0" name=""/>
        <dsp:cNvSpPr/>
      </dsp:nvSpPr>
      <dsp:spPr>
        <a:xfrm>
          <a:off x="2346635" y="943150"/>
          <a:ext cx="195346" cy="195346"/>
        </a:xfrm>
        <a:prstGeom prst="triangle">
          <a:avLst>
            <a:gd name="adj" fmla="val 10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w="9525" cap="flat" cmpd="sng" algn="ctr">
          <a:solidFill>
            <a:schemeClr val="accent5">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99A2E53F-D07C-F742-916D-AD5FCF7CE5B4}">
      <dsp:nvSpPr>
        <dsp:cNvPr id="0" name=""/>
        <dsp:cNvSpPr/>
      </dsp:nvSpPr>
      <dsp:spPr>
        <a:xfrm rot="5400000">
          <a:off x="2889143" y="713945"/>
          <a:ext cx="689191" cy="1146799"/>
        </a:xfrm>
        <a:prstGeom prst="corner">
          <a:avLst>
            <a:gd name="adj1" fmla="val 16120"/>
            <a:gd name="adj2" fmla="val 16110"/>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w="9525" cap="flat" cmpd="sng" algn="ctr">
          <a:solidFill>
            <a:schemeClr val="accent6">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5DC1A0BF-E0D1-384A-8066-C3907CAD0348}">
      <dsp:nvSpPr>
        <dsp:cNvPr id="0" name=""/>
        <dsp:cNvSpPr/>
      </dsp:nvSpPr>
      <dsp:spPr>
        <a:xfrm>
          <a:off x="2774100" y="1056591"/>
          <a:ext cx="1035336" cy="9075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altLang="en-US" sz="1300" kern="1200" dirty="0"/>
            <a:t>Mining the data</a:t>
          </a:r>
        </a:p>
      </dsp:txBody>
      <dsp:txXfrm>
        <a:off x="2774100" y="1056591"/>
        <a:ext cx="1035336" cy="907533"/>
      </dsp:txXfrm>
    </dsp:sp>
    <dsp:sp modelId="{CFD301A1-C9E2-8341-B606-B18BE3BF8B7A}">
      <dsp:nvSpPr>
        <dsp:cNvPr id="0" name=""/>
        <dsp:cNvSpPr/>
      </dsp:nvSpPr>
      <dsp:spPr>
        <a:xfrm>
          <a:off x="3614090" y="629517"/>
          <a:ext cx="195346" cy="195346"/>
        </a:xfrm>
        <a:prstGeom prst="triangle">
          <a:avLst>
            <a:gd name="adj" fmla="val 10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w="9525"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F6EC66CB-F487-6842-9CF3-CEDEE5FC63C3}">
      <dsp:nvSpPr>
        <dsp:cNvPr id="0" name=""/>
        <dsp:cNvSpPr/>
      </dsp:nvSpPr>
      <dsp:spPr>
        <a:xfrm rot="5400000">
          <a:off x="4156597" y="400312"/>
          <a:ext cx="689191" cy="1146799"/>
        </a:xfrm>
        <a:prstGeom prst="corner">
          <a:avLst>
            <a:gd name="adj1" fmla="val 16120"/>
            <a:gd name="adj2" fmla="val 1611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471F9F53-90B2-BD43-B265-F5BAF227FBA8}">
      <dsp:nvSpPr>
        <dsp:cNvPr id="0" name=""/>
        <dsp:cNvSpPr/>
      </dsp:nvSpPr>
      <dsp:spPr>
        <a:xfrm>
          <a:off x="4041554" y="742958"/>
          <a:ext cx="1035336" cy="9075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altLang="en-US" sz="1300" kern="1200"/>
            <a:t>Validating the models</a:t>
          </a:r>
          <a:endParaRPr lang="en-US" altLang="en-US" sz="1300" kern="1200" dirty="0"/>
        </a:p>
      </dsp:txBody>
      <dsp:txXfrm>
        <a:off x="4041554" y="742958"/>
        <a:ext cx="1035336" cy="907533"/>
      </dsp:txXfrm>
    </dsp:sp>
    <dsp:sp modelId="{A1B83C9A-7603-B943-9C6D-241E878299B0}">
      <dsp:nvSpPr>
        <dsp:cNvPr id="0" name=""/>
        <dsp:cNvSpPr/>
      </dsp:nvSpPr>
      <dsp:spPr>
        <a:xfrm>
          <a:off x="4881544" y="315884"/>
          <a:ext cx="195346" cy="195346"/>
        </a:xfrm>
        <a:prstGeom prst="triangle">
          <a:avLst>
            <a:gd name="adj" fmla="val 10000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w="9525" cap="flat" cmpd="sng" algn="ctr">
          <a:solidFill>
            <a:schemeClr val="accent4">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A356E287-4AA3-4A43-84B7-F53DDC339DE0}">
      <dsp:nvSpPr>
        <dsp:cNvPr id="0" name=""/>
        <dsp:cNvSpPr/>
      </dsp:nvSpPr>
      <dsp:spPr>
        <a:xfrm rot="5400000">
          <a:off x="5424052" y="86680"/>
          <a:ext cx="689191" cy="1146799"/>
        </a:xfrm>
        <a:prstGeom prst="corner">
          <a:avLst>
            <a:gd name="adj1" fmla="val 16120"/>
            <a:gd name="adj2" fmla="val 1611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w="9525" cap="flat" cmpd="sng" algn="ctr">
          <a:solidFill>
            <a:schemeClr val="accent5">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FD8E408D-DD2E-8C4E-B460-76F46F8C31A1}">
      <dsp:nvSpPr>
        <dsp:cNvPr id="0" name=""/>
        <dsp:cNvSpPr/>
      </dsp:nvSpPr>
      <dsp:spPr>
        <a:xfrm>
          <a:off x="5309009" y="429326"/>
          <a:ext cx="1035336" cy="9075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altLang="en-US" sz="1300" kern="1200"/>
            <a:t>Deploying the models</a:t>
          </a:r>
          <a:endParaRPr lang="en-US" altLang="en-US" sz="1300" kern="1200" dirty="0"/>
        </a:p>
      </dsp:txBody>
      <dsp:txXfrm>
        <a:off x="5309009" y="429326"/>
        <a:ext cx="1035336" cy="907533"/>
      </dsp:txXfrm>
    </dsp:sp>
    <dsp:sp modelId="{65325A0D-65B9-AF4A-8520-6E979B5A2EA3}">
      <dsp:nvSpPr>
        <dsp:cNvPr id="0" name=""/>
        <dsp:cNvSpPr/>
      </dsp:nvSpPr>
      <dsp:spPr>
        <a:xfrm>
          <a:off x="6148999" y="2251"/>
          <a:ext cx="195346" cy="195346"/>
        </a:xfrm>
        <a:prstGeom prst="triangle">
          <a:avLst>
            <a:gd name="adj" fmla="val 100000"/>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w="9525" cap="flat" cmpd="sng" algn="ctr">
          <a:solidFill>
            <a:schemeClr val="accent6">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C28177AB-3084-EA4A-8452-A0526DC79A9B}">
      <dsp:nvSpPr>
        <dsp:cNvPr id="0" name=""/>
        <dsp:cNvSpPr/>
      </dsp:nvSpPr>
      <dsp:spPr>
        <a:xfrm rot="5400000">
          <a:off x="6691506" y="-226952"/>
          <a:ext cx="689191" cy="1146799"/>
        </a:xfrm>
        <a:prstGeom prst="corner">
          <a:avLst>
            <a:gd name="adj1" fmla="val 16120"/>
            <a:gd name="adj2" fmla="val 1611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w="9525"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8E72B124-E246-D64D-8391-E0C13DE00BDB}">
      <dsp:nvSpPr>
        <dsp:cNvPr id="0" name=""/>
        <dsp:cNvSpPr/>
      </dsp:nvSpPr>
      <dsp:spPr>
        <a:xfrm>
          <a:off x="6576463" y="115693"/>
          <a:ext cx="1035336" cy="9075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altLang="en-US" sz="1300" kern="1200" dirty="0"/>
            <a:t>Monitoring the models</a:t>
          </a:r>
        </a:p>
      </dsp:txBody>
      <dsp:txXfrm>
        <a:off x="6576463" y="115693"/>
        <a:ext cx="1035336" cy="9075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658A1D-88B6-2847-80DB-447BCF4A817A}">
      <dsp:nvSpPr>
        <dsp:cNvPr id="0" name=""/>
        <dsp:cNvSpPr/>
      </dsp:nvSpPr>
      <dsp:spPr>
        <a:xfrm>
          <a:off x="2972714" y="1251692"/>
          <a:ext cx="3118252" cy="3118252"/>
        </a:xfrm>
        <a:prstGeom prst="ellipse">
          <a:avLst/>
        </a:prstGeom>
        <a:gradFill rotWithShape="0">
          <a:gsLst>
            <a:gs pos="0">
              <a:schemeClr val="accent5">
                <a:alpha val="50000"/>
                <a:hueOff val="0"/>
                <a:satOff val="0"/>
                <a:lumOff val="0"/>
                <a:alphaOff val="0"/>
                <a:shade val="51000"/>
                <a:satMod val="130000"/>
              </a:schemeClr>
            </a:gs>
            <a:gs pos="80000">
              <a:schemeClr val="accent5">
                <a:alpha val="50000"/>
                <a:hueOff val="0"/>
                <a:satOff val="0"/>
                <a:lumOff val="0"/>
                <a:alphaOff val="0"/>
                <a:shade val="93000"/>
                <a:satMod val="130000"/>
              </a:schemeClr>
            </a:gs>
            <a:gs pos="100000">
              <a:schemeClr val="accent5">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62230" tIns="62230" rIns="62230" bIns="62230" numCol="1" spcCol="1270" anchor="ctr" anchorCtr="0">
          <a:noAutofit/>
        </a:bodyPr>
        <a:lstStyle/>
        <a:p>
          <a:pPr marL="0" lvl="0" indent="0" algn="ctr" defTabSz="2178050">
            <a:lnSpc>
              <a:spcPct val="90000"/>
            </a:lnSpc>
            <a:spcBef>
              <a:spcPct val="0"/>
            </a:spcBef>
            <a:spcAft>
              <a:spcPct val="35000"/>
            </a:spcAft>
            <a:buNone/>
          </a:pPr>
          <a:r>
            <a:rPr lang="en-US" sz="4900" kern="1200"/>
            <a:t>6 </a:t>
          </a:r>
          <a:r>
            <a:rPr lang="en-US" sz="4900" kern="1200" dirty="0"/>
            <a:t>Vs of Big Data</a:t>
          </a:r>
        </a:p>
      </dsp:txBody>
      <dsp:txXfrm>
        <a:off x="3429371" y="1708349"/>
        <a:ext cx="2204938" cy="2204938"/>
      </dsp:txXfrm>
    </dsp:sp>
    <dsp:sp modelId="{4C37C5E4-BF82-C641-8928-767987BECCDF}">
      <dsp:nvSpPr>
        <dsp:cNvPr id="0" name=""/>
        <dsp:cNvSpPr/>
      </dsp:nvSpPr>
      <dsp:spPr>
        <a:xfrm>
          <a:off x="3752277" y="556"/>
          <a:ext cx="1559126" cy="1559126"/>
        </a:xfrm>
        <a:prstGeom prst="ellipse">
          <a:avLst/>
        </a:prstGeom>
        <a:gradFill rotWithShape="0">
          <a:gsLst>
            <a:gs pos="0">
              <a:schemeClr val="accent5">
                <a:alpha val="50000"/>
                <a:hueOff val="-1655646"/>
                <a:satOff val="6635"/>
                <a:lumOff val="1438"/>
                <a:alphaOff val="0"/>
                <a:shade val="51000"/>
                <a:satMod val="130000"/>
              </a:schemeClr>
            </a:gs>
            <a:gs pos="80000">
              <a:schemeClr val="accent5">
                <a:alpha val="50000"/>
                <a:hueOff val="-1655646"/>
                <a:satOff val="6635"/>
                <a:lumOff val="1438"/>
                <a:alphaOff val="0"/>
                <a:shade val="93000"/>
                <a:satMod val="130000"/>
              </a:schemeClr>
            </a:gs>
            <a:gs pos="100000">
              <a:schemeClr val="accent5">
                <a:alpha val="50000"/>
                <a:hueOff val="-1655646"/>
                <a:satOff val="6635"/>
                <a:lumOff val="143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l" defTabSz="577850">
            <a:lnSpc>
              <a:spcPct val="90000"/>
            </a:lnSpc>
            <a:spcBef>
              <a:spcPct val="0"/>
            </a:spcBef>
            <a:spcAft>
              <a:spcPct val="35000"/>
            </a:spcAft>
            <a:buNone/>
          </a:pPr>
          <a:r>
            <a:rPr lang="en-US" sz="1300" kern="1200" dirty="0"/>
            <a:t>Volume</a:t>
          </a:r>
        </a:p>
        <a:p>
          <a:pPr marL="57150" lvl="1" indent="-57150" algn="l" defTabSz="444500">
            <a:lnSpc>
              <a:spcPct val="90000"/>
            </a:lnSpc>
            <a:spcBef>
              <a:spcPct val="0"/>
            </a:spcBef>
            <a:spcAft>
              <a:spcPct val="15000"/>
            </a:spcAft>
            <a:buChar char="•"/>
          </a:pPr>
          <a:r>
            <a:rPr lang="en-US" sz="1000" kern="1200" dirty="0"/>
            <a:t>Terabyte+</a:t>
          </a:r>
        </a:p>
        <a:p>
          <a:pPr marL="57150" lvl="1" indent="-57150" algn="l" defTabSz="444500">
            <a:lnSpc>
              <a:spcPct val="90000"/>
            </a:lnSpc>
            <a:spcBef>
              <a:spcPct val="0"/>
            </a:spcBef>
            <a:spcAft>
              <a:spcPct val="15000"/>
            </a:spcAft>
            <a:buChar char="•"/>
          </a:pPr>
          <a:r>
            <a:rPr lang="en-US" sz="1000" kern="1200" dirty="0"/>
            <a:t>Records/Archive</a:t>
          </a:r>
        </a:p>
        <a:p>
          <a:pPr marL="57150" lvl="1" indent="-57150" algn="l" defTabSz="444500">
            <a:lnSpc>
              <a:spcPct val="90000"/>
            </a:lnSpc>
            <a:spcBef>
              <a:spcPct val="0"/>
            </a:spcBef>
            <a:spcAft>
              <a:spcPct val="15000"/>
            </a:spcAft>
            <a:buChar char="•"/>
          </a:pPr>
          <a:r>
            <a:rPr lang="en-US" sz="1000" kern="1200" dirty="0"/>
            <a:t>History</a:t>
          </a:r>
        </a:p>
        <a:p>
          <a:pPr marL="57150" lvl="1" indent="-57150" algn="l" defTabSz="444500">
            <a:lnSpc>
              <a:spcPct val="90000"/>
            </a:lnSpc>
            <a:spcBef>
              <a:spcPct val="0"/>
            </a:spcBef>
            <a:spcAft>
              <a:spcPct val="15000"/>
            </a:spcAft>
            <a:buChar char="•"/>
          </a:pPr>
          <a:r>
            <a:rPr lang="en-US" sz="1000" kern="1200" dirty="0"/>
            <a:t>Tables &amp; Files</a:t>
          </a:r>
        </a:p>
      </dsp:txBody>
      <dsp:txXfrm>
        <a:off x="3980606" y="228885"/>
        <a:ext cx="1102468" cy="1102468"/>
      </dsp:txXfrm>
    </dsp:sp>
    <dsp:sp modelId="{E7236601-8C1D-B047-A0F0-5BF5B8F799DE}">
      <dsp:nvSpPr>
        <dsp:cNvPr id="0" name=""/>
        <dsp:cNvSpPr/>
      </dsp:nvSpPr>
      <dsp:spPr>
        <a:xfrm>
          <a:off x="5510914" y="1015906"/>
          <a:ext cx="1559126" cy="1559126"/>
        </a:xfrm>
        <a:prstGeom prst="ellipse">
          <a:avLst/>
        </a:prstGeom>
        <a:gradFill rotWithShape="0">
          <a:gsLst>
            <a:gs pos="0">
              <a:schemeClr val="accent5">
                <a:alpha val="50000"/>
                <a:hueOff val="-3311292"/>
                <a:satOff val="13270"/>
                <a:lumOff val="2876"/>
                <a:alphaOff val="0"/>
                <a:shade val="51000"/>
                <a:satMod val="130000"/>
              </a:schemeClr>
            </a:gs>
            <a:gs pos="80000">
              <a:schemeClr val="accent5">
                <a:alpha val="50000"/>
                <a:hueOff val="-3311292"/>
                <a:satOff val="13270"/>
                <a:lumOff val="2876"/>
                <a:alphaOff val="0"/>
                <a:shade val="93000"/>
                <a:satMod val="130000"/>
              </a:schemeClr>
            </a:gs>
            <a:gs pos="100000">
              <a:schemeClr val="accent5">
                <a:alpha val="50000"/>
                <a:hueOff val="-3311292"/>
                <a:satOff val="13270"/>
                <a:lumOff val="287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l" defTabSz="577850">
            <a:lnSpc>
              <a:spcPct val="90000"/>
            </a:lnSpc>
            <a:spcBef>
              <a:spcPct val="0"/>
            </a:spcBef>
            <a:spcAft>
              <a:spcPct val="35000"/>
            </a:spcAft>
            <a:buNone/>
          </a:pPr>
          <a:r>
            <a:rPr lang="en-US" sz="1300" kern="1200" dirty="0"/>
            <a:t>Velocity</a:t>
          </a:r>
        </a:p>
        <a:p>
          <a:pPr marL="57150" lvl="1" indent="-57150" algn="l" defTabSz="444500">
            <a:lnSpc>
              <a:spcPct val="90000"/>
            </a:lnSpc>
            <a:spcBef>
              <a:spcPct val="0"/>
            </a:spcBef>
            <a:spcAft>
              <a:spcPct val="15000"/>
            </a:spcAft>
            <a:buChar char="•"/>
          </a:pPr>
          <a:r>
            <a:rPr lang="en-US" sz="1000" kern="1200" dirty="0"/>
            <a:t>Batch</a:t>
          </a:r>
        </a:p>
        <a:p>
          <a:pPr marL="57150" lvl="1" indent="-57150" algn="l" defTabSz="444500">
            <a:lnSpc>
              <a:spcPct val="90000"/>
            </a:lnSpc>
            <a:spcBef>
              <a:spcPct val="0"/>
            </a:spcBef>
            <a:spcAft>
              <a:spcPct val="15000"/>
            </a:spcAft>
            <a:buChar char="•"/>
          </a:pPr>
          <a:r>
            <a:rPr lang="en-US" sz="1000" kern="1200" dirty="0"/>
            <a:t>Real/Near-Real</a:t>
          </a:r>
        </a:p>
        <a:p>
          <a:pPr marL="57150" lvl="1" indent="-57150" algn="l" defTabSz="444500">
            <a:lnSpc>
              <a:spcPct val="90000"/>
            </a:lnSpc>
            <a:spcBef>
              <a:spcPct val="0"/>
            </a:spcBef>
            <a:spcAft>
              <a:spcPct val="15000"/>
            </a:spcAft>
            <a:buChar char="•"/>
          </a:pPr>
          <a:r>
            <a:rPr lang="en-US" sz="1000" kern="1200" dirty="0"/>
            <a:t>Processes</a:t>
          </a:r>
        </a:p>
        <a:p>
          <a:pPr marL="57150" lvl="1" indent="-57150" algn="l" defTabSz="444500">
            <a:lnSpc>
              <a:spcPct val="90000"/>
            </a:lnSpc>
            <a:spcBef>
              <a:spcPct val="0"/>
            </a:spcBef>
            <a:spcAft>
              <a:spcPct val="15000"/>
            </a:spcAft>
            <a:buChar char="•"/>
          </a:pPr>
          <a:r>
            <a:rPr lang="en-US" sz="1000" kern="1200" dirty="0"/>
            <a:t>Streams/IoT</a:t>
          </a:r>
        </a:p>
      </dsp:txBody>
      <dsp:txXfrm>
        <a:off x="5739243" y="1244235"/>
        <a:ext cx="1102468" cy="1102468"/>
      </dsp:txXfrm>
    </dsp:sp>
    <dsp:sp modelId="{1C7E02E3-FB82-1841-BDEF-ED8397C002C6}">
      <dsp:nvSpPr>
        <dsp:cNvPr id="0" name=""/>
        <dsp:cNvSpPr/>
      </dsp:nvSpPr>
      <dsp:spPr>
        <a:xfrm>
          <a:off x="5510914" y="3046605"/>
          <a:ext cx="1559126" cy="1559126"/>
        </a:xfrm>
        <a:prstGeom prst="ellipse">
          <a:avLst/>
        </a:prstGeom>
        <a:gradFill rotWithShape="0">
          <a:gsLst>
            <a:gs pos="0">
              <a:schemeClr val="accent5">
                <a:alpha val="50000"/>
                <a:hueOff val="-4966938"/>
                <a:satOff val="19906"/>
                <a:lumOff val="4314"/>
                <a:alphaOff val="0"/>
                <a:shade val="51000"/>
                <a:satMod val="130000"/>
              </a:schemeClr>
            </a:gs>
            <a:gs pos="80000">
              <a:schemeClr val="accent5">
                <a:alpha val="50000"/>
                <a:hueOff val="-4966938"/>
                <a:satOff val="19906"/>
                <a:lumOff val="4314"/>
                <a:alphaOff val="0"/>
                <a:shade val="93000"/>
                <a:satMod val="130000"/>
              </a:schemeClr>
            </a:gs>
            <a:gs pos="100000">
              <a:schemeClr val="accent5">
                <a:alpha val="50000"/>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l" defTabSz="577850">
            <a:lnSpc>
              <a:spcPct val="90000"/>
            </a:lnSpc>
            <a:spcBef>
              <a:spcPct val="0"/>
            </a:spcBef>
            <a:spcAft>
              <a:spcPct val="35000"/>
            </a:spcAft>
            <a:buNone/>
          </a:pPr>
          <a:r>
            <a:rPr lang="en-US" sz="1300" kern="1200" dirty="0"/>
            <a:t>Value</a:t>
          </a:r>
        </a:p>
        <a:p>
          <a:pPr marL="57150" lvl="1" indent="-57150" algn="l" defTabSz="444500">
            <a:lnSpc>
              <a:spcPct val="90000"/>
            </a:lnSpc>
            <a:spcBef>
              <a:spcPct val="0"/>
            </a:spcBef>
            <a:spcAft>
              <a:spcPct val="15000"/>
            </a:spcAft>
            <a:buChar char="•"/>
          </a:pPr>
          <a:r>
            <a:rPr lang="en-US" sz="1000" kern="1200" dirty="0"/>
            <a:t>Statistical</a:t>
          </a:r>
        </a:p>
        <a:p>
          <a:pPr marL="57150" lvl="1" indent="-57150" algn="l" defTabSz="444500">
            <a:lnSpc>
              <a:spcPct val="90000"/>
            </a:lnSpc>
            <a:spcBef>
              <a:spcPct val="0"/>
            </a:spcBef>
            <a:spcAft>
              <a:spcPct val="15000"/>
            </a:spcAft>
            <a:buChar char="•"/>
          </a:pPr>
          <a:r>
            <a:rPr lang="en-US" sz="1000" kern="1200" dirty="0"/>
            <a:t>Analytics</a:t>
          </a:r>
        </a:p>
        <a:p>
          <a:pPr marL="57150" lvl="1" indent="-57150" algn="l" defTabSz="444500">
            <a:lnSpc>
              <a:spcPct val="90000"/>
            </a:lnSpc>
            <a:spcBef>
              <a:spcPct val="0"/>
            </a:spcBef>
            <a:spcAft>
              <a:spcPct val="15000"/>
            </a:spcAft>
            <a:buChar char="•"/>
          </a:pPr>
          <a:r>
            <a:rPr lang="en-US" sz="1000" kern="1200" dirty="0"/>
            <a:t>Correlations</a:t>
          </a:r>
        </a:p>
        <a:p>
          <a:pPr marL="57150" lvl="1" indent="-57150" algn="l" defTabSz="444500">
            <a:lnSpc>
              <a:spcPct val="90000"/>
            </a:lnSpc>
            <a:spcBef>
              <a:spcPct val="0"/>
            </a:spcBef>
            <a:spcAft>
              <a:spcPct val="15000"/>
            </a:spcAft>
            <a:buChar char="•"/>
          </a:pPr>
          <a:r>
            <a:rPr lang="en-US" sz="1000" kern="1200" dirty="0"/>
            <a:t>Predictions</a:t>
          </a:r>
        </a:p>
      </dsp:txBody>
      <dsp:txXfrm>
        <a:off x="5739243" y="3274934"/>
        <a:ext cx="1102468" cy="1102468"/>
      </dsp:txXfrm>
    </dsp:sp>
    <dsp:sp modelId="{7CF1882B-D1F4-8142-AC81-9C72175CDA42}">
      <dsp:nvSpPr>
        <dsp:cNvPr id="0" name=""/>
        <dsp:cNvSpPr/>
      </dsp:nvSpPr>
      <dsp:spPr>
        <a:xfrm>
          <a:off x="3752277" y="4061955"/>
          <a:ext cx="1559126" cy="1559126"/>
        </a:xfrm>
        <a:prstGeom prst="ellipse">
          <a:avLst/>
        </a:prstGeom>
        <a:gradFill rotWithShape="0">
          <a:gsLst>
            <a:gs pos="0">
              <a:schemeClr val="accent5">
                <a:alpha val="50000"/>
                <a:hueOff val="-6622584"/>
                <a:satOff val="26541"/>
                <a:lumOff val="5752"/>
                <a:alphaOff val="0"/>
                <a:shade val="51000"/>
                <a:satMod val="130000"/>
              </a:schemeClr>
            </a:gs>
            <a:gs pos="80000">
              <a:schemeClr val="accent5">
                <a:alpha val="50000"/>
                <a:hueOff val="-6622584"/>
                <a:satOff val="26541"/>
                <a:lumOff val="5752"/>
                <a:alphaOff val="0"/>
                <a:shade val="93000"/>
                <a:satMod val="130000"/>
              </a:schemeClr>
            </a:gs>
            <a:gs pos="100000">
              <a:schemeClr val="accent5">
                <a:alpha val="50000"/>
                <a:hueOff val="-6622584"/>
                <a:satOff val="26541"/>
                <a:lumOff val="575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l" defTabSz="577850">
            <a:lnSpc>
              <a:spcPct val="90000"/>
            </a:lnSpc>
            <a:spcBef>
              <a:spcPct val="0"/>
            </a:spcBef>
            <a:spcAft>
              <a:spcPct val="35000"/>
            </a:spcAft>
            <a:buNone/>
          </a:pPr>
          <a:r>
            <a:rPr lang="en-US" sz="1300" kern="1200" dirty="0"/>
            <a:t>Variability</a:t>
          </a:r>
        </a:p>
        <a:p>
          <a:pPr marL="57150" lvl="1" indent="-57150" algn="l" defTabSz="444500">
            <a:lnSpc>
              <a:spcPct val="90000"/>
            </a:lnSpc>
            <a:spcBef>
              <a:spcPct val="0"/>
            </a:spcBef>
            <a:spcAft>
              <a:spcPct val="15000"/>
            </a:spcAft>
            <a:buChar char="•"/>
          </a:pPr>
          <a:r>
            <a:rPr lang="en-US" sz="1000" kern="1200" dirty="0"/>
            <a:t>Changing Data</a:t>
          </a:r>
        </a:p>
        <a:p>
          <a:pPr marL="57150" lvl="1" indent="-57150" algn="l" defTabSz="444500">
            <a:lnSpc>
              <a:spcPct val="90000"/>
            </a:lnSpc>
            <a:spcBef>
              <a:spcPct val="0"/>
            </a:spcBef>
            <a:spcAft>
              <a:spcPct val="15000"/>
            </a:spcAft>
            <a:buChar char="•"/>
          </a:pPr>
          <a:r>
            <a:rPr lang="en-US" sz="1000" kern="1200" dirty="0"/>
            <a:t>Changing Model</a:t>
          </a:r>
        </a:p>
        <a:p>
          <a:pPr marL="57150" lvl="1" indent="-57150" algn="l" defTabSz="444500">
            <a:lnSpc>
              <a:spcPct val="90000"/>
            </a:lnSpc>
            <a:spcBef>
              <a:spcPct val="0"/>
            </a:spcBef>
            <a:spcAft>
              <a:spcPct val="15000"/>
            </a:spcAft>
            <a:buChar char="•"/>
          </a:pPr>
          <a:r>
            <a:rPr lang="en-US" sz="1000" kern="1200" dirty="0"/>
            <a:t>Linkage</a:t>
          </a:r>
        </a:p>
      </dsp:txBody>
      <dsp:txXfrm>
        <a:off x="3980606" y="4290284"/>
        <a:ext cx="1102468" cy="1102468"/>
      </dsp:txXfrm>
    </dsp:sp>
    <dsp:sp modelId="{10722B7A-EEB3-FE4A-B69B-80125760C240}">
      <dsp:nvSpPr>
        <dsp:cNvPr id="0" name=""/>
        <dsp:cNvSpPr/>
      </dsp:nvSpPr>
      <dsp:spPr>
        <a:xfrm>
          <a:off x="1993640" y="3046605"/>
          <a:ext cx="1559126" cy="1559126"/>
        </a:xfrm>
        <a:prstGeom prst="ellipse">
          <a:avLst/>
        </a:prstGeom>
        <a:gradFill rotWithShape="0">
          <a:gsLst>
            <a:gs pos="0">
              <a:schemeClr val="accent5">
                <a:alpha val="50000"/>
                <a:hueOff val="-8278230"/>
                <a:satOff val="33176"/>
                <a:lumOff val="7190"/>
                <a:alphaOff val="0"/>
                <a:shade val="51000"/>
                <a:satMod val="130000"/>
              </a:schemeClr>
            </a:gs>
            <a:gs pos="80000">
              <a:schemeClr val="accent5">
                <a:alpha val="50000"/>
                <a:hueOff val="-8278230"/>
                <a:satOff val="33176"/>
                <a:lumOff val="7190"/>
                <a:alphaOff val="0"/>
                <a:shade val="93000"/>
                <a:satMod val="130000"/>
              </a:schemeClr>
            </a:gs>
            <a:gs pos="100000">
              <a:schemeClr val="accent5">
                <a:alpha val="50000"/>
                <a:hueOff val="-8278230"/>
                <a:satOff val="33176"/>
                <a:lumOff val="71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l" defTabSz="577850">
            <a:lnSpc>
              <a:spcPct val="90000"/>
            </a:lnSpc>
            <a:spcBef>
              <a:spcPct val="0"/>
            </a:spcBef>
            <a:spcAft>
              <a:spcPct val="35000"/>
            </a:spcAft>
            <a:buNone/>
          </a:pPr>
          <a:r>
            <a:rPr lang="en-US" sz="1300" kern="1200" dirty="0"/>
            <a:t>Veracity</a:t>
          </a:r>
        </a:p>
        <a:p>
          <a:pPr marL="57150" lvl="1" indent="-57150" algn="l" defTabSz="444500">
            <a:lnSpc>
              <a:spcPct val="90000"/>
            </a:lnSpc>
            <a:spcBef>
              <a:spcPct val="0"/>
            </a:spcBef>
            <a:spcAft>
              <a:spcPct val="15000"/>
            </a:spcAft>
            <a:buChar char="•"/>
          </a:pPr>
          <a:r>
            <a:rPr lang="en-US" sz="1000" kern="1200" dirty="0"/>
            <a:t>Trustworthiness</a:t>
          </a:r>
        </a:p>
        <a:p>
          <a:pPr marL="57150" lvl="1" indent="-57150" algn="l" defTabSz="444500">
            <a:lnSpc>
              <a:spcPct val="90000"/>
            </a:lnSpc>
            <a:spcBef>
              <a:spcPct val="0"/>
            </a:spcBef>
            <a:spcAft>
              <a:spcPct val="15000"/>
            </a:spcAft>
            <a:buChar char="•"/>
          </a:pPr>
          <a:r>
            <a:rPr lang="en-US" sz="1000" kern="1200" dirty="0"/>
            <a:t>Authenticity</a:t>
          </a:r>
        </a:p>
        <a:p>
          <a:pPr marL="57150" lvl="1" indent="-57150" algn="l" defTabSz="444500">
            <a:lnSpc>
              <a:spcPct val="90000"/>
            </a:lnSpc>
            <a:spcBef>
              <a:spcPct val="0"/>
            </a:spcBef>
            <a:spcAft>
              <a:spcPct val="15000"/>
            </a:spcAft>
            <a:buChar char="•"/>
          </a:pPr>
          <a:r>
            <a:rPr lang="en-US" sz="1000" kern="1200" dirty="0"/>
            <a:t>Provenance</a:t>
          </a:r>
        </a:p>
        <a:p>
          <a:pPr marL="57150" lvl="1" indent="-57150" algn="l" defTabSz="444500">
            <a:lnSpc>
              <a:spcPct val="90000"/>
            </a:lnSpc>
            <a:spcBef>
              <a:spcPct val="0"/>
            </a:spcBef>
            <a:spcAft>
              <a:spcPct val="15000"/>
            </a:spcAft>
            <a:buChar char="•"/>
          </a:pPr>
          <a:r>
            <a:rPr lang="en-US" sz="1000" kern="1200" dirty="0"/>
            <a:t>Availability</a:t>
          </a:r>
        </a:p>
      </dsp:txBody>
      <dsp:txXfrm>
        <a:off x="2221969" y="3274934"/>
        <a:ext cx="1102468" cy="1102468"/>
      </dsp:txXfrm>
    </dsp:sp>
    <dsp:sp modelId="{5339CC65-0A61-8948-9BD1-4510FA675931}">
      <dsp:nvSpPr>
        <dsp:cNvPr id="0" name=""/>
        <dsp:cNvSpPr/>
      </dsp:nvSpPr>
      <dsp:spPr>
        <a:xfrm>
          <a:off x="1993640" y="1015906"/>
          <a:ext cx="1559126" cy="1559126"/>
        </a:xfrm>
        <a:prstGeom prst="ellipse">
          <a:avLst/>
        </a:prstGeom>
        <a:gradFill rotWithShape="0">
          <a:gsLst>
            <a:gs pos="0">
              <a:schemeClr val="accent5">
                <a:alpha val="50000"/>
                <a:hueOff val="-9933876"/>
                <a:satOff val="39811"/>
                <a:lumOff val="8628"/>
                <a:alphaOff val="0"/>
                <a:shade val="51000"/>
                <a:satMod val="130000"/>
              </a:schemeClr>
            </a:gs>
            <a:gs pos="80000">
              <a:schemeClr val="accent5">
                <a:alpha val="50000"/>
                <a:hueOff val="-9933876"/>
                <a:satOff val="39811"/>
                <a:lumOff val="8628"/>
                <a:alphaOff val="0"/>
                <a:shade val="93000"/>
                <a:satMod val="130000"/>
              </a:schemeClr>
            </a:gs>
            <a:gs pos="100000">
              <a:schemeClr val="accent5">
                <a:alpha val="50000"/>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l" defTabSz="577850">
            <a:lnSpc>
              <a:spcPct val="90000"/>
            </a:lnSpc>
            <a:spcBef>
              <a:spcPct val="0"/>
            </a:spcBef>
            <a:spcAft>
              <a:spcPct val="35000"/>
            </a:spcAft>
            <a:buNone/>
          </a:pPr>
          <a:r>
            <a:rPr lang="en-US" sz="1300" kern="1200" dirty="0"/>
            <a:t>Variety</a:t>
          </a:r>
        </a:p>
        <a:p>
          <a:pPr marL="57150" lvl="1" indent="-57150" algn="l" defTabSz="444500">
            <a:lnSpc>
              <a:spcPct val="90000"/>
            </a:lnSpc>
            <a:spcBef>
              <a:spcPct val="0"/>
            </a:spcBef>
            <a:spcAft>
              <a:spcPct val="15000"/>
            </a:spcAft>
            <a:buChar char="•"/>
          </a:pPr>
          <a:r>
            <a:rPr lang="en-US" sz="1000" kern="1200" dirty="0"/>
            <a:t>Structured</a:t>
          </a:r>
        </a:p>
        <a:p>
          <a:pPr marL="57150" lvl="1" indent="-57150" algn="l" defTabSz="444500">
            <a:lnSpc>
              <a:spcPct val="90000"/>
            </a:lnSpc>
            <a:spcBef>
              <a:spcPct val="0"/>
            </a:spcBef>
            <a:spcAft>
              <a:spcPct val="15000"/>
            </a:spcAft>
            <a:buChar char="•"/>
          </a:pPr>
          <a:r>
            <a:rPr lang="en-US" sz="1000" kern="1200" dirty="0"/>
            <a:t>Unstructured</a:t>
          </a:r>
        </a:p>
        <a:p>
          <a:pPr marL="57150" lvl="1" indent="-57150" algn="l" defTabSz="444500">
            <a:lnSpc>
              <a:spcPct val="90000"/>
            </a:lnSpc>
            <a:spcBef>
              <a:spcPct val="0"/>
            </a:spcBef>
            <a:spcAft>
              <a:spcPct val="15000"/>
            </a:spcAft>
            <a:buChar char="•"/>
          </a:pPr>
          <a:r>
            <a:rPr lang="en-US" sz="1000" kern="1200" dirty="0"/>
            <a:t>Multi-Factor</a:t>
          </a:r>
        </a:p>
        <a:p>
          <a:pPr marL="57150" lvl="1" indent="-57150" algn="l" defTabSz="444500">
            <a:lnSpc>
              <a:spcPct val="90000"/>
            </a:lnSpc>
            <a:spcBef>
              <a:spcPct val="0"/>
            </a:spcBef>
            <a:spcAft>
              <a:spcPct val="15000"/>
            </a:spcAft>
            <a:buChar char="•"/>
          </a:pPr>
          <a:r>
            <a:rPr lang="en-US" sz="1000" kern="1200" dirty="0"/>
            <a:t>Probabilistic</a:t>
          </a:r>
        </a:p>
        <a:p>
          <a:pPr marL="57150" lvl="1" indent="-57150" algn="l" defTabSz="444500">
            <a:lnSpc>
              <a:spcPct val="90000"/>
            </a:lnSpc>
            <a:spcBef>
              <a:spcPct val="0"/>
            </a:spcBef>
            <a:spcAft>
              <a:spcPct val="15000"/>
            </a:spcAft>
            <a:buChar char="•"/>
          </a:pPr>
          <a:r>
            <a:rPr lang="en-US" sz="1000" kern="1200" dirty="0"/>
            <a:t>Linked</a:t>
          </a:r>
        </a:p>
      </dsp:txBody>
      <dsp:txXfrm>
        <a:off x="2221969" y="1244235"/>
        <a:ext cx="1102468" cy="1102468"/>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33400" y="228600"/>
            <a:ext cx="2819400" cy="457200"/>
          </a:xfrm>
          <a:prstGeom prst="rect">
            <a:avLst/>
          </a:prstGeom>
        </p:spPr>
        <p:txBody>
          <a:bodyPr vert="horz" lIns="91440" tIns="45720" rIns="91440" bIns="45720" rtlCol="0"/>
          <a:lstStyle>
            <a:lvl1pPr algn="l">
              <a:defRPr sz="1200"/>
            </a:lvl1pPr>
          </a:lstStyle>
          <a:p>
            <a:endParaRPr lang="en-US" dirty="0">
              <a:latin typeface="American Typewriter" charset="0"/>
              <a:ea typeface="American Typewriter" charset="0"/>
              <a:cs typeface="American Typewriter" charset="0"/>
            </a:endParaRPr>
          </a:p>
        </p:txBody>
      </p:sp>
      <p:sp>
        <p:nvSpPr>
          <p:cNvPr id="3" name="Date Placeholder 2"/>
          <p:cNvSpPr>
            <a:spLocks noGrp="1"/>
          </p:cNvSpPr>
          <p:nvPr>
            <p:ph type="dt" sz="quarter" idx="1"/>
          </p:nvPr>
        </p:nvSpPr>
        <p:spPr>
          <a:xfrm>
            <a:off x="3657600" y="228600"/>
            <a:ext cx="2667000" cy="457200"/>
          </a:xfrm>
          <a:prstGeom prst="rect">
            <a:avLst/>
          </a:prstGeom>
        </p:spPr>
        <p:txBody>
          <a:bodyPr vert="horz" lIns="91440" tIns="45720" rIns="91440" bIns="45720" rtlCol="0"/>
          <a:lstStyle>
            <a:lvl1pPr algn="r">
              <a:defRPr sz="1200"/>
            </a:lvl1pPr>
          </a:lstStyle>
          <a:p>
            <a:r>
              <a:rPr lang="en-US">
                <a:latin typeface="American Typewriter" charset="0"/>
                <a:ea typeface="American Typewriter" charset="0"/>
                <a:cs typeface="American Typewriter" charset="0"/>
              </a:rPr>
              <a:t>Participant Notes</a:t>
            </a:r>
          </a:p>
        </p:txBody>
      </p:sp>
      <p:sp>
        <p:nvSpPr>
          <p:cNvPr id="5" name="Slide Number Placeholder 4"/>
          <p:cNvSpPr>
            <a:spLocks noGrp="1"/>
          </p:cNvSpPr>
          <p:nvPr>
            <p:ph type="sldNum" sz="quarter" idx="3"/>
          </p:nvPr>
        </p:nvSpPr>
        <p:spPr>
          <a:xfrm>
            <a:off x="3352800" y="8527618"/>
            <a:ext cx="2971800" cy="457200"/>
          </a:xfrm>
          <a:prstGeom prst="rect">
            <a:avLst/>
          </a:prstGeom>
        </p:spPr>
        <p:txBody>
          <a:bodyPr vert="horz" lIns="91440" tIns="45720" rIns="91440" bIns="45720" rtlCol="0" anchor="b"/>
          <a:lstStyle>
            <a:lvl1pPr algn="r">
              <a:defRPr sz="1200"/>
            </a:lvl1pPr>
          </a:lstStyle>
          <a:p>
            <a:fld id="{588CA270-C59E-4F70-B09B-8474744719AD}" type="slidenum">
              <a:rPr lang="en-US" smtClean="0"/>
              <a:t>‹#›</a:t>
            </a:fld>
            <a:endParaRPr lang="en-US"/>
          </a:p>
        </p:txBody>
      </p:sp>
      <p:pic>
        <p:nvPicPr>
          <p:cNvPr id="8" name="Picture 7">
            <a:extLst>
              <a:ext uri="{FF2B5EF4-FFF2-40B4-BE49-F238E27FC236}">
                <a16:creationId xmlns:a16="http://schemas.microsoft.com/office/drawing/2014/main" id="{CB9BF954-E157-6449-957A-07DE4BD185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4670" y="8635999"/>
            <a:ext cx="1102106" cy="327483"/>
          </a:xfrm>
          <a:prstGeom prst="rect">
            <a:avLst/>
          </a:prstGeom>
        </p:spPr>
      </p:pic>
    </p:spTree>
    <p:extLst>
      <p:ext uri="{BB962C8B-B14F-4D97-AF65-F5344CB8AC3E}">
        <p14:creationId xmlns:p14="http://schemas.microsoft.com/office/powerpoint/2010/main" val="1195396791"/>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0B18F0-954F-474E-800A-853E660819CA}" type="datetimeFigureOut">
              <a:rPr lang="en-US" smtClean="0"/>
              <a:t>6/16/2022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87BEF0-F076-4906-A921-C330E6E308E9}" type="slidenum">
              <a:rPr lang="en-US" smtClean="0"/>
              <a:t>‹#›</a:t>
            </a:fld>
            <a:endParaRPr lang="en-US"/>
          </a:p>
        </p:txBody>
      </p:sp>
    </p:spTree>
    <p:extLst>
      <p:ext uri="{BB962C8B-B14F-4D97-AF65-F5344CB8AC3E}">
        <p14:creationId xmlns:p14="http://schemas.microsoft.com/office/powerpoint/2010/main" val="2133299320"/>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10"/>
          </p:nvPr>
        </p:nvSpPr>
        <p:spPr/>
        <p:txBody>
          <a:bodyPr/>
          <a:lstStyle/>
          <a:p>
            <a:fld id="{686CC34E-B92D-43C2-A321-18CE4298A15D}" type="slidenum">
              <a:rPr lang="en-US" smtClean="0"/>
              <a:pPr/>
              <a:t>1</a:t>
            </a:fld>
            <a:endParaRPr lang="en-US"/>
          </a:p>
        </p:txBody>
      </p:sp>
      <p:sp>
        <p:nvSpPr>
          <p:cNvPr id="6" name="Header Placeholder 5"/>
          <p:cNvSpPr>
            <a:spLocks noGrp="1"/>
          </p:cNvSpPr>
          <p:nvPr>
            <p:ph type="hdr" sz="quarter" idx="11"/>
          </p:nvPr>
        </p:nvSpPr>
        <p:spPr>
          <a:xfrm>
            <a:off x="506308" y="176213"/>
            <a:ext cx="6400800" cy="304800"/>
          </a:xfrm>
          <a:prstGeom prst="rect">
            <a:avLst/>
          </a:prstGeom>
        </p:spPr>
        <p:txBody>
          <a:bodyPr/>
          <a:lstStyle/>
          <a:p>
            <a:endParaRPr lang="en-US"/>
          </a:p>
        </p:txBody>
      </p:sp>
    </p:spTree>
    <p:extLst>
      <p:ext uri="{BB962C8B-B14F-4D97-AF65-F5344CB8AC3E}">
        <p14:creationId xmlns:p14="http://schemas.microsoft.com/office/powerpoint/2010/main" val="616358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8350" y="568325"/>
            <a:ext cx="5473700" cy="4105275"/>
          </a:xfrm>
          <a:prstGeom prst="rect">
            <a:avLst/>
          </a:prstGeom>
        </p:spPr>
      </p:sp>
      <p:sp>
        <p:nvSpPr>
          <p:cNvPr id="4" name="Slide Number Placeholder 3"/>
          <p:cNvSpPr>
            <a:spLocks noGrp="1"/>
          </p:cNvSpPr>
          <p:nvPr>
            <p:ph type="sldNum" sz="quarter" idx="10"/>
          </p:nvPr>
        </p:nvSpPr>
        <p:spPr>
          <a:xfrm>
            <a:off x="4362027" y="8909050"/>
            <a:ext cx="2257285" cy="230796"/>
          </a:xfrm>
          <a:prstGeom prst="rect">
            <a:avLst/>
          </a:prstGeom>
        </p:spPr>
        <p:txBody>
          <a:bodyPr/>
          <a:lstStyle/>
          <a:p>
            <a:fld id="{686CC34E-B92D-43C2-A321-18CE4298A15D}" type="slidenum">
              <a:rPr lang="en-US" smtClean="0"/>
              <a:pPr/>
              <a:t>39</a:t>
            </a:fld>
            <a:endParaRPr lang="en-US"/>
          </a:p>
        </p:txBody>
      </p:sp>
    </p:spTree>
    <p:extLst>
      <p:ext uri="{BB962C8B-B14F-4D97-AF65-F5344CB8AC3E}">
        <p14:creationId xmlns:p14="http://schemas.microsoft.com/office/powerpoint/2010/main" val="2001198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A61E24-67D8-4BFB-B2C1-07FA84763C8E}" type="slidenum">
              <a:rPr lang="en-US" smtClean="0"/>
              <a:pPr>
                <a:defRPr/>
              </a:pPr>
              <a:t>40</a:t>
            </a:fld>
            <a:endParaRPr lang="en-US"/>
          </a:p>
        </p:txBody>
      </p:sp>
    </p:spTree>
    <p:extLst>
      <p:ext uri="{BB962C8B-B14F-4D97-AF65-F5344CB8AC3E}">
        <p14:creationId xmlns:p14="http://schemas.microsoft.com/office/powerpoint/2010/main" val="962071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A61E24-67D8-4BFB-B2C1-07FA84763C8E}" type="slidenum">
              <a:rPr lang="en-US" smtClean="0"/>
              <a:pPr>
                <a:defRPr/>
              </a:pPr>
              <a:t>41</a:t>
            </a:fld>
            <a:endParaRPr lang="en-US"/>
          </a:p>
        </p:txBody>
      </p:sp>
    </p:spTree>
    <p:extLst>
      <p:ext uri="{BB962C8B-B14F-4D97-AF65-F5344CB8AC3E}">
        <p14:creationId xmlns:p14="http://schemas.microsoft.com/office/powerpoint/2010/main" val="16695500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A61E24-67D8-4BFB-B2C1-07FA84763C8E}" type="slidenum">
              <a:rPr lang="en-US" smtClean="0"/>
              <a:pPr>
                <a:defRPr/>
              </a:pPr>
              <a:t>42</a:t>
            </a:fld>
            <a:endParaRPr lang="en-US"/>
          </a:p>
        </p:txBody>
      </p:sp>
    </p:spTree>
    <p:extLst>
      <p:ext uri="{BB962C8B-B14F-4D97-AF65-F5344CB8AC3E}">
        <p14:creationId xmlns:p14="http://schemas.microsoft.com/office/powerpoint/2010/main" val="2743575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A61E24-67D8-4BFB-B2C1-07FA84763C8E}" type="slidenum">
              <a:rPr lang="en-US" smtClean="0"/>
              <a:pPr>
                <a:defRPr/>
              </a:pPr>
              <a:t>43</a:t>
            </a:fld>
            <a:endParaRPr lang="en-US"/>
          </a:p>
        </p:txBody>
      </p:sp>
    </p:spTree>
    <p:extLst>
      <p:ext uri="{BB962C8B-B14F-4D97-AF65-F5344CB8AC3E}">
        <p14:creationId xmlns:p14="http://schemas.microsoft.com/office/powerpoint/2010/main" val="39550395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A61E24-67D8-4BFB-B2C1-07FA84763C8E}" type="slidenum">
              <a:rPr lang="en-US" smtClean="0"/>
              <a:pPr>
                <a:defRPr/>
              </a:pPr>
              <a:t>44</a:t>
            </a:fld>
            <a:endParaRPr lang="en-US"/>
          </a:p>
        </p:txBody>
      </p:sp>
    </p:spTree>
    <p:extLst>
      <p:ext uri="{BB962C8B-B14F-4D97-AF65-F5344CB8AC3E}">
        <p14:creationId xmlns:p14="http://schemas.microsoft.com/office/powerpoint/2010/main" val="1303236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A61E24-67D8-4BFB-B2C1-07FA84763C8E}" type="slidenum">
              <a:rPr lang="en-US" smtClean="0"/>
              <a:pPr>
                <a:defRPr/>
              </a:pPr>
              <a:t>45</a:t>
            </a:fld>
            <a:endParaRPr lang="en-US"/>
          </a:p>
        </p:txBody>
      </p:sp>
    </p:spTree>
    <p:extLst>
      <p:ext uri="{BB962C8B-B14F-4D97-AF65-F5344CB8AC3E}">
        <p14:creationId xmlns:p14="http://schemas.microsoft.com/office/powerpoint/2010/main" val="31803122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A61E24-67D8-4BFB-B2C1-07FA84763C8E}" type="slidenum">
              <a:rPr lang="en-US" smtClean="0"/>
              <a:pPr>
                <a:defRPr/>
              </a:pPr>
              <a:t>46</a:t>
            </a:fld>
            <a:endParaRPr lang="en-US"/>
          </a:p>
        </p:txBody>
      </p:sp>
    </p:spTree>
    <p:extLst>
      <p:ext uri="{BB962C8B-B14F-4D97-AF65-F5344CB8AC3E}">
        <p14:creationId xmlns:p14="http://schemas.microsoft.com/office/powerpoint/2010/main" val="29529800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A61E24-67D8-4BFB-B2C1-07FA84763C8E}" type="slidenum">
              <a:rPr lang="en-US" smtClean="0"/>
              <a:pPr>
                <a:defRPr/>
              </a:pPr>
              <a:t>47</a:t>
            </a:fld>
            <a:endParaRPr lang="en-US"/>
          </a:p>
        </p:txBody>
      </p:sp>
    </p:spTree>
    <p:extLst>
      <p:ext uri="{BB962C8B-B14F-4D97-AF65-F5344CB8AC3E}">
        <p14:creationId xmlns:p14="http://schemas.microsoft.com/office/powerpoint/2010/main" val="25785966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A61E24-67D8-4BFB-B2C1-07FA84763C8E}" type="slidenum">
              <a:rPr lang="en-US" smtClean="0"/>
              <a:pPr>
                <a:defRPr/>
              </a:pPr>
              <a:t>49</a:t>
            </a:fld>
            <a:endParaRPr lang="en-US"/>
          </a:p>
        </p:txBody>
      </p:sp>
    </p:spTree>
    <p:extLst>
      <p:ext uri="{BB962C8B-B14F-4D97-AF65-F5344CB8AC3E}">
        <p14:creationId xmlns:p14="http://schemas.microsoft.com/office/powerpoint/2010/main" val="1046151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otes Placeholder 5"/>
          <p:cNvSpPr>
            <a:spLocks noGrp="1"/>
          </p:cNvSpPr>
          <p:nvPr>
            <p:ph type="body" sz="quarter" idx="10"/>
          </p:nvPr>
        </p:nvSpPr>
        <p:spPr>
          <a:xfrm>
            <a:off x="731838" y="4560888"/>
            <a:ext cx="5851525" cy="4319587"/>
          </a:xfrm>
          <a:prstGeom prst="rect">
            <a:avLst/>
          </a:prstGeom>
        </p:spPr>
        <p:txBody>
          <a:bodyPr>
            <a:normAutofit/>
          </a:bodyPr>
          <a:lstStyle/>
          <a:p>
            <a:endParaRPr lang="en-US"/>
          </a:p>
        </p:txBody>
      </p:sp>
      <p:sp>
        <p:nvSpPr>
          <p:cNvPr id="11" name="Slide Image Placeholder 10"/>
          <p:cNvSpPr>
            <a:spLocks noGrp="1" noRot="1" noChangeAspect="1"/>
          </p:cNvSpPr>
          <p:nvPr>
            <p:ph type="sldImg"/>
          </p:nvPr>
        </p:nvSpPr>
        <p:spPr/>
      </p:sp>
      <p:sp>
        <p:nvSpPr>
          <p:cNvPr id="12" name="Notes Placeholder 11"/>
          <p:cNvSpPr>
            <a:spLocks noGrp="1"/>
          </p:cNvSpPr>
          <p:nvPr>
            <p:ph type="body" idx="1"/>
          </p:nvPr>
        </p:nvSpPr>
        <p:spPr>
          <a:xfrm>
            <a:off x="731838" y="4560888"/>
            <a:ext cx="5851525" cy="4319587"/>
          </a:xfrm>
          <a:prstGeom prst="rect">
            <a:avLst/>
          </a:prstGeom>
        </p:spPr>
        <p:txBody>
          <a:bodyPr>
            <a:normAutofit/>
          </a:bodyPr>
          <a:lstStyle/>
          <a:p>
            <a:endParaRPr lang="en-US"/>
          </a:p>
        </p:txBody>
      </p:sp>
      <p:sp>
        <p:nvSpPr>
          <p:cNvPr id="7" name="Slide Number Placeholder 6"/>
          <p:cNvSpPr>
            <a:spLocks noGrp="1"/>
          </p:cNvSpPr>
          <p:nvPr>
            <p:ph type="sldNum" sz="quarter" idx="11"/>
          </p:nvPr>
        </p:nvSpPr>
        <p:spPr/>
        <p:txBody>
          <a:bodyPr/>
          <a:lstStyle/>
          <a:p>
            <a:fld id="{686CC34E-B92D-43C2-A321-18CE4298A15D}" type="slidenum">
              <a:rPr lang="en-US" smtClean="0"/>
              <a:pPr/>
              <a:t>2</a:t>
            </a:fld>
            <a:endParaRPr lang="en-US"/>
          </a:p>
        </p:txBody>
      </p:sp>
      <p:sp>
        <p:nvSpPr>
          <p:cNvPr id="8" name="Header Placeholder 7"/>
          <p:cNvSpPr>
            <a:spLocks noGrp="1"/>
          </p:cNvSpPr>
          <p:nvPr>
            <p:ph type="hdr" sz="quarter" idx="12"/>
          </p:nvPr>
        </p:nvSpPr>
        <p:spPr>
          <a:xfrm>
            <a:off x="506308" y="176213"/>
            <a:ext cx="6400800" cy="304800"/>
          </a:xfrm>
          <a:prstGeom prst="rect">
            <a:avLst/>
          </a:prstGeom>
        </p:spPr>
        <p:txBody>
          <a:bodyPr/>
          <a:lstStyle/>
          <a:p>
            <a:endParaRPr lang="en-US"/>
          </a:p>
        </p:txBody>
      </p:sp>
    </p:spTree>
    <p:extLst>
      <p:ext uri="{BB962C8B-B14F-4D97-AF65-F5344CB8AC3E}">
        <p14:creationId xmlns:p14="http://schemas.microsoft.com/office/powerpoint/2010/main" val="36673572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A61E24-67D8-4BFB-B2C1-07FA84763C8E}" type="slidenum">
              <a:rPr lang="en-US" smtClean="0"/>
              <a:pPr>
                <a:defRPr/>
              </a:pPr>
              <a:t>54</a:t>
            </a:fld>
            <a:endParaRPr lang="en-US"/>
          </a:p>
        </p:txBody>
      </p:sp>
    </p:spTree>
    <p:extLst>
      <p:ext uri="{BB962C8B-B14F-4D97-AF65-F5344CB8AC3E}">
        <p14:creationId xmlns:p14="http://schemas.microsoft.com/office/powerpoint/2010/main" val="8944065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A61E24-67D8-4BFB-B2C1-07FA84763C8E}" type="slidenum">
              <a:rPr lang="en-US" smtClean="0"/>
              <a:pPr>
                <a:defRPr/>
              </a:pPr>
              <a:t>56</a:t>
            </a:fld>
            <a:endParaRPr lang="en-US"/>
          </a:p>
        </p:txBody>
      </p:sp>
    </p:spTree>
    <p:extLst>
      <p:ext uri="{BB962C8B-B14F-4D97-AF65-F5344CB8AC3E}">
        <p14:creationId xmlns:p14="http://schemas.microsoft.com/office/powerpoint/2010/main" val="25518833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otes Placeholder 5"/>
          <p:cNvSpPr>
            <a:spLocks noGrp="1"/>
          </p:cNvSpPr>
          <p:nvPr>
            <p:ph type="body" sz="quarter" idx="10"/>
          </p:nvPr>
        </p:nvSpPr>
        <p:spPr>
          <a:xfrm>
            <a:off x="731838" y="4560888"/>
            <a:ext cx="5851525" cy="4319587"/>
          </a:xfrm>
          <a:prstGeom prst="rect">
            <a:avLst/>
          </a:prstGeom>
        </p:spPr>
        <p:txBody>
          <a:bodyPr>
            <a:normAutofit/>
          </a:bodyPr>
          <a:lstStyle/>
          <a:p>
            <a:endParaRPr lang="en-US"/>
          </a:p>
        </p:txBody>
      </p:sp>
      <p:sp>
        <p:nvSpPr>
          <p:cNvPr id="11" name="Slide Image Placeholder 10"/>
          <p:cNvSpPr>
            <a:spLocks noGrp="1" noRot="1" noChangeAspect="1"/>
          </p:cNvSpPr>
          <p:nvPr>
            <p:ph type="sldImg"/>
          </p:nvPr>
        </p:nvSpPr>
        <p:spPr/>
      </p:sp>
      <p:sp>
        <p:nvSpPr>
          <p:cNvPr id="12" name="Notes Placeholder 11"/>
          <p:cNvSpPr>
            <a:spLocks noGrp="1"/>
          </p:cNvSpPr>
          <p:nvPr>
            <p:ph type="body" idx="1"/>
          </p:nvPr>
        </p:nvSpPr>
        <p:spPr>
          <a:xfrm>
            <a:off x="731838" y="4560888"/>
            <a:ext cx="5851525" cy="4319587"/>
          </a:xfrm>
          <a:prstGeom prst="rect">
            <a:avLst/>
          </a:prstGeom>
        </p:spPr>
        <p:txBody>
          <a:bodyPr>
            <a:normAutofit/>
          </a:bodyPr>
          <a:lstStyle/>
          <a:p>
            <a:endParaRPr lang="en-US"/>
          </a:p>
        </p:txBody>
      </p:sp>
      <p:sp>
        <p:nvSpPr>
          <p:cNvPr id="7" name="Slide Number Placeholder 6"/>
          <p:cNvSpPr>
            <a:spLocks noGrp="1"/>
          </p:cNvSpPr>
          <p:nvPr>
            <p:ph type="sldNum" sz="quarter" idx="11"/>
          </p:nvPr>
        </p:nvSpPr>
        <p:spPr/>
        <p:txBody>
          <a:bodyPr/>
          <a:lstStyle/>
          <a:p>
            <a:fld id="{686CC34E-B92D-43C2-A321-18CE4298A15D}" type="slidenum">
              <a:rPr lang="en-US" smtClean="0"/>
              <a:pPr/>
              <a:t>58</a:t>
            </a:fld>
            <a:endParaRPr lang="en-US"/>
          </a:p>
        </p:txBody>
      </p:sp>
      <p:sp>
        <p:nvSpPr>
          <p:cNvPr id="8" name="Header Placeholder 7"/>
          <p:cNvSpPr>
            <a:spLocks noGrp="1"/>
          </p:cNvSpPr>
          <p:nvPr>
            <p:ph type="hdr" sz="quarter" idx="12"/>
          </p:nvPr>
        </p:nvSpPr>
        <p:spPr>
          <a:xfrm>
            <a:off x="506308" y="176213"/>
            <a:ext cx="6400800" cy="304800"/>
          </a:xfrm>
          <a:prstGeom prst="rect">
            <a:avLst/>
          </a:prstGeom>
        </p:spPr>
        <p:txBody>
          <a:bodyPr/>
          <a:lstStyle/>
          <a:p>
            <a:endParaRPr lang="en-US"/>
          </a:p>
        </p:txBody>
      </p:sp>
    </p:spTree>
    <p:extLst>
      <p:ext uri="{BB962C8B-B14F-4D97-AF65-F5344CB8AC3E}">
        <p14:creationId xmlns:p14="http://schemas.microsoft.com/office/powerpoint/2010/main" val="38716581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8350" y="568325"/>
            <a:ext cx="5473700" cy="4105275"/>
          </a:xfrm>
          <a:prstGeom prst="rect">
            <a:avLst/>
          </a:prstGeom>
        </p:spPr>
      </p:sp>
      <p:sp>
        <p:nvSpPr>
          <p:cNvPr id="4" name="Slide Number Placeholder 3"/>
          <p:cNvSpPr>
            <a:spLocks noGrp="1"/>
          </p:cNvSpPr>
          <p:nvPr>
            <p:ph type="sldNum" sz="quarter" idx="10"/>
          </p:nvPr>
        </p:nvSpPr>
        <p:spPr>
          <a:xfrm>
            <a:off x="4362027" y="8909050"/>
            <a:ext cx="2257285" cy="230796"/>
          </a:xfrm>
          <a:prstGeom prst="rect">
            <a:avLst/>
          </a:prstGeom>
        </p:spPr>
        <p:txBody>
          <a:bodyPr/>
          <a:lstStyle/>
          <a:p>
            <a:fld id="{686CC34E-B92D-43C2-A321-18CE4298A15D}" type="slidenum">
              <a:rPr lang="en-US" smtClean="0"/>
              <a:pPr/>
              <a:t>59</a:t>
            </a:fld>
            <a:endParaRPr lang="en-US"/>
          </a:p>
        </p:txBody>
      </p:sp>
    </p:spTree>
    <p:extLst>
      <p:ext uri="{BB962C8B-B14F-4D97-AF65-F5344CB8AC3E}">
        <p14:creationId xmlns:p14="http://schemas.microsoft.com/office/powerpoint/2010/main" val="897180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8350" y="568325"/>
            <a:ext cx="5473700" cy="4105275"/>
          </a:xfrm>
          <a:prstGeom prst="rect">
            <a:avLst/>
          </a:prstGeom>
        </p:spPr>
      </p:sp>
      <p:sp>
        <p:nvSpPr>
          <p:cNvPr id="4" name="Slide Number Placeholder 3"/>
          <p:cNvSpPr>
            <a:spLocks noGrp="1"/>
          </p:cNvSpPr>
          <p:nvPr>
            <p:ph type="sldNum" sz="quarter" idx="10"/>
          </p:nvPr>
        </p:nvSpPr>
        <p:spPr>
          <a:xfrm>
            <a:off x="4362027" y="8909050"/>
            <a:ext cx="2257285" cy="230796"/>
          </a:xfrm>
          <a:prstGeom prst="rect">
            <a:avLst/>
          </a:prstGeom>
        </p:spPr>
        <p:txBody>
          <a:bodyPr/>
          <a:lstStyle/>
          <a:p>
            <a:fld id="{686CC34E-B92D-43C2-A321-18CE4298A15D}" type="slidenum">
              <a:rPr lang="en-US" smtClean="0"/>
              <a:pPr/>
              <a:t>3</a:t>
            </a:fld>
            <a:endParaRPr lang="en-US"/>
          </a:p>
        </p:txBody>
      </p:sp>
    </p:spTree>
    <p:extLst>
      <p:ext uri="{BB962C8B-B14F-4D97-AF65-F5344CB8AC3E}">
        <p14:creationId xmlns:p14="http://schemas.microsoft.com/office/powerpoint/2010/main" val="1710573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a:extLst>
              <a:ext uri="{FF2B5EF4-FFF2-40B4-BE49-F238E27FC236}">
                <a16:creationId xmlns:a16="http://schemas.microsoft.com/office/drawing/2014/main" id="{AF34B711-E3F7-A643-BC40-99006CC95FBD}"/>
              </a:ext>
            </a:extLst>
          </p:cNvPr>
          <p:cNvSpPr>
            <a:spLocks noGrp="1" noRot="1" noChangeAspect="1" noChangeArrowheads="1" noTextEdit="1"/>
          </p:cNvSpPr>
          <p:nvPr>
            <p:ph type="sldImg"/>
          </p:nvPr>
        </p:nvSpPr>
        <p:spPr>
          <a:xfrm>
            <a:off x="1139825" y="693738"/>
            <a:ext cx="4578350" cy="3433762"/>
          </a:xfrm>
          <a:ln cap="flat"/>
        </p:spPr>
      </p:sp>
      <p:sp>
        <p:nvSpPr>
          <p:cNvPr id="262147" name="Rectangle 3">
            <a:extLst>
              <a:ext uri="{FF2B5EF4-FFF2-40B4-BE49-F238E27FC236}">
                <a16:creationId xmlns:a16="http://schemas.microsoft.com/office/drawing/2014/main" id="{F0593352-D414-554D-B63F-389A14FDA077}"/>
              </a:ext>
            </a:extLst>
          </p:cNvPr>
          <p:cNvSpPr>
            <a:spLocks noGrp="1" noChangeArrowheads="1"/>
          </p:cNvSpPr>
          <p:nvPr>
            <p:ph type="body" idx="1"/>
          </p:nvPr>
        </p:nvSpPr>
        <p:spPr>
          <a:noFill/>
          <a:ln/>
        </p:spPr>
        <p:txBody>
          <a:bodyPr/>
          <a:lstStyle/>
          <a:p>
            <a:r>
              <a:rPr lang="en-US" altLang="en-US"/>
              <a:t>Data in a data warehouse is an integrated, consolidated collection of data from various sources. The data warehouse design is built on a common data model based on business understanding. The extraction and actual construction of the data warehouse is done via custom-developed programs, often written in C or C++ running on Unix servers. The data warehouse is often a relational database management system, such as Oracle or Sybase, a relational database modified for data warehousing, such as Sybase IQ, or a data warehouse database, such as Red Brick or Adabas. In most cases the data warehouse resides on a dedicated large-scale server with very large amounts of memory (gigabyte range) and storage capacity (terabyte range).</a:t>
            </a:r>
          </a:p>
          <a:p>
            <a:r>
              <a:rPr lang="en-US" altLang="en-US"/>
              <a:t>For analysis purposes, it is common to extract subsets from the database and place those subsets on data servers built around Unix and traditional relational database technology. Client programs that implement decision support systems (DSS) query the data in these data warehouse subsets. In many cases, further subsets are extracted and placed locally on the data analysis workstation running the DSS application. These local, purpose-specific data subsets are called </a:t>
            </a:r>
            <a:r>
              <a:rPr lang="en-US" altLang="en-US" i="1"/>
              <a:t>data marts</a:t>
            </a:r>
            <a:r>
              <a:rPr lang="en-US" altLang="en-US"/>
              <a:t>. It is not unusual to place additional derived or pre-computed data into data marts to speed up queries.</a:t>
            </a:r>
          </a:p>
        </p:txBody>
      </p:sp>
    </p:spTree>
    <p:extLst>
      <p:ext uri="{BB962C8B-B14F-4D97-AF65-F5344CB8AC3E}">
        <p14:creationId xmlns:p14="http://schemas.microsoft.com/office/powerpoint/2010/main" val="379862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CD70F10A-25D5-354E-8C6A-47AA0D864BA8}"/>
              </a:ext>
            </a:extLst>
          </p:cNvPr>
          <p:cNvSpPr>
            <a:spLocks noGrp="1" noRot="1" noChangeAspect="1" noChangeArrowheads="1" noTextEdit="1"/>
          </p:cNvSpPr>
          <p:nvPr>
            <p:ph type="sldImg"/>
          </p:nvPr>
        </p:nvSpPr>
        <p:spPr>
          <a:ln/>
        </p:spPr>
      </p:sp>
      <p:sp>
        <p:nvSpPr>
          <p:cNvPr id="90115" name="Rectangle 3">
            <a:extLst>
              <a:ext uri="{FF2B5EF4-FFF2-40B4-BE49-F238E27FC236}">
                <a16:creationId xmlns:a16="http://schemas.microsoft.com/office/drawing/2014/main" id="{74787C4D-4656-6049-9638-8186764D810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2213397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otes Placeholder 5"/>
          <p:cNvSpPr>
            <a:spLocks noGrp="1"/>
          </p:cNvSpPr>
          <p:nvPr>
            <p:ph type="body" sz="quarter" idx="10"/>
          </p:nvPr>
        </p:nvSpPr>
        <p:spPr>
          <a:xfrm>
            <a:off x="731838" y="4560888"/>
            <a:ext cx="5851525" cy="4319587"/>
          </a:xfrm>
          <a:prstGeom prst="rect">
            <a:avLst/>
          </a:prstGeom>
        </p:spPr>
        <p:txBody>
          <a:bodyPr>
            <a:normAutofit/>
          </a:bodyPr>
          <a:lstStyle/>
          <a:p>
            <a:endParaRPr lang="en-US"/>
          </a:p>
        </p:txBody>
      </p:sp>
      <p:sp>
        <p:nvSpPr>
          <p:cNvPr id="11" name="Slide Image Placeholder 10"/>
          <p:cNvSpPr>
            <a:spLocks noGrp="1" noRot="1" noChangeAspect="1"/>
          </p:cNvSpPr>
          <p:nvPr>
            <p:ph type="sldImg"/>
          </p:nvPr>
        </p:nvSpPr>
        <p:spPr/>
      </p:sp>
      <p:sp>
        <p:nvSpPr>
          <p:cNvPr id="12" name="Notes Placeholder 11"/>
          <p:cNvSpPr>
            <a:spLocks noGrp="1"/>
          </p:cNvSpPr>
          <p:nvPr>
            <p:ph type="body" idx="1"/>
          </p:nvPr>
        </p:nvSpPr>
        <p:spPr>
          <a:xfrm>
            <a:off x="731838" y="4560888"/>
            <a:ext cx="5851525" cy="4319587"/>
          </a:xfrm>
          <a:prstGeom prst="rect">
            <a:avLst/>
          </a:prstGeom>
        </p:spPr>
        <p:txBody>
          <a:bodyPr>
            <a:normAutofit/>
          </a:bodyPr>
          <a:lstStyle/>
          <a:p>
            <a:endParaRPr lang="en-US"/>
          </a:p>
        </p:txBody>
      </p:sp>
      <p:sp>
        <p:nvSpPr>
          <p:cNvPr id="7" name="Slide Number Placeholder 6"/>
          <p:cNvSpPr>
            <a:spLocks noGrp="1"/>
          </p:cNvSpPr>
          <p:nvPr>
            <p:ph type="sldNum" sz="quarter" idx="11"/>
          </p:nvPr>
        </p:nvSpPr>
        <p:spPr/>
        <p:txBody>
          <a:bodyPr/>
          <a:lstStyle/>
          <a:p>
            <a:fld id="{686CC34E-B92D-43C2-A321-18CE4298A15D}" type="slidenum">
              <a:rPr lang="en-US" smtClean="0"/>
              <a:pPr/>
              <a:t>24</a:t>
            </a:fld>
            <a:endParaRPr lang="en-US"/>
          </a:p>
        </p:txBody>
      </p:sp>
      <p:sp>
        <p:nvSpPr>
          <p:cNvPr id="8" name="Header Placeholder 7"/>
          <p:cNvSpPr>
            <a:spLocks noGrp="1"/>
          </p:cNvSpPr>
          <p:nvPr>
            <p:ph type="hdr" sz="quarter" idx="12"/>
          </p:nvPr>
        </p:nvSpPr>
        <p:spPr>
          <a:xfrm>
            <a:off x="506308" y="176213"/>
            <a:ext cx="6400800" cy="304800"/>
          </a:xfrm>
          <a:prstGeom prst="rect">
            <a:avLst/>
          </a:prstGeom>
        </p:spPr>
        <p:txBody>
          <a:bodyPr/>
          <a:lstStyle/>
          <a:p>
            <a:endParaRPr lang="en-US"/>
          </a:p>
        </p:txBody>
      </p:sp>
    </p:spTree>
    <p:extLst>
      <p:ext uri="{BB962C8B-B14F-4D97-AF65-F5344CB8AC3E}">
        <p14:creationId xmlns:p14="http://schemas.microsoft.com/office/powerpoint/2010/main" val="2475851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8350" y="568325"/>
            <a:ext cx="5473700" cy="4105275"/>
          </a:xfrm>
          <a:prstGeom prst="rect">
            <a:avLst/>
          </a:prstGeom>
        </p:spPr>
      </p:sp>
      <p:sp>
        <p:nvSpPr>
          <p:cNvPr id="4" name="Slide Number Placeholder 3"/>
          <p:cNvSpPr>
            <a:spLocks noGrp="1"/>
          </p:cNvSpPr>
          <p:nvPr>
            <p:ph type="sldNum" sz="quarter" idx="10"/>
          </p:nvPr>
        </p:nvSpPr>
        <p:spPr>
          <a:xfrm>
            <a:off x="4362027" y="8909050"/>
            <a:ext cx="2257285" cy="230796"/>
          </a:xfrm>
          <a:prstGeom prst="rect">
            <a:avLst/>
          </a:prstGeom>
        </p:spPr>
        <p:txBody>
          <a:bodyPr/>
          <a:lstStyle/>
          <a:p>
            <a:fld id="{686CC34E-B92D-43C2-A321-18CE4298A15D}" type="slidenum">
              <a:rPr lang="en-US" smtClean="0"/>
              <a:pPr/>
              <a:t>25</a:t>
            </a:fld>
            <a:endParaRPr lang="en-US"/>
          </a:p>
        </p:txBody>
      </p:sp>
    </p:spTree>
    <p:extLst>
      <p:ext uri="{BB962C8B-B14F-4D97-AF65-F5344CB8AC3E}">
        <p14:creationId xmlns:p14="http://schemas.microsoft.com/office/powerpoint/2010/main" val="598522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BADF238E-17BE-C448-A044-2CFD64DAD4AF}"/>
              </a:ext>
            </a:extLst>
          </p:cNvPr>
          <p:cNvSpPr>
            <a:spLocks noGrp="1" noRot="1" noChangeAspect="1" noChangeArrowheads="1" noTextEdit="1"/>
          </p:cNvSpPr>
          <p:nvPr>
            <p:ph type="sldImg"/>
          </p:nvPr>
        </p:nvSpPr>
        <p:spPr>
          <a:ln cap="flat"/>
        </p:spPr>
      </p:sp>
      <p:sp>
        <p:nvSpPr>
          <p:cNvPr id="91139" name="Rectangle 3">
            <a:extLst>
              <a:ext uri="{FF2B5EF4-FFF2-40B4-BE49-F238E27FC236}">
                <a16:creationId xmlns:a16="http://schemas.microsoft.com/office/drawing/2014/main" id="{87F7B1B6-A813-8347-AF32-D860318FF0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rPr>
              <a:t>DSS and EIS are acronyms for Decision Support Systems and Executive Information Systems.  These are names that are often used for integrated data stores that support analytical processing rather than transaction processing systems.</a:t>
            </a:r>
          </a:p>
        </p:txBody>
      </p:sp>
    </p:spTree>
    <p:extLst>
      <p:ext uri="{BB962C8B-B14F-4D97-AF65-F5344CB8AC3E}">
        <p14:creationId xmlns:p14="http://schemas.microsoft.com/office/powerpoint/2010/main" val="780884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otes Placeholder 5"/>
          <p:cNvSpPr>
            <a:spLocks noGrp="1"/>
          </p:cNvSpPr>
          <p:nvPr>
            <p:ph type="body" sz="quarter" idx="10"/>
          </p:nvPr>
        </p:nvSpPr>
        <p:spPr>
          <a:xfrm>
            <a:off x="731838" y="4560888"/>
            <a:ext cx="5851525" cy="4319587"/>
          </a:xfrm>
          <a:prstGeom prst="rect">
            <a:avLst/>
          </a:prstGeom>
        </p:spPr>
        <p:txBody>
          <a:bodyPr>
            <a:normAutofit/>
          </a:bodyPr>
          <a:lstStyle/>
          <a:p>
            <a:endParaRPr lang="en-US"/>
          </a:p>
        </p:txBody>
      </p:sp>
      <p:sp>
        <p:nvSpPr>
          <p:cNvPr id="11" name="Slide Image Placeholder 10"/>
          <p:cNvSpPr>
            <a:spLocks noGrp="1" noRot="1" noChangeAspect="1"/>
          </p:cNvSpPr>
          <p:nvPr>
            <p:ph type="sldImg"/>
          </p:nvPr>
        </p:nvSpPr>
        <p:spPr/>
      </p:sp>
      <p:sp>
        <p:nvSpPr>
          <p:cNvPr id="12" name="Notes Placeholder 11"/>
          <p:cNvSpPr>
            <a:spLocks noGrp="1"/>
          </p:cNvSpPr>
          <p:nvPr>
            <p:ph type="body" idx="1"/>
          </p:nvPr>
        </p:nvSpPr>
        <p:spPr>
          <a:xfrm>
            <a:off x="731838" y="4560888"/>
            <a:ext cx="5851525" cy="4319587"/>
          </a:xfrm>
          <a:prstGeom prst="rect">
            <a:avLst/>
          </a:prstGeom>
        </p:spPr>
        <p:txBody>
          <a:bodyPr>
            <a:normAutofit/>
          </a:bodyPr>
          <a:lstStyle/>
          <a:p>
            <a:endParaRPr lang="en-US"/>
          </a:p>
        </p:txBody>
      </p:sp>
      <p:sp>
        <p:nvSpPr>
          <p:cNvPr id="7" name="Slide Number Placeholder 6"/>
          <p:cNvSpPr>
            <a:spLocks noGrp="1"/>
          </p:cNvSpPr>
          <p:nvPr>
            <p:ph type="sldNum" sz="quarter" idx="11"/>
          </p:nvPr>
        </p:nvSpPr>
        <p:spPr/>
        <p:txBody>
          <a:bodyPr/>
          <a:lstStyle/>
          <a:p>
            <a:fld id="{686CC34E-B92D-43C2-A321-18CE4298A15D}" type="slidenum">
              <a:rPr lang="en-US" smtClean="0"/>
              <a:pPr/>
              <a:t>38</a:t>
            </a:fld>
            <a:endParaRPr lang="en-US"/>
          </a:p>
        </p:txBody>
      </p:sp>
      <p:sp>
        <p:nvSpPr>
          <p:cNvPr id="8" name="Header Placeholder 7"/>
          <p:cNvSpPr>
            <a:spLocks noGrp="1"/>
          </p:cNvSpPr>
          <p:nvPr>
            <p:ph type="hdr" sz="quarter" idx="12"/>
          </p:nvPr>
        </p:nvSpPr>
        <p:spPr>
          <a:xfrm>
            <a:off x="506308" y="176213"/>
            <a:ext cx="6400800" cy="304800"/>
          </a:xfrm>
          <a:prstGeom prst="rect">
            <a:avLst/>
          </a:prstGeom>
        </p:spPr>
        <p:txBody>
          <a:bodyPr/>
          <a:lstStyle/>
          <a:p>
            <a:endParaRPr lang="en-US"/>
          </a:p>
        </p:txBody>
      </p:sp>
    </p:spTree>
    <p:extLst>
      <p:ext uri="{BB962C8B-B14F-4D97-AF65-F5344CB8AC3E}">
        <p14:creationId xmlns:p14="http://schemas.microsoft.com/office/powerpoint/2010/main" val="625061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v1.31 - © 2018</a:t>
            </a:r>
          </a:p>
        </p:txBody>
      </p:sp>
      <p:sp>
        <p:nvSpPr>
          <p:cNvPr id="5" name="Footer Placeholder 4"/>
          <p:cNvSpPr>
            <a:spLocks noGrp="1"/>
          </p:cNvSpPr>
          <p:nvPr>
            <p:ph type="ftr" sz="quarter" idx="11"/>
          </p:nvPr>
        </p:nvSpPr>
        <p:spPr/>
        <p:txBody>
          <a:bodyPr/>
          <a:lstStyle/>
          <a:p>
            <a:r>
              <a:rPr lang="en-US"/>
              <a:t>Data Warehousing, OLAP, Data Mining</a:t>
            </a:r>
          </a:p>
        </p:txBody>
      </p:sp>
      <p:sp>
        <p:nvSpPr>
          <p:cNvPr id="6" name="Slide Number Placeholder 5"/>
          <p:cNvSpPr>
            <a:spLocks noGrp="1"/>
          </p:cNvSpPr>
          <p:nvPr>
            <p:ph type="sldNum" sz="quarter" idx="12"/>
          </p:nvPr>
        </p:nvSpPr>
        <p:spPr/>
        <p:txBody>
          <a:bodyPr/>
          <a:lstStyle/>
          <a:p>
            <a:fld id="{C0F4FBFA-1248-4AAF-9253-30F12188577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Course Title">
    <p:bg>
      <p:bgRef idx="1001">
        <a:schemeClr val="bg1"/>
      </p:bgRef>
    </p:bg>
    <p:spTree>
      <p:nvGrpSpPr>
        <p:cNvPr id="1" name=""/>
        <p:cNvGrpSpPr/>
        <p:nvPr/>
      </p:nvGrpSpPr>
      <p:grpSpPr>
        <a:xfrm>
          <a:off x="0" y="0"/>
          <a:ext cx="0" cy="0"/>
          <a:chOff x="0" y="0"/>
          <a:chExt cx="0" cy="0"/>
        </a:xfrm>
      </p:grpSpPr>
      <p:sp>
        <p:nvSpPr>
          <p:cNvPr id="414725" name="Rectangle 5"/>
          <p:cNvSpPr>
            <a:spLocks noGrp="1" noChangeArrowheads="1"/>
          </p:cNvSpPr>
          <p:nvPr>
            <p:ph type="ctrTitle" hasCustomPrompt="1"/>
          </p:nvPr>
        </p:nvSpPr>
        <p:spPr>
          <a:xfrm>
            <a:off x="609600" y="2667000"/>
            <a:ext cx="7924800" cy="685800"/>
          </a:xfrm>
        </p:spPr>
        <p:txBody>
          <a:bodyPr/>
          <a:lstStyle>
            <a:lvl1pPr algn="l">
              <a:lnSpc>
                <a:spcPts val="4700"/>
              </a:lnSpc>
              <a:defRPr sz="3800" b="0" i="0" baseline="0">
                <a:solidFill>
                  <a:schemeClr val="accent3">
                    <a:lumMod val="50000"/>
                  </a:schemeClr>
                </a:solidFill>
                <a:latin typeface="Arial"/>
                <a:cs typeface="Arial"/>
              </a:defRPr>
            </a:lvl1pPr>
          </a:lstStyle>
          <a:p>
            <a:r>
              <a:rPr lang="en-US"/>
              <a:t>Click to enter course number </a:t>
            </a:r>
          </a:p>
        </p:txBody>
      </p:sp>
      <p:sp>
        <p:nvSpPr>
          <p:cNvPr id="6" name="Text Placeholder 5"/>
          <p:cNvSpPr>
            <a:spLocks noGrp="1"/>
          </p:cNvSpPr>
          <p:nvPr>
            <p:ph type="body" sz="quarter" idx="10" hasCustomPrompt="1"/>
          </p:nvPr>
        </p:nvSpPr>
        <p:spPr>
          <a:xfrm>
            <a:off x="609600" y="3352800"/>
            <a:ext cx="7924800" cy="1600200"/>
          </a:xfrm>
        </p:spPr>
        <p:txBody>
          <a:bodyPr>
            <a:normAutofit/>
          </a:bodyPr>
          <a:lstStyle>
            <a:lvl1pPr marL="0" indent="0">
              <a:buNone/>
              <a:defRPr sz="4000" b="1">
                <a:solidFill>
                  <a:schemeClr val="accent1">
                    <a:lumMod val="50000"/>
                  </a:schemeClr>
                </a:solidFill>
              </a:defRPr>
            </a:lvl1pPr>
          </a:lstStyle>
          <a:p>
            <a:pPr lvl="0"/>
            <a:r>
              <a:rPr lang="en-US"/>
              <a:t>Click to enter course title</a:t>
            </a:r>
          </a:p>
        </p:txBody>
      </p:sp>
    </p:spTree>
    <p:extLst>
      <p:ext uri="{BB962C8B-B14F-4D97-AF65-F5344CB8AC3E}">
        <p14:creationId xmlns:p14="http://schemas.microsoft.com/office/powerpoint/2010/main" val="631761606"/>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Module Title">
    <p:bg>
      <p:bgPr>
        <a:solidFill>
          <a:schemeClr val="bg1"/>
        </a:solidFill>
        <a:effectLst/>
      </p:bgPr>
    </p:bg>
    <p:spTree>
      <p:nvGrpSpPr>
        <p:cNvPr id="1" name=""/>
        <p:cNvGrpSpPr/>
        <p:nvPr/>
      </p:nvGrpSpPr>
      <p:grpSpPr>
        <a:xfrm>
          <a:off x="0" y="0"/>
          <a:ext cx="0" cy="0"/>
          <a:chOff x="0" y="0"/>
          <a:chExt cx="0" cy="0"/>
        </a:xfrm>
      </p:grpSpPr>
      <p:sp>
        <p:nvSpPr>
          <p:cNvPr id="414725" name="Rectangle 5"/>
          <p:cNvSpPr>
            <a:spLocks noGrp="1" noChangeArrowheads="1"/>
          </p:cNvSpPr>
          <p:nvPr>
            <p:ph type="ctrTitle" hasCustomPrompt="1"/>
          </p:nvPr>
        </p:nvSpPr>
        <p:spPr>
          <a:xfrm>
            <a:off x="609600" y="2667000"/>
            <a:ext cx="7924800" cy="1149220"/>
          </a:xfrm>
        </p:spPr>
        <p:txBody>
          <a:bodyPr>
            <a:noAutofit/>
          </a:bodyPr>
          <a:lstStyle>
            <a:lvl1pPr algn="l">
              <a:lnSpc>
                <a:spcPts val="4700"/>
              </a:lnSpc>
              <a:defRPr sz="3200" b="1" i="0" baseline="0">
                <a:solidFill>
                  <a:schemeClr val="accent3">
                    <a:lumMod val="75000"/>
                  </a:schemeClr>
                </a:solidFill>
                <a:latin typeface="+mn-lt"/>
                <a:ea typeface="Chalkboard SE" panose="03050602040202020205" pitchFamily="66" charset="77"/>
                <a:cs typeface="Chalkboard SE" panose="03050602040202020205" pitchFamily="66" charset="77"/>
              </a:defRPr>
            </a:lvl1pPr>
          </a:lstStyle>
          <a:p>
            <a:r>
              <a:rPr lang="en-US" dirty="0"/>
              <a:t>Click to enter module number </a:t>
            </a:r>
          </a:p>
        </p:txBody>
      </p:sp>
      <p:pic>
        <p:nvPicPr>
          <p:cNvPr id="8194" name="Picture 2">
            <a:extLst>
              <a:ext uri="{FF2B5EF4-FFF2-40B4-BE49-F238E27FC236}">
                <a16:creationId xmlns:a16="http://schemas.microsoft.com/office/drawing/2014/main" id="{67466EB9-3444-4841-B5B0-C34E8C48720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96900" y="1009650"/>
            <a:ext cx="2519570" cy="68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452946"/>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opic Title">
    <p:spTree>
      <p:nvGrpSpPr>
        <p:cNvPr id="1" name=""/>
        <p:cNvGrpSpPr/>
        <p:nvPr/>
      </p:nvGrpSpPr>
      <p:grpSpPr>
        <a:xfrm>
          <a:off x="0" y="0"/>
          <a:ext cx="0" cy="0"/>
          <a:chOff x="0" y="0"/>
          <a:chExt cx="0" cy="0"/>
        </a:xfrm>
      </p:grpSpPr>
      <p:sp>
        <p:nvSpPr>
          <p:cNvPr id="414729" name="Rectangle 9"/>
          <p:cNvSpPr>
            <a:spLocks noGrp="1" noChangeArrowheads="1"/>
          </p:cNvSpPr>
          <p:nvPr>
            <p:ph type="subTitle" idx="1" hasCustomPrompt="1"/>
          </p:nvPr>
        </p:nvSpPr>
        <p:spPr>
          <a:xfrm>
            <a:off x="3962400" y="1676400"/>
            <a:ext cx="4800600" cy="4568732"/>
          </a:xfrm>
        </p:spPr>
        <p:txBody>
          <a:bodyPr>
            <a:normAutofit/>
          </a:bodyPr>
          <a:lstStyle>
            <a:lvl1pPr marL="457200" indent="-457200">
              <a:lnSpc>
                <a:spcPct val="100000"/>
              </a:lnSpc>
              <a:spcBef>
                <a:spcPts val="0"/>
              </a:spcBef>
              <a:spcAft>
                <a:spcPts val="1200"/>
              </a:spcAft>
              <a:buFont typeface="Wingdings" pitchFamily="2" charset="2"/>
              <a:buChar char="§"/>
              <a:defRPr sz="2400" b="0" i="0">
                <a:solidFill>
                  <a:schemeClr val="accent1">
                    <a:lumMod val="75000"/>
                  </a:schemeClr>
                </a:solidFill>
                <a:latin typeface="Arial"/>
                <a:cs typeface="Arial"/>
              </a:defRPr>
            </a:lvl1pPr>
          </a:lstStyle>
          <a:p>
            <a:pPr lvl="0"/>
            <a:r>
              <a:rPr lang="en-US"/>
              <a:t>Click to edit topic list style</a:t>
            </a:r>
          </a:p>
        </p:txBody>
      </p:sp>
      <p:sp>
        <p:nvSpPr>
          <p:cNvPr id="5" name="TextBox 4"/>
          <p:cNvSpPr txBox="1"/>
          <p:nvPr userDrawn="1"/>
        </p:nvSpPr>
        <p:spPr>
          <a:xfrm>
            <a:off x="3962400" y="914400"/>
            <a:ext cx="4800599" cy="523220"/>
          </a:xfrm>
          <a:prstGeom prst="rect">
            <a:avLst/>
          </a:prstGeom>
          <a:noFill/>
        </p:spPr>
        <p:txBody>
          <a:bodyPr wrap="square" rtlCol="0">
            <a:spAutoFit/>
          </a:bodyPr>
          <a:lstStyle/>
          <a:p>
            <a:pPr algn="l"/>
            <a:r>
              <a:rPr lang="en-US" sz="2800" b="1" i="0" u="none" cap="none" normalizeH="0">
                <a:ln>
                  <a:noFill/>
                </a:ln>
                <a:solidFill>
                  <a:schemeClr val="accent3">
                    <a:lumMod val="75000"/>
                  </a:schemeClr>
                </a:solidFill>
                <a:latin typeface="American Typewriter" charset="0"/>
                <a:ea typeface="American Typewriter" charset="0"/>
                <a:cs typeface="American Typewriter" charset="0"/>
              </a:rPr>
              <a:t>Key Topics</a:t>
            </a:r>
          </a:p>
        </p:txBody>
      </p:sp>
      <p:cxnSp>
        <p:nvCxnSpPr>
          <p:cNvPr id="3" name="Straight Connector 2"/>
          <p:cNvCxnSpPr/>
          <p:nvPr userDrawn="1"/>
        </p:nvCxnSpPr>
        <p:spPr>
          <a:xfrm>
            <a:off x="3962400" y="1524000"/>
            <a:ext cx="4800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028" name="Picture 4" descr="mage result for waypoint"/>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1000" y="1905000"/>
            <a:ext cx="3505200" cy="3505200"/>
          </a:xfrm>
          <a:prstGeom prst="rect">
            <a:avLst/>
          </a:prstGeom>
          <a:noFill/>
          <a:extLst>
            <a:ext uri="{909E8E84-426E-40DD-AFC4-6F175D3DCCD1}">
              <a14:hiddenFill xmlns:a14="http://schemas.microsoft.com/office/drawing/2010/main">
                <a:solidFill>
                  <a:srgbClr val="FFFFFF"/>
                </a:solidFill>
              </a14:hiddenFill>
            </a:ext>
          </a:extLst>
        </p:spPr>
      </p:pic>
      <p:sp>
        <p:nvSpPr>
          <p:cNvPr id="6" name="Date Placeholder 3"/>
          <p:cNvSpPr>
            <a:spLocks noGrp="1"/>
          </p:cNvSpPr>
          <p:nvPr>
            <p:ph type="dt" sz="half" idx="2"/>
          </p:nvPr>
        </p:nvSpPr>
        <p:spPr>
          <a:xfrm>
            <a:off x="457200" y="6553200"/>
            <a:ext cx="1295400" cy="282571"/>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v1.31 - © 2018</a:t>
            </a:r>
            <a:endParaRPr lang="en-US" dirty="0"/>
          </a:p>
        </p:txBody>
      </p:sp>
      <p:sp>
        <p:nvSpPr>
          <p:cNvPr id="7" name="Footer Placeholder 4"/>
          <p:cNvSpPr>
            <a:spLocks noGrp="1"/>
          </p:cNvSpPr>
          <p:nvPr>
            <p:ph type="ftr" sz="quarter" idx="3"/>
          </p:nvPr>
        </p:nvSpPr>
        <p:spPr>
          <a:xfrm>
            <a:off x="1905000" y="6553200"/>
            <a:ext cx="4343400" cy="282571"/>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Data Warehousing, OLAP, Data Mining</a:t>
            </a:r>
          </a:p>
        </p:txBody>
      </p:sp>
      <p:sp>
        <p:nvSpPr>
          <p:cNvPr id="8" name="Slide Number Placeholder 5"/>
          <p:cNvSpPr>
            <a:spLocks noGrp="1"/>
          </p:cNvSpPr>
          <p:nvPr>
            <p:ph type="sldNum" sz="quarter" idx="4"/>
          </p:nvPr>
        </p:nvSpPr>
        <p:spPr>
          <a:xfrm>
            <a:off x="6553200" y="6553200"/>
            <a:ext cx="685800" cy="282571"/>
          </a:xfrm>
          <a:prstGeom prst="rect">
            <a:avLst/>
          </a:prstGeom>
        </p:spPr>
        <p:txBody>
          <a:bodyPr vert="horz" lIns="91440" tIns="45720" rIns="91440" bIns="45720" rtlCol="0" anchor="ctr"/>
          <a:lstStyle>
            <a:lvl1pPr algn="r">
              <a:defRPr sz="1200">
                <a:solidFill>
                  <a:schemeClr val="tx1">
                    <a:tint val="75000"/>
                  </a:schemeClr>
                </a:solidFill>
              </a:defRPr>
            </a:lvl1pPr>
          </a:lstStyle>
          <a:p>
            <a:fld id="{C0F4FBFA-1248-4AAF-9253-30F121885773}" type="slidenum">
              <a:rPr lang="en-US" smtClean="0"/>
              <a:t>‹#›</a:t>
            </a:fld>
            <a:endParaRPr lang="en-US"/>
          </a:p>
        </p:txBody>
      </p:sp>
      <p:pic>
        <p:nvPicPr>
          <p:cNvPr id="11" name="Picture 2">
            <a:extLst>
              <a:ext uri="{FF2B5EF4-FFF2-40B4-BE49-F238E27FC236}">
                <a16:creationId xmlns:a16="http://schemas.microsoft.com/office/drawing/2014/main" id="{2417C62F-69B0-074D-8F37-9BA7765070C6}"/>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86675" y="6553200"/>
            <a:ext cx="1000125" cy="272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2051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v1.31 - © 2018</a:t>
            </a:r>
          </a:p>
        </p:txBody>
      </p:sp>
      <p:sp>
        <p:nvSpPr>
          <p:cNvPr id="5" name="Footer Placeholder 4"/>
          <p:cNvSpPr>
            <a:spLocks noGrp="1"/>
          </p:cNvSpPr>
          <p:nvPr>
            <p:ph type="ftr" sz="quarter" idx="11"/>
          </p:nvPr>
        </p:nvSpPr>
        <p:spPr/>
        <p:txBody>
          <a:bodyPr/>
          <a:lstStyle/>
          <a:p>
            <a:r>
              <a:rPr lang="en-US"/>
              <a:t>Data Warehousing, OLAP, Data Mining</a:t>
            </a:r>
          </a:p>
        </p:txBody>
      </p:sp>
      <p:sp>
        <p:nvSpPr>
          <p:cNvPr id="6" name="Slide Number Placeholder 5"/>
          <p:cNvSpPr>
            <a:spLocks noGrp="1"/>
          </p:cNvSpPr>
          <p:nvPr>
            <p:ph type="sldNum" sz="quarter" idx="12"/>
          </p:nvPr>
        </p:nvSpPr>
        <p:spPr/>
        <p:txBody>
          <a:bodyPr/>
          <a:lstStyle/>
          <a:p>
            <a:fld id="{C0F4FBFA-1248-4AAF-9253-30F12188577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v1.31 - © 2018</a:t>
            </a:r>
            <a:endParaRPr lang="en-US" dirty="0"/>
          </a:p>
        </p:txBody>
      </p:sp>
      <p:sp>
        <p:nvSpPr>
          <p:cNvPr id="5" name="Footer Placeholder 4"/>
          <p:cNvSpPr>
            <a:spLocks noGrp="1"/>
          </p:cNvSpPr>
          <p:nvPr>
            <p:ph type="ftr" sz="quarter" idx="11"/>
          </p:nvPr>
        </p:nvSpPr>
        <p:spPr/>
        <p:txBody>
          <a:bodyPr/>
          <a:lstStyle/>
          <a:p>
            <a:r>
              <a:rPr lang="en-US"/>
              <a:t>Data Warehousing, OLAP, Data Mining</a:t>
            </a:r>
          </a:p>
        </p:txBody>
      </p:sp>
      <p:sp>
        <p:nvSpPr>
          <p:cNvPr id="6" name="Slide Number Placeholder 5"/>
          <p:cNvSpPr>
            <a:spLocks noGrp="1"/>
          </p:cNvSpPr>
          <p:nvPr>
            <p:ph type="sldNum" sz="quarter" idx="12"/>
          </p:nvPr>
        </p:nvSpPr>
        <p:spPr/>
        <p:txBody>
          <a:bodyPr/>
          <a:lstStyle/>
          <a:p>
            <a:fld id="{C0F4FBFA-1248-4AAF-9253-30F12188577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v1.31 - © 2018</a:t>
            </a:r>
            <a:endParaRPr lang="en-US" dirty="0"/>
          </a:p>
        </p:txBody>
      </p:sp>
      <p:sp>
        <p:nvSpPr>
          <p:cNvPr id="6" name="Footer Placeholder 5"/>
          <p:cNvSpPr>
            <a:spLocks noGrp="1"/>
          </p:cNvSpPr>
          <p:nvPr>
            <p:ph type="ftr" sz="quarter" idx="11"/>
          </p:nvPr>
        </p:nvSpPr>
        <p:spPr/>
        <p:txBody>
          <a:bodyPr/>
          <a:lstStyle/>
          <a:p>
            <a:r>
              <a:rPr lang="en-US"/>
              <a:t>Data Warehousing, OLAP, Data Mining</a:t>
            </a:r>
          </a:p>
        </p:txBody>
      </p:sp>
      <p:sp>
        <p:nvSpPr>
          <p:cNvPr id="7" name="Slide Number Placeholder 6"/>
          <p:cNvSpPr>
            <a:spLocks noGrp="1"/>
          </p:cNvSpPr>
          <p:nvPr>
            <p:ph type="sldNum" sz="quarter" idx="12"/>
          </p:nvPr>
        </p:nvSpPr>
        <p:spPr/>
        <p:txBody>
          <a:bodyPr/>
          <a:lstStyle/>
          <a:p>
            <a:fld id="{C0F4FBFA-1248-4AAF-9253-30F12188577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v1.31 - © 2018</a:t>
            </a:r>
            <a:endParaRPr lang="en-US" dirty="0"/>
          </a:p>
        </p:txBody>
      </p:sp>
      <p:sp>
        <p:nvSpPr>
          <p:cNvPr id="4" name="Footer Placeholder 3"/>
          <p:cNvSpPr>
            <a:spLocks noGrp="1"/>
          </p:cNvSpPr>
          <p:nvPr>
            <p:ph type="ftr" sz="quarter" idx="11"/>
          </p:nvPr>
        </p:nvSpPr>
        <p:spPr/>
        <p:txBody>
          <a:bodyPr/>
          <a:lstStyle/>
          <a:p>
            <a:r>
              <a:rPr lang="en-US"/>
              <a:t>Data Warehousing, OLAP, Data Mining</a:t>
            </a:r>
          </a:p>
        </p:txBody>
      </p:sp>
      <p:sp>
        <p:nvSpPr>
          <p:cNvPr id="5" name="Slide Number Placeholder 4"/>
          <p:cNvSpPr>
            <a:spLocks noGrp="1"/>
          </p:cNvSpPr>
          <p:nvPr>
            <p:ph type="sldNum" sz="quarter" idx="12"/>
          </p:nvPr>
        </p:nvSpPr>
        <p:spPr/>
        <p:txBody>
          <a:bodyPr/>
          <a:lstStyle/>
          <a:p>
            <a:fld id="{C0F4FBFA-1248-4AAF-9253-30F12188577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ctivity">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772400" cy="838200"/>
          </a:xfrm>
          <a:solidFill>
            <a:schemeClr val="accent3">
              <a:lumMod val="60000"/>
              <a:lumOff val="40000"/>
            </a:schemeClr>
          </a:solidFill>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v1.31 - © 2018</a:t>
            </a:r>
            <a:endParaRPr lang="en-US" dirty="0"/>
          </a:p>
        </p:txBody>
      </p:sp>
      <p:sp>
        <p:nvSpPr>
          <p:cNvPr id="4" name="Footer Placeholder 3"/>
          <p:cNvSpPr>
            <a:spLocks noGrp="1"/>
          </p:cNvSpPr>
          <p:nvPr>
            <p:ph type="ftr" sz="quarter" idx="11"/>
          </p:nvPr>
        </p:nvSpPr>
        <p:spPr/>
        <p:txBody>
          <a:bodyPr/>
          <a:lstStyle/>
          <a:p>
            <a:r>
              <a:rPr lang="en-US"/>
              <a:t>Data Warehousing, OLAP, Data Mining</a:t>
            </a:r>
          </a:p>
        </p:txBody>
      </p:sp>
      <p:sp>
        <p:nvSpPr>
          <p:cNvPr id="5" name="Slide Number Placeholder 4"/>
          <p:cNvSpPr>
            <a:spLocks noGrp="1"/>
          </p:cNvSpPr>
          <p:nvPr>
            <p:ph type="sldNum" sz="quarter" idx="12"/>
          </p:nvPr>
        </p:nvSpPr>
        <p:spPr/>
        <p:txBody>
          <a:bodyPr/>
          <a:lstStyle/>
          <a:p>
            <a:fld id="{C0F4FBFA-1248-4AAF-9253-30F121885773}" type="slidenum">
              <a:rPr lang="en-US" smtClean="0"/>
              <a:t>‹#›</a:t>
            </a:fld>
            <a:endParaRPr lang="en-US"/>
          </a:p>
        </p:txBody>
      </p:sp>
      <p:pic>
        <p:nvPicPr>
          <p:cNvPr id="7170" name="Picture 2" descr="mage result for workshop activity icon"/>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2327" y="228600"/>
            <a:ext cx="789745" cy="685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v1.31 - © 2018</a:t>
            </a:r>
            <a:endParaRPr lang="en-US" dirty="0"/>
          </a:p>
        </p:txBody>
      </p:sp>
      <p:sp>
        <p:nvSpPr>
          <p:cNvPr id="3" name="Footer Placeholder 2"/>
          <p:cNvSpPr>
            <a:spLocks noGrp="1"/>
          </p:cNvSpPr>
          <p:nvPr>
            <p:ph type="ftr" sz="quarter" idx="11"/>
          </p:nvPr>
        </p:nvSpPr>
        <p:spPr/>
        <p:txBody>
          <a:bodyPr/>
          <a:lstStyle/>
          <a:p>
            <a:r>
              <a:rPr lang="en-US"/>
              <a:t>Data Warehousing, OLAP, Data Mining</a:t>
            </a:r>
          </a:p>
        </p:txBody>
      </p:sp>
      <p:sp>
        <p:nvSpPr>
          <p:cNvPr id="4" name="Slide Number Placeholder 3"/>
          <p:cNvSpPr>
            <a:spLocks noGrp="1"/>
          </p:cNvSpPr>
          <p:nvPr>
            <p:ph type="sldNum" sz="quarter" idx="12"/>
          </p:nvPr>
        </p:nvSpPr>
        <p:spPr/>
        <p:txBody>
          <a:bodyPr/>
          <a:lstStyle/>
          <a:p>
            <a:fld id="{C0F4FBFA-1248-4AAF-9253-30F12188577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v1.31 - © 2018</a:t>
            </a:r>
          </a:p>
        </p:txBody>
      </p:sp>
      <p:sp>
        <p:nvSpPr>
          <p:cNvPr id="6" name="Footer Placeholder 5"/>
          <p:cNvSpPr>
            <a:spLocks noGrp="1"/>
          </p:cNvSpPr>
          <p:nvPr>
            <p:ph type="ftr" sz="quarter" idx="11"/>
          </p:nvPr>
        </p:nvSpPr>
        <p:spPr/>
        <p:txBody>
          <a:bodyPr/>
          <a:lstStyle/>
          <a:p>
            <a:r>
              <a:rPr lang="en-US"/>
              <a:t>Data Warehousing, OLAP, Data Mining</a:t>
            </a:r>
          </a:p>
        </p:txBody>
      </p:sp>
      <p:sp>
        <p:nvSpPr>
          <p:cNvPr id="7" name="Slide Number Placeholder 6"/>
          <p:cNvSpPr>
            <a:spLocks noGrp="1"/>
          </p:cNvSpPr>
          <p:nvPr>
            <p:ph type="sldNum" sz="quarter" idx="12"/>
          </p:nvPr>
        </p:nvSpPr>
        <p:spPr/>
        <p:txBody>
          <a:bodyPr/>
          <a:lstStyle/>
          <a:p>
            <a:fld id="{C0F4FBFA-1248-4AAF-9253-30F12188577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v1.31 - © 2018</a:t>
            </a:r>
            <a:endParaRPr lang="en-US" dirty="0"/>
          </a:p>
        </p:txBody>
      </p:sp>
      <p:sp>
        <p:nvSpPr>
          <p:cNvPr id="6" name="Footer Placeholder 5"/>
          <p:cNvSpPr>
            <a:spLocks noGrp="1"/>
          </p:cNvSpPr>
          <p:nvPr>
            <p:ph type="ftr" sz="quarter" idx="11"/>
          </p:nvPr>
        </p:nvSpPr>
        <p:spPr/>
        <p:txBody>
          <a:bodyPr/>
          <a:lstStyle/>
          <a:p>
            <a:r>
              <a:rPr lang="en-US"/>
              <a:t>Data Warehousing, OLAP, Data Mining</a:t>
            </a:r>
          </a:p>
        </p:txBody>
      </p:sp>
      <p:sp>
        <p:nvSpPr>
          <p:cNvPr id="7" name="Slide Number Placeholder 6"/>
          <p:cNvSpPr>
            <a:spLocks noGrp="1"/>
          </p:cNvSpPr>
          <p:nvPr>
            <p:ph type="sldNum" sz="quarter" idx="12"/>
          </p:nvPr>
        </p:nvSpPr>
        <p:spPr/>
        <p:txBody>
          <a:bodyPr/>
          <a:lstStyle/>
          <a:p>
            <a:fld id="{C0F4FBFA-1248-4AAF-9253-30F12188577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400"/>
            <a:ext cx="8229600" cy="838200"/>
          </a:xfrm>
          <a:prstGeom prst="rect">
            <a:avLst/>
          </a:prstGeom>
          <a:solidFill>
            <a:schemeClr val="accent1">
              <a:lumMod val="20000"/>
              <a:lumOff val="80000"/>
            </a:schemeClr>
          </a:solidFill>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371600"/>
            <a:ext cx="8229600" cy="48735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553200"/>
            <a:ext cx="2133600" cy="282571"/>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v1.31 - © 2018</a:t>
            </a:r>
            <a:endParaRPr lang="en-US" dirty="0"/>
          </a:p>
        </p:txBody>
      </p:sp>
      <p:sp>
        <p:nvSpPr>
          <p:cNvPr id="5" name="Footer Placeholder 4"/>
          <p:cNvSpPr>
            <a:spLocks noGrp="1"/>
          </p:cNvSpPr>
          <p:nvPr>
            <p:ph type="ftr" sz="quarter" idx="3"/>
          </p:nvPr>
        </p:nvSpPr>
        <p:spPr>
          <a:xfrm>
            <a:off x="2819400" y="6553200"/>
            <a:ext cx="3429000" cy="282571"/>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Data Warehousing, OLAP, Data Mining</a:t>
            </a:r>
          </a:p>
        </p:txBody>
      </p:sp>
      <p:sp>
        <p:nvSpPr>
          <p:cNvPr id="6" name="Slide Number Placeholder 5"/>
          <p:cNvSpPr>
            <a:spLocks noGrp="1"/>
          </p:cNvSpPr>
          <p:nvPr>
            <p:ph type="sldNum" sz="quarter" idx="4"/>
          </p:nvPr>
        </p:nvSpPr>
        <p:spPr>
          <a:xfrm>
            <a:off x="6553200" y="6553200"/>
            <a:ext cx="685800" cy="282571"/>
          </a:xfrm>
          <a:prstGeom prst="rect">
            <a:avLst/>
          </a:prstGeom>
        </p:spPr>
        <p:txBody>
          <a:bodyPr vert="horz" lIns="91440" tIns="45720" rIns="91440" bIns="45720" rtlCol="0" anchor="ctr"/>
          <a:lstStyle>
            <a:lvl1pPr algn="r">
              <a:defRPr sz="1200">
                <a:solidFill>
                  <a:schemeClr val="tx1">
                    <a:tint val="75000"/>
                  </a:schemeClr>
                </a:solidFill>
              </a:defRPr>
            </a:lvl1pPr>
          </a:lstStyle>
          <a:p>
            <a:fld id="{C0F4FBFA-1248-4AAF-9253-30F121885773}" type="slidenum">
              <a:rPr lang="en-US" smtClean="0"/>
              <a:t>‹#›</a:t>
            </a:fld>
            <a:endParaRPr lang="en-US"/>
          </a:p>
        </p:txBody>
      </p:sp>
      <p:pic>
        <p:nvPicPr>
          <p:cNvPr id="7170" name="Picture 2">
            <a:extLst>
              <a:ext uri="{FF2B5EF4-FFF2-40B4-BE49-F238E27FC236}">
                <a16:creationId xmlns:a16="http://schemas.microsoft.com/office/drawing/2014/main" id="{654ABD44-F468-4025-BE2C-DBD38F9E718C}"/>
              </a:ext>
            </a:extLst>
          </p:cNvPr>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686675" y="6553200"/>
            <a:ext cx="1000125" cy="272223"/>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64" r:id="rId6"/>
    <p:sldLayoutId id="2147483655" r:id="rId7"/>
    <p:sldLayoutId id="2147483656" r:id="rId8"/>
    <p:sldLayoutId id="2147483657" r:id="rId9"/>
    <p:sldLayoutId id="2147483660" r:id="rId10"/>
    <p:sldLayoutId id="2147483662" r:id="rId11"/>
    <p:sldLayoutId id="2147483663" r:id="rId12"/>
  </p:sldLayoutIdLst>
  <p:hf hdr="0" dt="0"/>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en.wikipedia.org/wiki/N-dimensional_sequential_move_puzzle"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don-jai.com/data-warehouse-introduction-to-cubes/" TargetMode="External"/><Relationship Id="rId2" Type="http://schemas.openxmlformats.org/officeDocument/2006/relationships/image" Target="../media/image20.GI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s://en.wikipedia.org/wiki/Snowflake_schema"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blog.csdn.net/u012988208/article/details/46817407"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hyperlink" Target="https://en.wikipedia.org/wiki/Snowflake_schema"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ipkitten.blogspot.com/2017/06/the-challenge-of-big-data-we-ignore-it.html" TargetMode="External"/><Relationship Id="rId2" Type="http://schemas.openxmlformats.org/officeDocument/2006/relationships/image" Target="../media/image32.png"/><Relationship Id="rId1" Type="http://schemas.openxmlformats.org/officeDocument/2006/relationships/slideLayout" Target="../slideLayouts/slideLayout4.xml"/><Relationship Id="rId5" Type="http://schemas.openxmlformats.org/officeDocument/2006/relationships/hyperlink" Target="http://linuxeprogramacao.blogspot.com/2013/10/big-data-veja-3-recomendacoes-para.html" TargetMode="External"/><Relationship Id="rId4" Type="http://schemas.openxmlformats.org/officeDocument/2006/relationships/image" Target="../media/image33.png"/></Relationships>
</file>

<file path=ppt/slides/_rels/slide61.xml.rels><?xml version="1.0" encoding="UTF-8" standalone="yes"?>
<Relationships xmlns="http://schemas.openxmlformats.org/package/2006/relationships"><Relationship Id="rId3" Type="http://schemas.openxmlformats.org/officeDocument/2006/relationships/hyperlink" Target="https://crukcambridgecentre.org.uk/news/making-sense-cancer%E2%80%99s-%E2%80%98big-data%E2%80%99-problem-revolutionise-patient-care" TargetMode="External"/><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5.xml.rels><?xml version="1.0" encoding="UTF-8" standalone="yes"?>
<Relationships xmlns="http://schemas.openxmlformats.org/package/2006/relationships"><Relationship Id="rId3" Type="http://schemas.openxmlformats.org/officeDocument/2006/relationships/hyperlink" Target="http://stackoverflow.com/questions/5064928/difference-between-classification-and-clustering-in-data-mining" TargetMode="External"/><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dataminingandvisualisation.wordpress.com/" TargetMode="External"/><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70.xml.rels><?xml version="1.0" encoding="UTF-8" standalone="yes"?>
<Relationships xmlns="http://schemas.openxmlformats.org/package/2006/relationships"><Relationship Id="rId3" Type="http://schemas.openxmlformats.org/officeDocument/2006/relationships/hyperlink" Target="https://zetawiki.com/wiki/%EB%B9%85%EB%8D%B0%EC%9D%B4%ED%84%B0%EC%9D%98_5V"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3" Type="http://schemas.openxmlformats.org/officeDocument/2006/relationships/image" Target="../media/image49.svg"/><Relationship Id="rId18" Type="http://schemas.openxmlformats.org/officeDocument/2006/relationships/image" Target="../media/image54.png"/><Relationship Id="rId26" Type="http://schemas.openxmlformats.org/officeDocument/2006/relationships/image" Target="../media/image62.png"/><Relationship Id="rId39" Type="http://schemas.openxmlformats.org/officeDocument/2006/relationships/image" Target="../media/image75.svg"/><Relationship Id="rId21" Type="http://schemas.openxmlformats.org/officeDocument/2006/relationships/image" Target="../media/image57.svg"/><Relationship Id="rId34" Type="http://schemas.openxmlformats.org/officeDocument/2006/relationships/image" Target="../media/image70.png"/><Relationship Id="rId7" Type="http://schemas.openxmlformats.org/officeDocument/2006/relationships/image" Target="../media/image43.sv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56.png"/><Relationship Id="rId29" Type="http://schemas.openxmlformats.org/officeDocument/2006/relationships/image" Target="../media/image65.svg"/><Relationship Id="rId41" Type="http://schemas.openxmlformats.org/officeDocument/2006/relationships/image" Target="../media/image77.svg"/><Relationship Id="rId1" Type="http://schemas.openxmlformats.org/officeDocument/2006/relationships/slideLayout" Target="../slideLayouts/slideLayout8.xml"/><Relationship Id="rId6" Type="http://schemas.openxmlformats.org/officeDocument/2006/relationships/image" Target="../media/image42.png"/><Relationship Id="rId11" Type="http://schemas.openxmlformats.org/officeDocument/2006/relationships/image" Target="../media/image47.svg"/><Relationship Id="rId24" Type="http://schemas.openxmlformats.org/officeDocument/2006/relationships/image" Target="../media/image60.png"/><Relationship Id="rId32" Type="http://schemas.openxmlformats.org/officeDocument/2006/relationships/image" Target="../media/image68.png"/><Relationship Id="rId37" Type="http://schemas.openxmlformats.org/officeDocument/2006/relationships/image" Target="../media/image73.svg"/><Relationship Id="rId40" Type="http://schemas.openxmlformats.org/officeDocument/2006/relationships/image" Target="../media/image76.png"/><Relationship Id="rId5" Type="http://schemas.openxmlformats.org/officeDocument/2006/relationships/image" Target="../media/image41.svg"/><Relationship Id="rId15" Type="http://schemas.openxmlformats.org/officeDocument/2006/relationships/image" Target="../media/image51.svg"/><Relationship Id="rId23" Type="http://schemas.openxmlformats.org/officeDocument/2006/relationships/image" Target="../media/image59.svg"/><Relationship Id="rId28" Type="http://schemas.openxmlformats.org/officeDocument/2006/relationships/image" Target="../media/image64.png"/><Relationship Id="rId36" Type="http://schemas.openxmlformats.org/officeDocument/2006/relationships/image" Target="../media/image72.png"/><Relationship Id="rId10" Type="http://schemas.openxmlformats.org/officeDocument/2006/relationships/image" Target="../media/image46.png"/><Relationship Id="rId19" Type="http://schemas.openxmlformats.org/officeDocument/2006/relationships/image" Target="../media/image55.svg"/><Relationship Id="rId31" Type="http://schemas.openxmlformats.org/officeDocument/2006/relationships/image" Target="../media/image67.svg"/><Relationship Id="rId4" Type="http://schemas.openxmlformats.org/officeDocument/2006/relationships/image" Target="../media/image40.png"/><Relationship Id="rId9" Type="http://schemas.openxmlformats.org/officeDocument/2006/relationships/image" Target="../media/image45.svg"/><Relationship Id="rId14" Type="http://schemas.openxmlformats.org/officeDocument/2006/relationships/image" Target="../media/image50.png"/><Relationship Id="rId22" Type="http://schemas.openxmlformats.org/officeDocument/2006/relationships/image" Target="../media/image58.png"/><Relationship Id="rId27" Type="http://schemas.openxmlformats.org/officeDocument/2006/relationships/image" Target="../media/image63.svg"/><Relationship Id="rId30" Type="http://schemas.openxmlformats.org/officeDocument/2006/relationships/image" Target="../media/image66.png"/><Relationship Id="rId35" Type="http://schemas.openxmlformats.org/officeDocument/2006/relationships/image" Target="../media/image71.svg"/><Relationship Id="rId8" Type="http://schemas.openxmlformats.org/officeDocument/2006/relationships/image" Target="../media/image44.png"/><Relationship Id="rId3" Type="http://schemas.openxmlformats.org/officeDocument/2006/relationships/image" Target="../media/image39.svg"/><Relationship Id="rId12" Type="http://schemas.openxmlformats.org/officeDocument/2006/relationships/image" Target="../media/image48.png"/><Relationship Id="rId17" Type="http://schemas.openxmlformats.org/officeDocument/2006/relationships/image" Target="../media/image53.svg"/><Relationship Id="rId25" Type="http://schemas.openxmlformats.org/officeDocument/2006/relationships/image" Target="../media/image61.svg"/><Relationship Id="rId33" Type="http://schemas.openxmlformats.org/officeDocument/2006/relationships/image" Target="../media/image69.svg"/><Relationship Id="rId38" Type="http://schemas.openxmlformats.org/officeDocument/2006/relationships/image" Target="../media/image74.png"/></Relationships>
</file>

<file path=ppt/slides/_rels/slide7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hyperlink" Target="https://www.bigdataframework.org/data-types-structured-vs-unstructured-data/" TargetMode="External"/><Relationship Id="rId2" Type="http://schemas.openxmlformats.org/officeDocument/2006/relationships/image" Target="../media/image83.jpg"/><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hyperlink" Target="https://www.bigdataframework.org/business-drivers-for-big-data/" TargetMode="External"/><Relationship Id="rId2" Type="http://schemas.openxmlformats.org/officeDocument/2006/relationships/image" Target="../media/image85.pn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hyperlink" Target="https://zetawiki.com/wiki/%EB%B9%85%EB%8D%B0%EC%9D%B4%ED%84%B0%EC%9D%98_5V" TargetMode="External"/><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685800" y="2614881"/>
            <a:ext cx="7848600" cy="2282940"/>
          </a:xfrm>
        </p:spPr>
        <p:txBody>
          <a:bodyPr vert="horz" lIns="91440" tIns="45720" rIns="91440" bIns="45720" rtlCol="0" anchor="t">
            <a:normAutofit/>
          </a:bodyPr>
          <a:lstStyle/>
          <a:p>
            <a:r>
              <a:rPr lang="en-US" dirty="0">
                <a:solidFill>
                  <a:schemeClr val="tx2">
                    <a:lumMod val="75000"/>
                  </a:schemeClr>
                </a:solidFill>
              </a:rPr>
              <a:t>Data Warehousing, OLAP, </a:t>
            </a:r>
            <a:br>
              <a:rPr lang="en-US" dirty="0">
                <a:solidFill>
                  <a:schemeClr val="tx2">
                    <a:lumMod val="75000"/>
                  </a:schemeClr>
                </a:solidFill>
              </a:rPr>
            </a:br>
            <a:r>
              <a:rPr lang="en-US" dirty="0">
                <a:solidFill>
                  <a:schemeClr val="tx2">
                    <a:lumMod val="75000"/>
                  </a:schemeClr>
                </a:solidFill>
              </a:rPr>
              <a:t>and Data Mining</a:t>
            </a:r>
            <a:endParaRPr lang="en-US" dirty="0">
              <a:solidFill>
                <a:schemeClr val="tx2">
                  <a:lumMod val="75000"/>
                </a:schemeClr>
              </a:solidFill>
              <a:cs typeface="Calibri"/>
            </a:endParaRPr>
          </a:p>
        </p:txBody>
      </p:sp>
      <p:sp>
        <p:nvSpPr>
          <p:cNvPr id="3" name="TextBox 2"/>
          <p:cNvSpPr txBox="1"/>
          <p:nvPr/>
        </p:nvSpPr>
        <p:spPr>
          <a:xfrm>
            <a:off x="0" y="6293584"/>
            <a:ext cx="9144000" cy="246221"/>
          </a:xfrm>
          <a:prstGeom prst="rect">
            <a:avLst/>
          </a:prstGeom>
          <a:solidFill>
            <a:srgbClr val="006097"/>
          </a:solidFill>
          <a:ln>
            <a:noFill/>
          </a:ln>
        </p:spPr>
        <p:txBody>
          <a:bodyPr wrap="square" rtlCol="0" anchor="t">
            <a:spAutoFit/>
          </a:bodyPr>
          <a:lstStyle/>
          <a:p>
            <a:pPr algn="ctr"/>
            <a:r>
              <a:rPr lang="en-US" sz="1000" b="1" dirty="0">
                <a:solidFill>
                  <a:srgbClr val="A3C4D7"/>
                </a:solidFill>
                <a:latin typeface="NewsGoth BT"/>
              </a:rPr>
              <a:t>Copyright © 2011-2020 by Khoury College of Computer Sciences.</a:t>
            </a:r>
          </a:p>
        </p:txBody>
      </p:sp>
      <p:sp>
        <p:nvSpPr>
          <p:cNvPr id="4" name="TextBox 3"/>
          <p:cNvSpPr txBox="1"/>
          <p:nvPr/>
        </p:nvSpPr>
        <p:spPr>
          <a:xfrm>
            <a:off x="0" y="6508532"/>
            <a:ext cx="9144000" cy="246221"/>
          </a:xfrm>
          <a:prstGeom prst="rect">
            <a:avLst/>
          </a:prstGeom>
          <a:solidFill>
            <a:srgbClr val="006097"/>
          </a:solidFill>
          <a:ln>
            <a:noFill/>
          </a:ln>
        </p:spPr>
        <p:txBody>
          <a:bodyPr wrap="square" rtlCol="0">
            <a:spAutoFit/>
          </a:bodyPr>
          <a:lstStyle/>
          <a:p>
            <a:pPr algn="ctr"/>
            <a:r>
              <a:rPr lang="en-US" sz="1000" b="1" dirty="0">
                <a:solidFill>
                  <a:srgbClr val="A3C4D7"/>
                </a:solidFill>
                <a:latin typeface="NewsGoth BT" pitchFamily="34" charset="0"/>
              </a:rPr>
              <a:t>No Duplication or Distribution Without the Express Permission of Khoury.</a:t>
            </a:r>
          </a:p>
        </p:txBody>
      </p:sp>
      <p:pic>
        <p:nvPicPr>
          <p:cNvPr id="2" name="Picture 5">
            <a:extLst>
              <a:ext uri="{FF2B5EF4-FFF2-40B4-BE49-F238E27FC236}">
                <a16:creationId xmlns:a16="http://schemas.microsoft.com/office/drawing/2014/main" id="{0CA2C7A8-FE58-4976-BEE5-58AD1BA762C8}"/>
              </a:ext>
            </a:extLst>
          </p:cNvPr>
          <p:cNvPicPr>
            <a:picLocks noChangeAspect="1"/>
          </p:cNvPicPr>
          <p:nvPr/>
        </p:nvPicPr>
        <p:blipFill>
          <a:blip r:embed="rId3"/>
          <a:stretch>
            <a:fillRect/>
          </a:stretch>
        </p:blipFill>
        <p:spPr>
          <a:xfrm>
            <a:off x="687421" y="929618"/>
            <a:ext cx="2743200" cy="751020"/>
          </a:xfrm>
          <a:prstGeom prst="rect">
            <a:avLst/>
          </a:prstGeom>
        </p:spPr>
      </p:pic>
    </p:spTree>
    <p:extLst>
      <p:ext uri="{BB962C8B-B14F-4D97-AF65-F5344CB8AC3E}">
        <p14:creationId xmlns:p14="http://schemas.microsoft.com/office/powerpoint/2010/main" val="858161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See the source image">
            <a:extLst>
              <a:ext uri="{FF2B5EF4-FFF2-40B4-BE49-F238E27FC236}">
                <a16:creationId xmlns:a16="http://schemas.microsoft.com/office/drawing/2014/main" id="{D6412A1B-DD5A-4546-B5D6-DA87E820221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387" y="528165"/>
            <a:ext cx="8963025" cy="5041701"/>
          </a:xfrm>
          <a:prstGeom prst="rect">
            <a:avLst/>
          </a:prstGeom>
          <a:solidFill>
            <a:srgbClr val="FFFFFF"/>
          </a:solidFill>
        </p:spPr>
      </p:pic>
      <p:sp>
        <p:nvSpPr>
          <p:cNvPr id="4" name="Footer Placeholder 3">
            <a:extLst>
              <a:ext uri="{FF2B5EF4-FFF2-40B4-BE49-F238E27FC236}">
                <a16:creationId xmlns:a16="http://schemas.microsoft.com/office/drawing/2014/main" id="{F5D76FBE-EE31-8344-B4D4-70431CC917E5}"/>
              </a:ext>
            </a:extLst>
          </p:cNvPr>
          <p:cNvSpPr>
            <a:spLocks noGrp="1"/>
          </p:cNvSpPr>
          <p:nvPr>
            <p:ph type="ftr" sz="quarter" idx="11"/>
          </p:nvPr>
        </p:nvSpPr>
        <p:spPr/>
        <p:txBody>
          <a:bodyPr/>
          <a:lstStyle/>
          <a:p>
            <a:pPr>
              <a:spcAft>
                <a:spcPts val="600"/>
              </a:spcAft>
            </a:pPr>
            <a:r>
              <a:rPr lang="en-US"/>
              <a:t>Data Warehousing, OLAP, Data Mining</a:t>
            </a:r>
          </a:p>
        </p:txBody>
      </p:sp>
      <p:sp>
        <p:nvSpPr>
          <p:cNvPr id="5" name="Slide Number Placeholder 4" hidden="1">
            <a:extLst>
              <a:ext uri="{FF2B5EF4-FFF2-40B4-BE49-F238E27FC236}">
                <a16:creationId xmlns:a16="http://schemas.microsoft.com/office/drawing/2014/main" id="{6DE632D3-977B-DE45-92B6-9A60698448E4}"/>
              </a:ext>
            </a:extLst>
          </p:cNvPr>
          <p:cNvSpPr>
            <a:spLocks noGrp="1"/>
          </p:cNvSpPr>
          <p:nvPr>
            <p:ph type="sldNum" sz="quarter" idx="12"/>
          </p:nvPr>
        </p:nvSpPr>
        <p:spPr/>
        <p:txBody>
          <a:bodyPr/>
          <a:lstStyle/>
          <a:p>
            <a:pPr>
              <a:spcAft>
                <a:spcPts val="600"/>
              </a:spcAft>
            </a:pPr>
            <a:fld id="{C0F4FBFA-1248-4AAF-9253-30F121885773}" type="slidenum">
              <a:rPr lang="en-US" smtClean="0"/>
              <a:pPr>
                <a:spcAft>
                  <a:spcPts val="600"/>
                </a:spcAft>
              </a:pPr>
              <a:t>10</a:t>
            </a:fld>
            <a:endParaRPr lang="en-US"/>
          </a:p>
        </p:txBody>
      </p:sp>
    </p:spTree>
    <p:extLst>
      <p:ext uri="{BB962C8B-B14F-4D97-AF65-F5344CB8AC3E}">
        <p14:creationId xmlns:p14="http://schemas.microsoft.com/office/powerpoint/2010/main" val="3425421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E30FE-F720-3340-88F2-D0608C596961}"/>
              </a:ext>
            </a:extLst>
          </p:cNvPr>
          <p:cNvSpPr>
            <a:spLocks noGrp="1"/>
          </p:cNvSpPr>
          <p:nvPr>
            <p:ph type="title"/>
          </p:nvPr>
        </p:nvSpPr>
        <p:spPr/>
        <p:txBody>
          <a:bodyPr/>
          <a:lstStyle/>
          <a:p>
            <a:r>
              <a:rPr lang="en-US" dirty="0"/>
              <a:t>DSS and OLAP vs OLTP</a:t>
            </a:r>
          </a:p>
        </p:txBody>
      </p:sp>
      <p:sp>
        <p:nvSpPr>
          <p:cNvPr id="3" name="Content Placeholder 2">
            <a:extLst>
              <a:ext uri="{FF2B5EF4-FFF2-40B4-BE49-F238E27FC236}">
                <a16:creationId xmlns:a16="http://schemas.microsoft.com/office/drawing/2014/main" id="{71488B9C-A8F9-344C-A026-C1507603EEFC}"/>
              </a:ext>
            </a:extLst>
          </p:cNvPr>
          <p:cNvSpPr>
            <a:spLocks noGrp="1"/>
          </p:cNvSpPr>
          <p:nvPr>
            <p:ph idx="1"/>
          </p:nvPr>
        </p:nvSpPr>
        <p:spPr/>
        <p:txBody>
          <a:bodyPr/>
          <a:lstStyle/>
          <a:p>
            <a:r>
              <a:rPr lang="en-US" dirty="0"/>
              <a:t>Systems that extract high-level information stored in databases and use that information in supporting a variety of decision making processes are called </a:t>
            </a:r>
            <a:r>
              <a:rPr lang="en-US" i="1" dirty="0"/>
              <a:t>decision-support systems </a:t>
            </a:r>
            <a:r>
              <a:rPr lang="en-US" dirty="0"/>
              <a:t>(</a:t>
            </a:r>
            <a:r>
              <a:rPr lang="en-US" b="1" dirty="0"/>
              <a:t>DSS</a:t>
            </a:r>
            <a:r>
              <a:rPr lang="en-US" dirty="0"/>
              <a:t>). </a:t>
            </a:r>
          </a:p>
          <a:p>
            <a:r>
              <a:rPr lang="en-US" dirty="0"/>
              <a:t>Some of the tools and techniques used to build DSS include data warehousing, </a:t>
            </a:r>
            <a:r>
              <a:rPr lang="en-US" i="1" dirty="0"/>
              <a:t>online analytical processing</a:t>
            </a:r>
            <a:r>
              <a:rPr lang="en-US" dirty="0"/>
              <a:t> (</a:t>
            </a:r>
            <a:r>
              <a:rPr lang="en-US" b="1" dirty="0"/>
              <a:t>OLAP</a:t>
            </a:r>
            <a:r>
              <a:rPr lang="en-US" dirty="0"/>
              <a:t>), data mining, plus predictive and prescriptive modeling. </a:t>
            </a:r>
          </a:p>
          <a:p>
            <a:endParaRPr lang="en-US" dirty="0"/>
          </a:p>
          <a:p>
            <a:endParaRPr lang="en-US" dirty="0"/>
          </a:p>
        </p:txBody>
      </p:sp>
      <p:sp>
        <p:nvSpPr>
          <p:cNvPr id="4" name="Footer Placeholder 3">
            <a:extLst>
              <a:ext uri="{FF2B5EF4-FFF2-40B4-BE49-F238E27FC236}">
                <a16:creationId xmlns:a16="http://schemas.microsoft.com/office/drawing/2014/main" id="{D8859B47-6A30-2E4B-9E66-402946336EE0}"/>
              </a:ext>
            </a:extLst>
          </p:cNvPr>
          <p:cNvSpPr>
            <a:spLocks noGrp="1"/>
          </p:cNvSpPr>
          <p:nvPr>
            <p:ph type="ftr" sz="quarter" idx="11"/>
          </p:nvPr>
        </p:nvSpPr>
        <p:spPr/>
        <p:txBody>
          <a:bodyPr/>
          <a:lstStyle/>
          <a:p>
            <a:r>
              <a:rPr lang="en-US"/>
              <a:t>Data Warehousing, OLAP, Data Mining</a:t>
            </a:r>
          </a:p>
        </p:txBody>
      </p:sp>
      <p:sp>
        <p:nvSpPr>
          <p:cNvPr id="5" name="Slide Number Placeholder 4">
            <a:extLst>
              <a:ext uri="{FF2B5EF4-FFF2-40B4-BE49-F238E27FC236}">
                <a16:creationId xmlns:a16="http://schemas.microsoft.com/office/drawing/2014/main" id="{AA604BF0-50CB-2F4B-8EC8-114829B13E24}"/>
              </a:ext>
            </a:extLst>
          </p:cNvPr>
          <p:cNvSpPr>
            <a:spLocks noGrp="1"/>
          </p:cNvSpPr>
          <p:nvPr>
            <p:ph type="sldNum" sz="quarter" idx="12"/>
          </p:nvPr>
        </p:nvSpPr>
        <p:spPr/>
        <p:txBody>
          <a:bodyPr/>
          <a:lstStyle/>
          <a:p>
            <a:fld id="{C0F4FBFA-1248-4AAF-9253-30F121885773}" type="slidenum">
              <a:rPr lang="en-US" smtClean="0"/>
              <a:t>11</a:t>
            </a:fld>
            <a:endParaRPr lang="en-US"/>
          </a:p>
        </p:txBody>
      </p:sp>
    </p:spTree>
    <p:extLst>
      <p:ext uri="{BB962C8B-B14F-4D97-AF65-F5344CB8AC3E}">
        <p14:creationId xmlns:p14="http://schemas.microsoft.com/office/powerpoint/2010/main" val="985899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463F7-E9B8-6E44-9F88-CA42DC627761}"/>
              </a:ext>
            </a:extLst>
          </p:cNvPr>
          <p:cNvSpPr>
            <a:spLocks noGrp="1"/>
          </p:cNvSpPr>
          <p:nvPr>
            <p:ph type="title"/>
          </p:nvPr>
        </p:nvSpPr>
        <p:spPr/>
        <p:txBody>
          <a:bodyPr/>
          <a:lstStyle/>
          <a:p>
            <a:r>
              <a:rPr lang="en-US" dirty="0"/>
              <a:t>OLTP vs OLAP Databases</a:t>
            </a:r>
          </a:p>
        </p:txBody>
      </p:sp>
      <p:sp>
        <p:nvSpPr>
          <p:cNvPr id="6" name="Content Placeholder 5">
            <a:extLst>
              <a:ext uri="{FF2B5EF4-FFF2-40B4-BE49-F238E27FC236}">
                <a16:creationId xmlns:a16="http://schemas.microsoft.com/office/drawing/2014/main" id="{3F7B6E01-8DC6-3849-AAAE-C297053B89EF}"/>
              </a:ext>
            </a:extLst>
          </p:cNvPr>
          <p:cNvSpPr>
            <a:spLocks noGrp="1"/>
          </p:cNvSpPr>
          <p:nvPr>
            <p:ph sz="half" idx="1"/>
          </p:nvPr>
        </p:nvSpPr>
        <p:spPr>
          <a:xfrm>
            <a:off x="457200" y="2092569"/>
            <a:ext cx="4038600" cy="4033593"/>
          </a:xfrm>
          <a:solidFill>
            <a:schemeClr val="bg2">
              <a:lumMod val="90000"/>
            </a:schemeClr>
          </a:solidFill>
        </p:spPr>
        <p:txBody>
          <a:bodyPr>
            <a:normAutofit/>
          </a:bodyPr>
          <a:lstStyle/>
          <a:p>
            <a:r>
              <a:rPr lang="en-US" altLang="en-US" sz="2400" dirty="0"/>
              <a:t>Used on-line by users for specific and defined purposes</a:t>
            </a:r>
          </a:p>
          <a:p>
            <a:r>
              <a:rPr lang="en-US" altLang="en-US" sz="2400" dirty="0"/>
              <a:t>Contains current data values</a:t>
            </a:r>
          </a:p>
          <a:p>
            <a:r>
              <a:rPr lang="en-US" altLang="en-US" sz="2400" dirty="0"/>
              <a:t>Contains unfiltered data</a:t>
            </a:r>
          </a:p>
          <a:p>
            <a:r>
              <a:rPr lang="en-US" altLang="en-US" sz="2400" dirty="0"/>
              <a:t>Single data source</a:t>
            </a:r>
          </a:p>
          <a:p>
            <a:r>
              <a:rPr lang="en-US" altLang="en-US" sz="2400" dirty="0"/>
              <a:t>Continuous data updates</a:t>
            </a:r>
            <a:endParaRPr lang="en-US" sz="2400" dirty="0"/>
          </a:p>
        </p:txBody>
      </p:sp>
      <p:sp>
        <p:nvSpPr>
          <p:cNvPr id="7" name="Content Placeholder 6">
            <a:extLst>
              <a:ext uri="{FF2B5EF4-FFF2-40B4-BE49-F238E27FC236}">
                <a16:creationId xmlns:a16="http://schemas.microsoft.com/office/drawing/2014/main" id="{305022F5-AE06-3742-9D6D-E1F7983360D3}"/>
              </a:ext>
            </a:extLst>
          </p:cNvPr>
          <p:cNvSpPr>
            <a:spLocks noGrp="1"/>
          </p:cNvSpPr>
          <p:nvPr>
            <p:ph sz="half" idx="2"/>
          </p:nvPr>
        </p:nvSpPr>
        <p:spPr>
          <a:xfrm>
            <a:off x="4648200" y="2092569"/>
            <a:ext cx="4038600" cy="4033593"/>
          </a:xfrm>
          <a:solidFill>
            <a:schemeClr val="accent4">
              <a:lumMod val="20000"/>
              <a:lumOff val="80000"/>
            </a:schemeClr>
          </a:solidFill>
        </p:spPr>
        <p:txBody>
          <a:bodyPr>
            <a:normAutofit/>
          </a:bodyPr>
          <a:lstStyle/>
          <a:p>
            <a:r>
              <a:rPr lang="en-US" altLang="en-US" sz="2400" dirty="0"/>
              <a:t>Used by managers and executive for tasks not known </a:t>
            </a:r>
            <a:r>
              <a:rPr lang="en-US" altLang="en-US" sz="2400" i="1" dirty="0"/>
              <a:t>a priori</a:t>
            </a:r>
          </a:p>
          <a:p>
            <a:r>
              <a:rPr lang="en-US" altLang="en-US" sz="2400" dirty="0"/>
              <a:t>Contains snapshots of data</a:t>
            </a:r>
          </a:p>
          <a:p>
            <a:r>
              <a:rPr lang="en-US" altLang="en-US" sz="2400" dirty="0"/>
              <a:t>Contains filtered and converted data</a:t>
            </a:r>
          </a:p>
          <a:p>
            <a:r>
              <a:rPr lang="en-US" altLang="en-US" sz="2400" dirty="0"/>
              <a:t>Multiple data sources</a:t>
            </a:r>
          </a:p>
          <a:p>
            <a:r>
              <a:rPr lang="en-US" altLang="en-US" sz="2400" dirty="0"/>
              <a:t>Periodic updates with versioning</a:t>
            </a:r>
          </a:p>
          <a:p>
            <a:endParaRPr lang="en-US" sz="2400" dirty="0"/>
          </a:p>
        </p:txBody>
      </p:sp>
      <p:sp>
        <p:nvSpPr>
          <p:cNvPr id="4" name="Footer Placeholder 3">
            <a:extLst>
              <a:ext uri="{FF2B5EF4-FFF2-40B4-BE49-F238E27FC236}">
                <a16:creationId xmlns:a16="http://schemas.microsoft.com/office/drawing/2014/main" id="{DF8E57A3-328D-9D42-9F54-2C105EAD6ED0}"/>
              </a:ext>
            </a:extLst>
          </p:cNvPr>
          <p:cNvSpPr>
            <a:spLocks noGrp="1"/>
          </p:cNvSpPr>
          <p:nvPr>
            <p:ph type="ftr" sz="quarter" idx="11"/>
          </p:nvPr>
        </p:nvSpPr>
        <p:spPr/>
        <p:txBody>
          <a:bodyPr/>
          <a:lstStyle/>
          <a:p>
            <a:r>
              <a:rPr lang="en-US"/>
              <a:t>Data Warehousing, OLAP, Data Mining</a:t>
            </a:r>
          </a:p>
        </p:txBody>
      </p:sp>
      <p:sp>
        <p:nvSpPr>
          <p:cNvPr id="5" name="Slide Number Placeholder 4">
            <a:extLst>
              <a:ext uri="{FF2B5EF4-FFF2-40B4-BE49-F238E27FC236}">
                <a16:creationId xmlns:a16="http://schemas.microsoft.com/office/drawing/2014/main" id="{0BE5DE34-F03B-684C-B5F6-02038D9E52ED}"/>
              </a:ext>
            </a:extLst>
          </p:cNvPr>
          <p:cNvSpPr>
            <a:spLocks noGrp="1"/>
          </p:cNvSpPr>
          <p:nvPr>
            <p:ph type="sldNum" sz="quarter" idx="12"/>
          </p:nvPr>
        </p:nvSpPr>
        <p:spPr/>
        <p:txBody>
          <a:bodyPr/>
          <a:lstStyle/>
          <a:p>
            <a:fld id="{C0F4FBFA-1248-4AAF-9253-30F121885773}" type="slidenum">
              <a:rPr lang="en-US" smtClean="0"/>
              <a:t>12</a:t>
            </a:fld>
            <a:endParaRPr lang="en-US"/>
          </a:p>
        </p:txBody>
      </p:sp>
      <p:sp>
        <p:nvSpPr>
          <p:cNvPr id="8" name="TextBox 7">
            <a:extLst>
              <a:ext uri="{FF2B5EF4-FFF2-40B4-BE49-F238E27FC236}">
                <a16:creationId xmlns:a16="http://schemas.microsoft.com/office/drawing/2014/main" id="{85AA71BF-75F5-E948-94CC-B176C6E2004D}"/>
              </a:ext>
            </a:extLst>
          </p:cNvPr>
          <p:cNvSpPr txBox="1"/>
          <p:nvPr/>
        </p:nvSpPr>
        <p:spPr>
          <a:xfrm>
            <a:off x="457200" y="1441883"/>
            <a:ext cx="4038600" cy="584775"/>
          </a:xfrm>
          <a:prstGeom prst="rect">
            <a:avLst/>
          </a:prstGeom>
          <a:solidFill>
            <a:schemeClr val="bg2">
              <a:lumMod val="90000"/>
            </a:schemeClr>
          </a:solidFill>
        </p:spPr>
        <p:txBody>
          <a:bodyPr wrap="square" rtlCol="0">
            <a:spAutoFit/>
          </a:bodyPr>
          <a:lstStyle/>
          <a:p>
            <a:r>
              <a:rPr lang="en-US" sz="3200" dirty="0">
                <a:solidFill>
                  <a:schemeClr val="accent3">
                    <a:lumMod val="50000"/>
                  </a:schemeClr>
                </a:solidFill>
                <a:latin typeface="Bookman Old Style" panose="02050604050505020204" pitchFamily="18" charset="0"/>
              </a:rPr>
              <a:t>OLTP</a:t>
            </a:r>
          </a:p>
        </p:txBody>
      </p:sp>
      <p:sp>
        <p:nvSpPr>
          <p:cNvPr id="9" name="TextBox 8">
            <a:extLst>
              <a:ext uri="{FF2B5EF4-FFF2-40B4-BE49-F238E27FC236}">
                <a16:creationId xmlns:a16="http://schemas.microsoft.com/office/drawing/2014/main" id="{72859F94-F8BA-C149-B20A-DD80934C6F4A}"/>
              </a:ext>
            </a:extLst>
          </p:cNvPr>
          <p:cNvSpPr txBox="1"/>
          <p:nvPr/>
        </p:nvSpPr>
        <p:spPr>
          <a:xfrm>
            <a:off x="4648200" y="1441883"/>
            <a:ext cx="4038600" cy="584775"/>
          </a:xfrm>
          <a:prstGeom prst="rect">
            <a:avLst/>
          </a:prstGeom>
          <a:solidFill>
            <a:schemeClr val="accent4">
              <a:lumMod val="20000"/>
              <a:lumOff val="80000"/>
            </a:schemeClr>
          </a:solidFill>
        </p:spPr>
        <p:txBody>
          <a:bodyPr wrap="square" rtlCol="0">
            <a:spAutoFit/>
          </a:bodyPr>
          <a:lstStyle/>
          <a:p>
            <a:r>
              <a:rPr lang="en-US" sz="3200" dirty="0">
                <a:solidFill>
                  <a:schemeClr val="accent3">
                    <a:lumMod val="50000"/>
                  </a:schemeClr>
                </a:solidFill>
                <a:latin typeface="Bookman Old Style" panose="02050604050505020204" pitchFamily="18" charset="0"/>
              </a:rPr>
              <a:t>OLAP</a:t>
            </a:r>
          </a:p>
        </p:txBody>
      </p:sp>
    </p:spTree>
    <p:extLst>
      <p:ext uri="{BB962C8B-B14F-4D97-AF65-F5344CB8AC3E}">
        <p14:creationId xmlns:p14="http://schemas.microsoft.com/office/powerpoint/2010/main" val="32823602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5EB05-2273-0145-BAFB-0DC7DB4D79B6}"/>
              </a:ext>
            </a:extLst>
          </p:cNvPr>
          <p:cNvSpPr>
            <a:spLocks noGrp="1"/>
          </p:cNvSpPr>
          <p:nvPr>
            <p:ph type="title"/>
          </p:nvPr>
        </p:nvSpPr>
        <p:spPr/>
        <p:txBody>
          <a:bodyPr/>
          <a:lstStyle/>
          <a:p>
            <a:r>
              <a:rPr lang="en-US" altLang="en-US" dirty="0"/>
              <a:t>Why Build a Data Warehouse?</a:t>
            </a:r>
            <a:endParaRPr lang="en-US" dirty="0"/>
          </a:p>
        </p:txBody>
      </p:sp>
      <p:sp>
        <p:nvSpPr>
          <p:cNvPr id="3" name="Content Placeholder 2">
            <a:extLst>
              <a:ext uri="{FF2B5EF4-FFF2-40B4-BE49-F238E27FC236}">
                <a16:creationId xmlns:a16="http://schemas.microsoft.com/office/drawing/2014/main" id="{D2992596-0AF9-A848-BCE9-CE250D4F96B3}"/>
              </a:ext>
            </a:extLst>
          </p:cNvPr>
          <p:cNvSpPr>
            <a:spLocks noGrp="1"/>
          </p:cNvSpPr>
          <p:nvPr>
            <p:ph idx="1"/>
          </p:nvPr>
        </p:nvSpPr>
        <p:spPr>
          <a:xfrm>
            <a:off x="457200" y="1371600"/>
            <a:ext cx="5530362" cy="4873532"/>
          </a:xfrm>
        </p:spPr>
        <p:txBody>
          <a:bodyPr>
            <a:normAutofit lnSpcReduction="10000"/>
          </a:bodyPr>
          <a:lstStyle/>
          <a:p>
            <a:r>
              <a:rPr lang="en-US" altLang="en-US" dirty="0"/>
              <a:t>Organizations are building data warehouses:</a:t>
            </a:r>
          </a:p>
          <a:p>
            <a:pPr lvl="1"/>
            <a:r>
              <a:rPr lang="en-US" altLang="en-US" dirty="0"/>
              <a:t>to have a more complete picture when making business decisions</a:t>
            </a:r>
          </a:p>
          <a:p>
            <a:pPr lvl="1"/>
            <a:r>
              <a:rPr lang="en-US" altLang="en-US" dirty="0"/>
              <a:t>to gain an advantage during competitive decision making</a:t>
            </a:r>
          </a:p>
          <a:p>
            <a:pPr lvl="1"/>
            <a:r>
              <a:rPr lang="en-US" altLang="en-US" dirty="0"/>
              <a:t>to find information that is otherwise not accessible</a:t>
            </a:r>
          </a:p>
          <a:p>
            <a:pPr lvl="1"/>
            <a:r>
              <a:rPr lang="en-US" altLang="en-US" dirty="0"/>
              <a:t>to reduce cost and increase profits</a:t>
            </a:r>
            <a:endParaRPr lang="en-US" dirty="0"/>
          </a:p>
        </p:txBody>
      </p:sp>
      <p:sp>
        <p:nvSpPr>
          <p:cNvPr id="4" name="Footer Placeholder 3">
            <a:extLst>
              <a:ext uri="{FF2B5EF4-FFF2-40B4-BE49-F238E27FC236}">
                <a16:creationId xmlns:a16="http://schemas.microsoft.com/office/drawing/2014/main" id="{0E96B97F-FD6C-1145-977A-BF7C8F273E64}"/>
              </a:ext>
            </a:extLst>
          </p:cNvPr>
          <p:cNvSpPr>
            <a:spLocks noGrp="1"/>
          </p:cNvSpPr>
          <p:nvPr>
            <p:ph type="ftr" sz="quarter" idx="11"/>
          </p:nvPr>
        </p:nvSpPr>
        <p:spPr/>
        <p:txBody>
          <a:bodyPr/>
          <a:lstStyle/>
          <a:p>
            <a:r>
              <a:rPr lang="en-US"/>
              <a:t>Data Warehousing, OLAP, Data Mining</a:t>
            </a:r>
          </a:p>
        </p:txBody>
      </p:sp>
      <p:sp>
        <p:nvSpPr>
          <p:cNvPr id="5" name="Slide Number Placeholder 4">
            <a:extLst>
              <a:ext uri="{FF2B5EF4-FFF2-40B4-BE49-F238E27FC236}">
                <a16:creationId xmlns:a16="http://schemas.microsoft.com/office/drawing/2014/main" id="{71D2426E-809C-2D44-8D29-0889B644E834}"/>
              </a:ext>
            </a:extLst>
          </p:cNvPr>
          <p:cNvSpPr>
            <a:spLocks noGrp="1"/>
          </p:cNvSpPr>
          <p:nvPr>
            <p:ph type="sldNum" sz="quarter" idx="12"/>
          </p:nvPr>
        </p:nvSpPr>
        <p:spPr/>
        <p:txBody>
          <a:bodyPr/>
          <a:lstStyle/>
          <a:p>
            <a:fld id="{C0F4FBFA-1248-4AAF-9253-30F121885773}" type="slidenum">
              <a:rPr lang="en-US" smtClean="0"/>
              <a:t>13</a:t>
            </a:fld>
            <a:endParaRPr lang="en-US"/>
          </a:p>
        </p:txBody>
      </p:sp>
      <p:sp>
        <p:nvSpPr>
          <p:cNvPr id="6" name="Rectangle 15">
            <a:extLst>
              <a:ext uri="{FF2B5EF4-FFF2-40B4-BE49-F238E27FC236}">
                <a16:creationId xmlns:a16="http://schemas.microsoft.com/office/drawing/2014/main" id="{07593511-D611-F24D-B24F-3102D45EA8EA}"/>
              </a:ext>
            </a:extLst>
          </p:cNvPr>
          <p:cNvSpPr>
            <a:spLocks noChangeArrowheads="1"/>
          </p:cNvSpPr>
          <p:nvPr/>
        </p:nvSpPr>
        <p:spPr bwMode="auto">
          <a:xfrm>
            <a:off x="6302875" y="4171563"/>
            <a:ext cx="1626065" cy="277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lgn="ctr"/>
            <a:r>
              <a:rPr lang="en-US" altLang="en-US" sz="1200" b="1" dirty="0">
                <a:solidFill>
                  <a:schemeClr val="tx1">
                    <a:lumMod val="50000"/>
                    <a:lumOff val="50000"/>
                  </a:schemeClr>
                </a:solidFill>
                <a:latin typeface="Arial" panose="020B0604020202020204" pitchFamily="34" charset="0"/>
              </a:rPr>
              <a:t>Data Warehouse</a:t>
            </a:r>
          </a:p>
        </p:txBody>
      </p:sp>
      <p:pic>
        <p:nvPicPr>
          <p:cNvPr id="7" name="Graphic 6" descr="Database">
            <a:extLst>
              <a:ext uri="{FF2B5EF4-FFF2-40B4-BE49-F238E27FC236}">
                <a16:creationId xmlns:a16="http://schemas.microsoft.com/office/drawing/2014/main" id="{A0DC7902-E5A8-8043-960E-CB9D7AC6483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35162" y="1821861"/>
            <a:ext cx="2561492" cy="2561492"/>
          </a:xfrm>
          <a:prstGeom prst="rect">
            <a:avLst/>
          </a:prstGeom>
        </p:spPr>
      </p:pic>
    </p:spTree>
    <p:extLst>
      <p:ext uri="{BB962C8B-B14F-4D97-AF65-F5344CB8AC3E}">
        <p14:creationId xmlns:p14="http://schemas.microsoft.com/office/powerpoint/2010/main" val="1472245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a:extLst>
              <a:ext uri="{FF2B5EF4-FFF2-40B4-BE49-F238E27FC236}">
                <a16:creationId xmlns:a16="http://schemas.microsoft.com/office/drawing/2014/main" id="{BE8D9F19-D1D0-824D-B461-0EB1FE332DB3}"/>
              </a:ext>
            </a:extLst>
          </p:cNvPr>
          <p:cNvSpPr>
            <a:spLocks noGrp="1" noChangeArrowheads="1"/>
          </p:cNvSpPr>
          <p:nvPr>
            <p:ph type="title"/>
          </p:nvPr>
        </p:nvSpPr>
        <p:spPr>
          <a:xfrm>
            <a:off x="457200" y="152400"/>
            <a:ext cx="8229600" cy="838200"/>
          </a:xfrm>
        </p:spPr>
        <p:txBody>
          <a:bodyPr/>
          <a:lstStyle/>
          <a:p>
            <a:r>
              <a:rPr lang="en-US" dirty="0"/>
              <a:t>Design Differences</a:t>
            </a:r>
          </a:p>
        </p:txBody>
      </p:sp>
      <p:sp>
        <p:nvSpPr>
          <p:cNvPr id="38915" name="Rectangle 3">
            <a:extLst>
              <a:ext uri="{FF2B5EF4-FFF2-40B4-BE49-F238E27FC236}">
                <a16:creationId xmlns:a16="http://schemas.microsoft.com/office/drawing/2014/main" id="{83D68A0E-550B-5149-BB59-A5E8E629F520}"/>
              </a:ext>
            </a:extLst>
          </p:cNvPr>
          <p:cNvSpPr>
            <a:spLocks noGrp="1" noChangeArrowheads="1"/>
          </p:cNvSpPr>
          <p:nvPr>
            <p:ph idx="1"/>
          </p:nvPr>
        </p:nvSpPr>
        <p:spPr>
          <a:xfrm>
            <a:off x="457200" y="1371600"/>
            <a:ext cx="8229600" cy="4873532"/>
          </a:xfrm>
          <a:noFill/>
        </p:spPr>
        <p:txBody>
          <a:bodyPr>
            <a:normAutofit lnSpcReduction="10000"/>
          </a:bodyPr>
          <a:lstStyle/>
          <a:p>
            <a:r>
              <a:rPr lang="en-US" altLang="en-US" dirty="0"/>
              <a:t>Unlike OLTP databases that hold operational data, data warehouses are not updated (changed) in real-time – only periodically.</a:t>
            </a:r>
          </a:p>
          <a:p>
            <a:r>
              <a:rPr lang="en-US" altLang="en-US" dirty="0"/>
              <a:t>Redundancy in data warehouses is often deliberately planned to improve access:</a:t>
            </a:r>
          </a:p>
          <a:p>
            <a:pPr lvl="1"/>
            <a:r>
              <a:rPr lang="en-US" altLang="en-US" dirty="0"/>
              <a:t>summarized data is stored</a:t>
            </a:r>
          </a:p>
          <a:p>
            <a:pPr lvl="1"/>
            <a:r>
              <a:rPr lang="en-US" altLang="en-US" dirty="0"/>
              <a:t>data is deliberately copied to several tables</a:t>
            </a:r>
          </a:p>
          <a:p>
            <a:pPr lvl="1"/>
            <a:r>
              <a:rPr lang="en-US" altLang="en-US" dirty="0"/>
              <a:t>relational schemas are denormalized</a:t>
            </a:r>
          </a:p>
          <a:p>
            <a:pPr lvl="1"/>
            <a:r>
              <a:rPr lang="en-US" altLang="en-US" dirty="0"/>
              <a:t>joins, aggregations, and grouping is avoided during retrieval</a:t>
            </a:r>
          </a:p>
        </p:txBody>
      </p:sp>
      <p:sp>
        <p:nvSpPr>
          <p:cNvPr id="2" name="Footer Placeholder 1">
            <a:extLst>
              <a:ext uri="{FF2B5EF4-FFF2-40B4-BE49-F238E27FC236}">
                <a16:creationId xmlns:a16="http://schemas.microsoft.com/office/drawing/2014/main" id="{B14BBD3C-1804-7B4A-A2DC-4393C76898D1}"/>
              </a:ext>
            </a:extLst>
          </p:cNvPr>
          <p:cNvSpPr>
            <a:spLocks noGrp="1"/>
          </p:cNvSpPr>
          <p:nvPr>
            <p:ph type="ftr" sz="quarter" idx="11"/>
          </p:nvPr>
        </p:nvSpPr>
        <p:spPr>
          <a:xfrm>
            <a:off x="2819400" y="6553200"/>
            <a:ext cx="3429000" cy="282571"/>
          </a:xfrm>
        </p:spPr>
        <p:txBody>
          <a:bodyPr/>
          <a:lstStyle/>
          <a:p>
            <a:r>
              <a:rPr lang="en-US"/>
              <a:t>Data Warehousing, OLAP, Data Mining</a:t>
            </a:r>
          </a:p>
        </p:txBody>
      </p:sp>
      <p:sp>
        <p:nvSpPr>
          <p:cNvPr id="3" name="Slide Number Placeholder 2">
            <a:extLst>
              <a:ext uri="{FF2B5EF4-FFF2-40B4-BE49-F238E27FC236}">
                <a16:creationId xmlns:a16="http://schemas.microsoft.com/office/drawing/2014/main" id="{75A393AA-2CBE-7841-AC60-5753E1FCFF27}"/>
              </a:ext>
            </a:extLst>
          </p:cNvPr>
          <p:cNvSpPr>
            <a:spLocks noGrp="1"/>
          </p:cNvSpPr>
          <p:nvPr>
            <p:ph type="sldNum" sz="quarter" idx="12"/>
          </p:nvPr>
        </p:nvSpPr>
        <p:spPr>
          <a:xfrm>
            <a:off x="6553200" y="6553200"/>
            <a:ext cx="685800" cy="282571"/>
          </a:xfrm>
        </p:spPr>
        <p:txBody>
          <a:bodyPr/>
          <a:lstStyle/>
          <a:p>
            <a:fld id="{C0F4FBFA-1248-4AAF-9253-30F121885773}" type="slidenum">
              <a:rPr lang="en-US" smtClean="0"/>
              <a:pPr/>
              <a:t>14</a:t>
            </a:fld>
            <a:endParaRPr lang="en-US"/>
          </a:p>
        </p:txBody>
      </p:sp>
    </p:spTree>
    <p:extLst>
      <p:ext uri="{BB962C8B-B14F-4D97-AF65-F5344CB8AC3E}">
        <p14:creationId xmlns:p14="http://schemas.microsoft.com/office/powerpoint/2010/main" val="23555962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47E2F-EEC2-4340-B26B-49E31942F19F}"/>
              </a:ext>
            </a:extLst>
          </p:cNvPr>
          <p:cNvSpPr>
            <a:spLocks noGrp="1"/>
          </p:cNvSpPr>
          <p:nvPr>
            <p:ph type="title"/>
          </p:nvPr>
        </p:nvSpPr>
        <p:spPr/>
        <p:txBody>
          <a:bodyPr/>
          <a:lstStyle/>
          <a:p>
            <a:r>
              <a:rPr lang="en-US" dirty="0"/>
              <a:t>Inmon’s Definition…</a:t>
            </a:r>
          </a:p>
        </p:txBody>
      </p:sp>
      <p:sp>
        <p:nvSpPr>
          <p:cNvPr id="4" name="Footer Placeholder 3">
            <a:extLst>
              <a:ext uri="{FF2B5EF4-FFF2-40B4-BE49-F238E27FC236}">
                <a16:creationId xmlns:a16="http://schemas.microsoft.com/office/drawing/2014/main" id="{D35C7145-0669-7845-B141-C0D9F7FCF240}"/>
              </a:ext>
            </a:extLst>
          </p:cNvPr>
          <p:cNvSpPr>
            <a:spLocks noGrp="1"/>
          </p:cNvSpPr>
          <p:nvPr>
            <p:ph type="ftr" sz="quarter" idx="11"/>
          </p:nvPr>
        </p:nvSpPr>
        <p:spPr/>
        <p:txBody>
          <a:bodyPr/>
          <a:lstStyle/>
          <a:p>
            <a:r>
              <a:rPr lang="en-US"/>
              <a:t>Data Warehousing, OLAP, Data Mining</a:t>
            </a:r>
          </a:p>
        </p:txBody>
      </p:sp>
      <p:sp>
        <p:nvSpPr>
          <p:cNvPr id="5" name="Slide Number Placeholder 4">
            <a:extLst>
              <a:ext uri="{FF2B5EF4-FFF2-40B4-BE49-F238E27FC236}">
                <a16:creationId xmlns:a16="http://schemas.microsoft.com/office/drawing/2014/main" id="{702D509D-63A3-FA4F-B605-04609F863DCA}"/>
              </a:ext>
            </a:extLst>
          </p:cNvPr>
          <p:cNvSpPr>
            <a:spLocks noGrp="1"/>
          </p:cNvSpPr>
          <p:nvPr>
            <p:ph type="sldNum" sz="quarter" idx="12"/>
          </p:nvPr>
        </p:nvSpPr>
        <p:spPr/>
        <p:txBody>
          <a:bodyPr/>
          <a:lstStyle/>
          <a:p>
            <a:fld id="{C0F4FBFA-1248-4AAF-9253-30F121885773}" type="slidenum">
              <a:rPr lang="en-US" smtClean="0"/>
              <a:t>15</a:t>
            </a:fld>
            <a:endParaRPr lang="en-US"/>
          </a:p>
        </p:txBody>
      </p:sp>
      <p:sp>
        <p:nvSpPr>
          <p:cNvPr id="6" name="Rectangle 5">
            <a:extLst>
              <a:ext uri="{FF2B5EF4-FFF2-40B4-BE49-F238E27FC236}">
                <a16:creationId xmlns:a16="http://schemas.microsoft.com/office/drawing/2014/main" id="{9F022AE4-B790-7245-8CFF-B5C120A66348}"/>
              </a:ext>
            </a:extLst>
          </p:cNvPr>
          <p:cNvSpPr/>
          <p:nvPr/>
        </p:nvSpPr>
        <p:spPr>
          <a:xfrm>
            <a:off x="457200" y="2469544"/>
            <a:ext cx="8229600" cy="2308324"/>
          </a:xfrm>
          <a:prstGeom prst="rect">
            <a:avLst/>
          </a:prstGeom>
        </p:spPr>
        <p:txBody>
          <a:bodyPr wrap="square">
            <a:spAutoFit/>
          </a:bodyPr>
          <a:lstStyle/>
          <a:p>
            <a:pPr algn="ctr"/>
            <a:r>
              <a:rPr lang="en-US" sz="2400" dirty="0">
                <a:latin typeface="American Typewriter" panose="02090604020004020304" pitchFamily="18" charset="77"/>
              </a:rPr>
              <a:t>Bill Inmon, considered to be one of the “fathers” of the modern data warehouse, defines a data warehouse as a </a:t>
            </a:r>
          </a:p>
          <a:p>
            <a:pPr algn="ctr"/>
            <a:r>
              <a:rPr lang="en-US" sz="2400" i="1" dirty="0">
                <a:solidFill>
                  <a:srgbClr val="7030A0"/>
                </a:solidFill>
                <a:latin typeface="American Typewriter" panose="02090604020004020304" pitchFamily="18" charset="77"/>
              </a:rPr>
              <a:t>subject-oriented, integrated, time- variant, non-volatile collection of data in support of management’s decisions</a:t>
            </a:r>
            <a:r>
              <a:rPr lang="en-US" sz="2400" dirty="0">
                <a:latin typeface="American Typewriter" panose="02090604020004020304" pitchFamily="18" charset="77"/>
              </a:rPr>
              <a:t>. </a:t>
            </a:r>
          </a:p>
        </p:txBody>
      </p:sp>
    </p:spTree>
    <p:extLst>
      <p:ext uri="{BB962C8B-B14F-4D97-AF65-F5344CB8AC3E}">
        <p14:creationId xmlns:p14="http://schemas.microsoft.com/office/powerpoint/2010/main" val="462135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8320C-F2CE-514E-989C-5A44B18DF891}"/>
              </a:ext>
            </a:extLst>
          </p:cNvPr>
          <p:cNvSpPr>
            <a:spLocks noGrp="1"/>
          </p:cNvSpPr>
          <p:nvPr>
            <p:ph type="title"/>
          </p:nvPr>
        </p:nvSpPr>
        <p:spPr/>
        <p:txBody>
          <a:bodyPr/>
          <a:lstStyle/>
          <a:p>
            <a:r>
              <a:rPr lang="en-US" dirty="0"/>
              <a:t>Subject-Orientation</a:t>
            </a:r>
          </a:p>
        </p:txBody>
      </p:sp>
      <p:sp>
        <p:nvSpPr>
          <p:cNvPr id="3" name="Content Placeholder 2">
            <a:extLst>
              <a:ext uri="{FF2B5EF4-FFF2-40B4-BE49-F238E27FC236}">
                <a16:creationId xmlns:a16="http://schemas.microsoft.com/office/drawing/2014/main" id="{04954FED-D80D-D04A-A4C6-432CBE38865C}"/>
              </a:ext>
            </a:extLst>
          </p:cNvPr>
          <p:cNvSpPr>
            <a:spLocks noGrp="1"/>
          </p:cNvSpPr>
          <p:nvPr>
            <p:ph idx="1"/>
          </p:nvPr>
        </p:nvSpPr>
        <p:spPr/>
        <p:txBody>
          <a:bodyPr>
            <a:normAutofit fontScale="92500"/>
          </a:bodyPr>
          <a:lstStyle/>
          <a:p>
            <a:r>
              <a:rPr lang="en-US" dirty="0"/>
              <a:t>A data warehouse is organized around a major subject such as accounts, products, and orders. </a:t>
            </a:r>
          </a:p>
          <a:p>
            <a:r>
              <a:rPr lang="en-US" dirty="0"/>
              <a:t>Unlike an operational database which supports an application, in a data warehouse data is organized according to a subject. </a:t>
            </a:r>
          </a:p>
          <a:p>
            <a:r>
              <a:rPr lang="en-US" dirty="0"/>
              <a:t>For example, an insurance company using a data warehouse might organize its data by customer, premium and claim instead of by different policies (auto sweep policy, joint life policy, etc.). </a:t>
            </a:r>
          </a:p>
          <a:p>
            <a:endParaRPr lang="en-US" dirty="0"/>
          </a:p>
        </p:txBody>
      </p:sp>
      <p:sp>
        <p:nvSpPr>
          <p:cNvPr id="4" name="Footer Placeholder 3">
            <a:extLst>
              <a:ext uri="{FF2B5EF4-FFF2-40B4-BE49-F238E27FC236}">
                <a16:creationId xmlns:a16="http://schemas.microsoft.com/office/drawing/2014/main" id="{53FFA5CF-1419-6248-9491-DF78BC76D7F4}"/>
              </a:ext>
            </a:extLst>
          </p:cNvPr>
          <p:cNvSpPr>
            <a:spLocks noGrp="1"/>
          </p:cNvSpPr>
          <p:nvPr>
            <p:ph type="ftr" sz="quarter" idx="11"/>
          </p:nvPr>
        </p:nvSpPr>
        <p:spPr/>
        <p:txBody>
          <a:bodyPr/>
          <a:lstStyle/>
          <a:p>
            <a:r>
              <a:rPr lang="en-US"/>
              <a:t>Data Warehousing, OLAP, Data Mining</a:t>
            </a:r>
          </a:p>
        </p:txBody>
      </p:sp>
      <p:sp>
        <p:nvSpPr>
          <p:cNvPr id="5" name="Slide Number Placeholder 4">
            <a:extLst>
              <a:ext uri="{FF2B5EF4-FFF2-40B4-BE49-F238E27FC236}">
                <a16:creationId xmlns:a16="http://schemas.microsoft.com/office/drawing/2014/main" id="{E43CCB1F-1464-0547-8E8E-09D3018CD866}"/>
              </a:ext>
            </a:extLst>
          </p:cNvPr>
          <p:cNvSpPr>
            <a:spLocks noGrp="1"/>
          </p:cNvSpPr>
          <p:nvPr>
            <p:ph type="sldNum" sz="quarter" idx="12"/>
          </p:nvPr>
        </p:nvSpPr>
        <p:spPr/>
        <p:txBody>
          <a:bodyPr/>
          <a:lstStyle/>
          <a:p>
            <a:fld id="{C0F4FBFA-1248-4AAF-9253-30F121885773}" type="slidenum">
              <a:rPr lang="en-US" smtClean="0"/>
              <a:t>16</a:t>
            </a:fld>
            <a:endParaRPr lang="en-US"/>
          </a:p>
        </p:txBody>
      </p:sp>
    </p:spTree>
    <p:extLst>
      <p:ext uri="{BB962C8B-B14F-4D97-AF65-F5344CB8AC3E}">
        <p14:creationId xmlns:p14="http://schemas.microsoft.com/office/powerpoint/2010/main" val="81035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D5B9C-AD58-5E4D-AFF1-4C6D032B4FAD}"/>
              </a:ext>
            </a:extLst>
          </p:cNvPr>
          <p:cNvSpPr>
            <a:spLocks noGrp="1"/>
          </p:cNvSpPr>
          <p:nvPr>
            <p:ph type="title"/>
          </p:nvPr>
        </p:nvSpPr>
        <p:spPr/>
        <p:txBody>
          <a:bodyPr/>
          <a:lstStyle/>
          <a:p>
            <a:r>
              <a:rPr lang="en-US" dirty="0"/>
              <a:t>Non-Volatility</a:t>
            </a:r>
          </a:p>
        </p:txBody>
      </p:sp>
      <p:sp>
        <p:nvSpPr>
          <p:cNvPr id="3" name="Content Placeholder 2">
            <a:extLst>
              <a:ext uri="{FF2B5EF4-FFF2-40B4-BE49-F238E27FC236}">
                <a16:creationId xmlns:a16="http://schemas.microsoft.com/office/drawing/2014/main" id="{328B6027-FAB2-2B49-A9F7-0E188C2E57EB}"/>
              </a:ext>
            </a:extLst>
          </p:cNvPr>
          <p:cNvSpPr>
            <a:spLocks noGrp="1"/>
          </p:cNvSpPr>
          <p:nvPr>
            <p:ph idx="1"/>
          </p:nvPr>
        </p:nvSpPr>
        <p:spPr/>
        <p:txBody>
          <a:bodyPr>
            <a:normAutofit lnSpcReduction="10000"/>
          </a:bodyPr>
          <a:lstStyle/>
          <a:p>
            <a:r>
              <a:rPr lang="en-US" dirty="0"/>
              <a:t>A data warehouse is always a physically separated store of data. </a:t>
            </a:r>
          </a:p>
          <a:p>
            <a:r>
              <a:rPr lang="en-US" dirty="0"/>
              <a:t>Due to this separation, data warehouses do not support transaction processing, recovery, or concurrency control. </a:t>
            </a:r>
          </a:p>
          <a:p>
            <a:r>
              <a:rPr lang="en-US" dirty="0"/>
              <a:t>The data is not overwritten or deleted once it enters the data warehouse, but is only loaded, refreshed, and accessed for queries. </a:t>
            </a:r>
          </a:p>
          <a:p>
            <a:r>
              <a:rPr lang="en-US" dirty="0"/>
              <a:t>The data in the data warehouse is retained for future reporting and trend analytics. </a:t>
            </a:r>
          </a:p>
          <a:p>
            <a:endParaRPr lang="en-US" dirty="0"/>
          </a:p>
        </p:txBody>
      </p:sp>
      <p:sp>
        <p:nvSpPr>
          <p:cNvPr id="4" name="Footer Placeholder 3">
            <a:extLst>
              <a:ext uri="{FF2B5EF4-FFF2-40B4-BE49-F238E27FC236}">
                <a16:creationId xmlns:a16="http://schemas.microsoft.com/office/drawing/2014/main" id="{847E277D-707C-174A-A9BB-6CE0E98028E2}"/>
              </a:ext>
            </a:extLst>
          </p:cNvPr>
          <p:cNvSpPr>
            <a:spLocks noGrp="1"/>
          </p:cNvSpPr>
          <p:nvPr>
            <p:ph type="ftr" sz="quarter" idx="11"/>
          </p:nvPr>
        </p:nvSpPr>
        <p:spPr/>
        <p:txBody>
          <a:bodyPr/>
          <a:lstStyle/>
          <a:p>
            <a:r>
              <a:rPr lang="en-US"/>
              <a:t>Data Warehousing, OLAP, Data Mining</a:t>
            </a:r>
          </a:p>
        </p:txBody>
      </p:sp>
      <p:sp>
        <p:nvSpPr>
          <p:cNvPr id="5" name="Slide Number Placeholder 4">
            <a:extLst>
              <a:ext uri="{FF2B5EF4-FFF2-40B4-BE49-F238E27FC236}">
                <a16:creationId xmlns:a16="http://schemas.microsoft.com/office/drawing/2014/main" id="{2D2171F0-70AC-9440-B9B2-A82B1856B629}"/>
              </a:ext>
            </a:extLst>
          </p:cNvPr>
          <p:cNvSpPr>
            <a:spLocks noGrp="1"/>
          </p:cNvSpPr>
          <p:nvPr>
            <p:ph type="sldNum" sz="quarter" idx="12"/>
          </p:nvPr>
        </p:nvSpPr>
        <p:spPr/>
        <p:txBody>
          <a:bodyPr/>
          <a:lstStyle/>
          <a:p>
            <a:fld id="{C0F4FBFA-1248-4AAF-9253-30F121885773}" type="slidenum">
              <a:rPr lang="en-US" smtClean="0"/>
              <a:t>17</a:t>
            </a:fld>
            <a:endParaRPr lang="en-US"/>
          </a:p>
        </p:txBody>
      </p:sp>
    </p:spTree>
    <p:extLst>
      <p:ext uri="{BB962C8B-B14F-4D97-AF65-F5344CB8AC3E}">
        <p14:creationId xmlns:p14="http://schemas.microsoft.com/office/powerpoint/2010/main" val="328576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C88B2-4D07-8843-926D-61BEA7FBC833}"/>
              </a:ext>
            </a:extLst>
          </p:cNvPr>
          <p:cNvSpPr>
            <a:spLocks noGrp="1"/>
          </p:cNvSpPr>
          <p:nvPr>
            <p:ph type="title"/>
          </p:nvPr>
        </p:nvSpPr>
        <p:spPr/>
        <p:txBody>
          <a:bodyPr/>
          <a:lstStyle/>
          <a:p>
            <a:r>
              <a:rPr lang="en-US" dirty="0"/>
              <a:t>Time Variance</a:t>
            </a:r>
          </a:p>
        </p:txBody>
      </p:sp>
      <p:sp>
        <p:nvSpPr>
          <p:cNvPr id="3" name="Content Placeholder 2">
            <a:extLst>
              <a:ext uri="{FF2B5EF4-FFF2-40B4-BE49-F238E27FC236}">
                <a16:creationId xmlns:a16="http://schemas.microsoft.com/office/drawing/2014/main" id="{5C8E3431-8529-C14A-AA02-BF6A4A8D171A}"/>
              </a:ext>
            </a:extLst>
          </p:cNvPr>
          <p:cNvSpPr>
            <a:spLocks noGrp="1"/>
          </p:cNvSpPr>
          <p:nvPr>
            <p:ph idx="1"/>
          </p:nvPr>
        </p:nvSpPr>
        <p:spPr/>
        <p:txBody>
          <a:bodyPr>
            <a:normAutofit fontScale="92500" lnSpcReduction="20000"/>
          </a:bodyPr>
          <a:lstStyle/>
          <a:p>
            <a:r>
              <a:rPr lang="en-US" dirty="0"/>
              <a:t>Data is stored in a data warehouse to provide  historical perspective. </a:t>
            </a:r>
          </a:p>
          <a:p>
            <a:r>
              <a:rPr lang="en-US" dirty="0"/>
              <a:t>Consequently, the data in the data warehouse is time- variant or historical in nature. </a:t>
            </a:r>
          </a:p>
          <a:p>
            <a:r>
              <a:rPr lang="en-US" dirty="0"/>
              <a:t>It is not unusual for to hold several years or even decades worth of data for, in order to facilitate comparative analytics, trend analysis, and forecasting. </a:t>
            </a:r>
          </a:p>
          <a:p>
            <a:r>
              <a:rPr lang="en-US" dirty="0"/>
              <a:t>All values are stored so that reports and visualizations can be produced which show changes over time.</a:t>
            </a:r>
            <a:br>
              <a:rPr lang="en-US" dirty="0"/>
            </a:br>
            <a:endParaRPr lang="en-US" dirty="0"/>
          </a:p>
          <a:p>
            <a:endParaRPr lang="en-US" dirty="0"/>
          </a:p>
        </p:txBody>
      </p:sp>
      <p:sp>
        <p:nvSpPr>
          <p:cNvPr id="4" name="Footer Placeholder 3">
            <a:extLst>
              <a:ext uri="{FF2B5EF4-FFF2-40B4-BE49-F238E27FC236}">
                <a16:creationId xmlns:a16="http://schemas.microsoft.com/office/drawing/2014/main" id="{2F68F087-FE44-EE4C-8AA2-BD321B32C21C}"/>
              </a:ext>
            </a:extLst>
          </p:cNvPr>
          <p:cNvSpPr>
            <a:spLocks noGrp="1"/>
          </p:cNvSpPr>
          <p:nvPr>
            <p:ph type="ftr" sz="quarter" idx="11"/>
          </p:nvPr>
        </p:nvSpPr>
        <p:spPr/>
        <p:txBody>
          <a:bodyPr/>
          <a:lstStyle/>
          <a:p>
            <a:r>
              <a:rPr lang="en-US"/>
              <a:t>Data Warehousing, OLAP, Data Mining</a:t>
            </a:r>
          </a:p>
        </p:txBody>
      </p:sp>
      <p:sp>
        <p:nvSpPr>
          <p:cNvPr id="5" name="Slide Number Placeholder 4">
            <a:extLst>
              <a:ext uri="{FF2B5EF4-FFF2-40B4-BE49-F238E27FC236}">
                <a16:creationId xmlns:a16="http://schemas.microsoft.com/office/drawing/2014/main" id="{CBF1C308-8845-3F4E-BD67-E5C7211B20BB}"/>
              </a:ext>
            </a:extLst>
          </p:cNvPr>
          <p:cNvSpPr>
            <a:spLocks noGrp="1"/>
          </p:cNvSpPr>
          <p:nvPr>
            <p:ph type="sldNum" sz="quarter" idx="12"/>
          </p:nvPr>
        </p:nvSpPr>
        <p:spPr/>
        <p:txBody>
          <a:bodyPr/>
          <a:lstStyle/>
          <a:p>
            <a:fld id="{C0F4FBFA-1248-4AAF-9253-30F121885773}" type="slidenum">
              <a:rPr lang="en-US" smtClean="0"/>
              <a:t>18</a:t>
            </a:fld>
            <a:endParaRPr lang="en-US"/>
          </a:p>
        </p:txBody>
      </p:sp>
    </p:spTree>
    <p:extLst>
      <p:ext uri="{BB962C8B-B14F-4D97-AF65-F5344CB8AC3E}">
        <p14:creationId xmlns:p14="http://schemas.microsoft.com/office/powerpoint/2010/main" val="39654551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56593-7713-2347-A13F-D636287E0D3C}"/>
              </a:ext>
            </a:extLst>
          </p:cNvPr>
          <p:cNvSpPr>
            <a:spLocks noGrp="1"/>
          </p:cNvSpPr>
          <p:nvPr>
            <p:ph type="title"/>
          </p:nvPr>
        </p:nvSpPr>
        <p:spPr/>
        <p:txBody>
          <a:bodyPr/>
          <a:lstStyle/>
          <a:p>
            <a:r>
              <a:rPr lang="en-US" dirty="0"/>
              <a:t>Integration</a:t>
            </a:r>
          </a:p>
        </p:txBody>
      </p:sp>
      <p:sp>
        <p:nvSpPr>
          <p:cNvPr id="3" name="Content Placeholder 2">
            <a:extLst>
              <a:ext uri="{FF2B5EF4-FFF2-40B4-BE49-F238E27FC236}">
                <a16:creationId xmlns:a16="http://schemas.microsoft.com/office/drawing/2014/main" id="{8EC3F8B9-84EF-6341-BBFF-590A3DA92593}"/>
              </a:ext>
            </a:extLst>
          </p:cNvPr>
          <p:cNvSpPr>
            <a:spLocks noGrp="1"/>
          </p:cNvSpPr>
          <p:nvPr>
            <p:ph idx="1"/>
          </p:nvPr>
        </p:nvSpPr>
        <p:spPr/>
        <p:txBody>
          <a:bodyPr/>
          <a:lstStyle/>
          <a:p>
            <a:r>
              <a:rPr lang="en-US" dirty="0"/>
              <a:t>A data warehouse is usually constructed by integrating multiple, heterogeneous sources of data such as relational databases, XML files, and other flat files. </a:t>
            </a:r>
          </a:p>
          <a:p>
            <a:r>
              <a:rPr lang="en-US" dirty="0"/>
              <a:t>The database contains data from most, or all, of an organization’s operational applications. </a:t>
            </a:r>
          </a:p>
          <a:p>
            <a:r>
              <a:rPr lang="en-US" dirty="0"/>
              <a:t>The data is integrated and harmonized to ensure a consistent view of the data and reduce data quality issue.</a:t>
            </a:r>
          </a:p>
          <a:p>
            <a:endParaRPr lang="en-US" dirty="0"/>
          </a:p>
        </p:txBody>
      </p:sp>
      <p:sp>
        <p:nvSpPr>
          <p:cNvPr id="4" name="Footer Placeholder 3">
            <a:extLst>
              <a:ext uri="{FF2B5EF4-FFF2-40B4-BE49-F238E27FC236}">
                <a16:creationId xmlns:a16="http://schemas.microsoft.com/office/drawing/2014/main" id="{6B3C1B8C-2925-B246-B570-C0AD8B58C8DC}"/>
              </a:ext>
            </a:extLst>
          </p:cNvPr>
          <p:cNvSpPr>
            <a:spLocks noGrp="1"/>
          </p:cNvSpPr>
          <p:nvPr>
            <p:ph type="ftr" sz="quarter" idx="11"/>
          </p:nvPr>
        </p:nvSpPr>
        <p:spPr/>
        <p:txBody>
          <a:bodyPr/>
          <a:lstStyle/>
          <a:p>
            <a:r>
              <a:rPr lang="en-US"/>
              <a:t>Data Warehousing, OLAP, Data Mining</a:t>
            </a:r>
          </a:p>
        </p:txBody>
      </p:sp>
      <p:sp>
        <p:nvSpPr>
          <p:cNvPr id="5" name="Slide Number Placeholder 4">
            <a:extLst>
              <a:ext uri="{FF2B5EF4-FFF2-40B4-BE49-F238E27FC236}">
                <a16:creationId xmlns:a16="http://schemas.microsoft.com/office/drawing/2014/main" id="{F7342D41-1E0C-8A47-BE48-9F82B856C279}"/>
              </a:ext>
            </a:extLst>
          </p:cNvPr>
          <p:cNvSpPr>
            <a:spLocks noGrp="1"/>
          </p:cNvSpPr>
          <p:nvPr>
            <p:ph type="sldNum" sz="quarter" idx="12"/>
          </p:nvPr>
        </p:nvSpPr>
        <p:spPr/>
        <p:txBody>
          <a:bodyPr/>
          <a:lstStyle/>
          <a:p>
            <a:fld id="{C0F4FBFA-1248-4AAF-9253-30F121885773}" type="slidenum">
              <a:rPr lang="en-US" smtClean="0"/>
              <a:t>19</a:t>
            </a:fld>
            <a:endParaRPr lang="en-US"/>
          </a:p>
        </p:txBody>
      </p:sp>
    </p:spTree>
    <p:extLst>
      <p:ext uri="{BB962C8B-B14F-4D97-AF65-F5344CB8AC3E}">
        <p14:creationId xmlns:p14="http://schemas.microsoft.com/office/powerpoint/2010/main" val="163997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946" name="Rectangle 2"/>
          <p:cNvSpPr>
            <a:spLocks noGrp="1" noChangeArrowheads="1"/>
          </p:cNvSpPr>
          <p:nvPr>
            <p:ph type="ctrTitle"/>
          </p:nvPr>
        </p:nvSpPr>
        <p:spPr/>
        <p:txBody>
          <a:bodyPr/>
          <a:lstStyle/>
          <a:p>
            <a:r>
              <a:rPr lang="en-US" dirty="0"/>
              <a:t>Data Warehousing Concepts</a:t>
            </a:r>
          </a:p>
        </p:txBody>
      </p:sp>
    </p:spTree>
    <p:extLst>
      <p:ext uri="{BB962C8B-B14F-4D97-AF65-F5344CB8AC3E}">
        <p14:creationId xmlns:p14="http://schemas.microsoft.com/office/powerpoint/2010/main" val="34400460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6D686-535E-E94A-BD04-876F25B64FAD}"/>
              </a:ext>
            </a:extLst>
          </p:cNvPr>
          <p:cNvSpPr>
            <a:spLocks noGrp="1"/>
          </p:cNvSpPr>
          <p:nvPr>
            <p:ph type="title"/>
          </p:nvPr>
        </p:nvSpPr>
        <p:spPr/>
        <p:txBody>
          <a:bodyPr/>
          <a:lstStyle/>
          <a:p>
            <a:r>
              <a:rPr lang="en-US" dirty="0"/>
              <a:t>Common Integration Issues</a:t>
            </a:r>
          </a:p>
        </p:txBody>
      </p:sp>
      <p:sp>
        <p:nvSpPr>
          <p:cNvPr id="3" name="Content Placeholder 2">
            <a:extLst>
              <a:ext uri="{FF2B5EF4-FFF2-40B4-BE49-F238E27FC236}">
                <a16:creationId xmlns:a16="http://schemas.microsoft.com/office/drawing/2014/main" id="{78F8D53E-C0C2-9548-B52E-ADDD64DFE07F}"/>
              </a:ext>
            </a:extLst>
          </p:cNvPr>
          <p:cNvSpPr>
            <a:spLocks noGrp="1"/>
          </p:cNvSpPr>
          <p:nvPr>
            <p:ph idx="1"/>
          </p:nvPr>
        </p:nvSpPr>
        <p:spPr/>
        <p:txBody>
          <a:bodyPr/>
          <a:lstStyle/>
          <a:p>
            <a:r>
              <a:rPr lang="en-US" altLang="en-US" dirty="0"/>
              <a:t>Among the most problematic integration issues are:</a:t>
            </a:r>
          </a:p>
          <a:p>
            <a:pPr lvl="1"/>
            <a:r>
              <a:rPr lang="en-US" altLang="en-US" dirty="0"/>
              <a:t>category encodings and formatting</a:t>
            </a:r>
          </a:p>
          <a:p>
            <a:pPr lvl="1"/>
            <a:r>
              <a:rPr lang="en-US" altLang="en-US" dirty="0"/>
              <a:t>field naming</a:t>
            </a:r>
          </a:p>
          <a:p>
            <a:pPr lvl="1"/>
            <a:r>
              <a:rPr lang="en-US" altLang="en-US" dirty="0"/>
              <a:t>primary key selection</a:t>
            </a:r>
          </a:p>
          <a:p>
            <a:pPr lvl="1"/>
            <a:r>
              <a:rPr lang="en-US" altLang="en-US" dirty="0"/>
              <a:t>duplicate data</a:t>
            </a:r>
          </a:p>
          <a:p>
            <a:pPr lvl="1"/>
            <a:r>
              <a:rPr lang="en-US" altLang="en-US" dirty="0"/>
              <a:t>default values</a:t>
            </a:r>
          </a:p>
          <a:p>
            <a:pPr lvl="1"/>
            <a:r>
              <a:rPr lang="en-US" altLang="en-US" dirty="0"/>
              <a:t>missing data and imputation</a:t>
            </a:r>
          </a:p>
          <a:p>
            <a:pPr lvl="1"/>
            <a:r>
              <a:rPr lang="en-US" altLang="en-US" dirty="0"/>
              <a:t>filtering and aggregation</a:t>
            </a:r>
            <a:endParaRPr lang="en-US" dirty="0"/>
          </a:p>
        </p:txBody>
      </p:sp>
      <p:sp>
        <p:nvSpPr>
          <p:cNvPr id="4" name="Footer Placeholder 3">
            <a:extLst>
              <a:ext uri="{FF2B5EF4-FFF2-40B4-BE49-F238E27FC236}">
                <a16:creationId xmlns:a16="http://schemas.microsoft.com/office/drawing/2014/main" id="{5A969A76-673D-4346-AF3D-565567E11677}"/>
              </a:ext>
            </a:extLst>
          </p:cNvPr>
          <p:cNvSpPr>
            <a:spLocks noGrp="1"/>
          </p:cNvSpPr>
          <p:nvPr>
            <p:ph type="ftr" sz="quarter" idx="11"/>
          </p:nvPr>
        </p:nvSpPr>
        <p:spPr/>
        <p:txBody>
          <a:bodyPr/>
          <a:lstStyle/>
          <a:p>
            <a:r>
              <a:rPr lang="en-US"/>
              <a:t>Data Warehousing, OLAP, Data Mining</a:t>
            </a:r>
          </a:p>
        </p:txBody>
      </p:sp>
      <p:sp>
        <p:nvSpPr>
          <p:cNvPr id="5" name="Slide Number Placeholder 4">
            <a:extLst>
              <a:ext uri="{FF2B5EF4-FFF2-40B4-BE49-F238E27FC236}">
                <a16:creationId xmlns:a16="http://schemas.microsoft.com/office/drawing/2014/main" id="{9BE536A7-CDCE-CF43-8F3A-7D7614D755E5}"/>
              </a:ext>
            </a:extLst>
          </p:cNvPr>
          <p:cNvSpPr>
            <a:spLocks noGrp="1"/>
          </p:cNvSpPr>
          <p:nvPr>
            <p:ph type="sldNum" sz="quarter" idx="12"/>
          </p:nvPr>
        </p:nvSpPr>
        <p:spPr/>
        <p:txBody>
          <a:bodyPr/>
          <a:lstStyle/>
          <a:p>
            <a:fld id="{C0F4FBFA-1248-4AAF-9253-30F121885773}" type="slidenum">
              <a:rPr lang="en-US" smtClean="0"/>
              <a:t>20</a:t>
            </a:fld>
            <a:endParaRPr lang="en-US"/>
          </a:p>
        </p:txBody>
      </p:sp>
    </p:spTree>
    <p:extLst>
      <p:ext uri="{BB962C8B-B14F-4D97-AF65-F5344CB8AC3E}">
        <p14:creationId xmlns:p14="http://schemas.microsoft.com/office/powerpoint/2010/main" val="27536046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E1E41-6B4E-5C47-90B0-719CDDF77E62}"/>
              </a:ext>
            </a:extLst>
          </p:cNvPr>
          <p:cNvSpPr>
            <a:spLocks noGrp="1"/>
          </p:cNvSpPr>
          <p:nvPr>
            <p:ph type="title"/>
          </p:nvPr>
        </p:nvSpPr>
        <p:spPr/>
        <p:txBody>
          <a:bodyPr/>
          <a:lstStyle/>
          <a:p>
            <a:r>
              <a:rPr lang="en-US" dirty="0"/>
              <a:t>Example: Data Integration</a:t>
            </a:r>
          </a:p>
        </p:txBody>
      </p:sp>
      <p:sp>
        <p:nvSpPr>
          <p:cNvPr id="3" name="Content Placeholder 2">
            <a:extLst>
              <a:ext uri="{FF2B5EF4-FFF2-40B4-BE49-F238E27FC236}">
                <a16:creationId xmlns:a16="http://schemas.microsoft.com/office/drawing/2014/main" id="{FBD21B41-F069-4E40-B7AA-0C9C9FFD5511}"/>
              </a:ext>
            </a:extLst>
          </p:cNvPr>
          <p:cNvSpPr>
            <a:spLocks noGrp="1"/>
          </p:cNvSpPr>
          <p:nvPr>
            <p:ph idx="1"/>
          </p:nvPr>
        </p:nvSpPr>
        <p:spPr>
          <a:xfrm>
            <a:off x="457200" y="1371600"/>
            <a:ext cx="8229600" cy="1732085"/>
          </a:xfrm>
        </p:spPr>
        <p:txBody>
          <a:bodyPr/>
          <a:lstStyle/>
          <a:p>
            <a:r>
              <a:rPr lang="en-US" altLang="en-US" dirty="0"/>
              <a:t>Operational databases must be integrated through programming or ETL scripts.</a:t>
            </a:r>
          </a:p>
          <a:p>
            <a:r>
              <a:rPr lang="en-US" altLang="en-US" dirty="0"/>
              <a:t>Example of lack of integration:</a:t>
            </a:r>
          </a:p>
          <a:p>
            <a:endParaRPr lang="en-US" dirty="0"/>
          </a:p>
        </p:txBody>
      </p:sp>
      <p:sp>
        <p:nvSpPr>
          <p:cNvPr id="4" name="Footer Placeholder 3">
            <a:extLst>
              <a:ext uri="{FF2B5EF4-FFF2-40B4-BE49-F238E27FC236}">
                <a16:creationId xmlns:a16="http://schemas.microsoft.com/office/drawing/2014/main" id="{FDD47EB8-2317-D243-A2C8-0D2D8A89818E}"/>
              </a:ext>
            </a:extLst>
          </p:cNvPr>
          <p:cNvSpPr>
            <a:spLocks noGrp="1"/>
          </p:cNvSpPr>
          <p:nvPr>
            <p:ph type="ftr" sz="quarter" idx="11"/>
          </p:nvPr>
        </p:nvSpPr>
        <p:spPr/>
        <p:txBody>
          <a:bodyPr/>
          <a:lstStyle/>
          <a:p>
            <a:r>
              <a:rPr lang="en-US"/>
              <a:t>Data Warehousing, OLAP, Data Mining</a:t>
            </a:r>
          </a:p>
        </p:txBody>
      </p:sp>
      <p:sp>
        <p:nvSpPr>
          <p:cNvPr id="5" name="Slide Number Placeholder 4">
            <a:extLst>
              <a:ext uri="{FF2B5EF4-FFF2-40B4-BE49-F238E27FC236}">
                <a16:creationId xmlns:a16="http://schemas.microsoft.com/office/drawing/2014/main" id="{F4F7527C-1372-8A4F-993C-9B0C70766C58}"/>
              </a:ext>
            </a:extLst>
          </p:cNvPr>
          <p:cNvSpPr>
            <a:spLocks noGrp="1"/>
          </p:cNvSpPr>
          <p:nvPr>
            <p:ph type="sldNum" sz="quarter" idx="12"/>
          </p:nvPr>
        </p:nvSpPr>
        <p:spPr/>
        <p:txBody>
          <a:bodyPr/>
          <a:lstStyle/>
          <a:p>
            <a:fld id="{C0F4FBFA-1248-4AAF-9253-30F121885773}" type="slidenum">
              <a:rPr lang="en-US" smtClean="0"/>
              <a:t>21</a:t>
            </a:fld>
            <a:endParaRPr lang="en-US"/>
          </a:p>
        </p:txBody>
      </p:sp>
      <p:sp>
        <p:nvSpPr>
          <p:cNvPr id="6" name="Rectangle 4">
            <a:extLst>
              <a:ext uri="{FF2B5EF4-FFF2-40B4-BE49-F238E27FC236}">
                <a16:creationId xmlns:a16="http://schemas.microsoft.com/office/drawing/2014/main" id="{441F5075-F087-B74C-A54D-F2B629986127}"/>
              </a:ext>
            </a:extLst>
          </p:cNvPr>
          <p:cNvSpPr>
            <a:spLocks noChangeArrowheads="1"/>
          </p:cNvSpPr>
          <p:nvPr/>
        </p:nvSpPr>
        <p:spPr bwMode="auto">
          <a:xfrm>
            <a:off x="1296987" y="3886200"/>
            <a:ext cx="304482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r>
              <a:rPr lang="en-US" altLang="en-US" b="1" dirty="0">
                <a:solidFill>
                  <a:srgbClr val="808000"/>
                </a:solidFill>
                <a:latin typeface="Courier New" panose="02070309020205020404" pitchFamily="49" charset="0"/>
              </a:rPr>
              <a:t>DB</a:t>
            </a:r>
            <a:r>
              <a:rPr lang="en-US" altLang="en-US" b="1" baseline="-25000" dirty="0">
                <a:solidFill>
                  <a:srgbClr val="808000"/>
                </a:solidFill>
                <a:latin typeface="Courier New" panose="02070309020205020404" pitchFamily="49" charset="0"/>
              </a:rPr>
              <a:t>1</a:t>
            </a:r>
            <a:r>
              <a:rPr lang="en-US" altLang="en-US" b="1" dirty="0">
                <a:solidFill>
                  <a:srgbClr val="808000"/>
                </a:solidFill>
                <a:latin typeface="Courier New" panose="02070309020205020404" pitchFamily="49" charset="0"/>
              </a:rPr>
              <a:t>: m/f</a:t>
            </a:r>
          </a:p>
          <a:p>
            <a:r>
              <a:rPr lang="en-US" altLang="en-US" b="1" dirty="0">
                <a:solidFill>
                  <a:srgbClr val="808000"/>
                </a:solidFill>
                <a:latin typeface="Courier New" panose="02070309020205020404" pitchFamily="49" charset="0"/>
              </a:rPr>
              <a:t>DB</a:t>
            </a:r>
            <a:r>
              <a:rPr lang="en-US" altLang="en-US" b="1" baseline="-25000" dirty="0">
                <a:solidFill>
                  <a:srgbClr val="808000"/>
                </a:solidFill>
                <a:latin typeface="Courier New" panose="02070309020205020404" pitchFamily="49" charset="0"/>
              </a:rPr>
              <a:t>2</a:t>
            </a:r>
            <a:r>
              <a:rPr lang="en-US" altLang="en-US" b="1" dirty="0">
                <a:solidFill>
                  <a:srgbClr val="808000"/>
                </a:solidFill>
                <a:latin typeface="Courier New" panose="02070309020205020404" pitchFamily="49" charset="0"/>
              </a:rPr>
              <a:t>: 1/0</a:t>
            </a:r>
          </a:p>
          <a:p>
            <a:r>
              <a:rPr lang="en-US" altLang="en-US" b="1" dirty="0">
                <a:solidFill>
                  <a:srgbClr val="808000"/>
                </a:solidFill>
                <a:latin typeface="Courier New" panose="02070309020205020404" pitchFamily="49" charset="0"/>
              </a:rPr>
              <a:t>DB</a:t>
            </a:r>
            <a:r>
              <a:rPr lang="en-US" altLang="en-US" b="1" baseline="-25000" dirty="0">
                <a:solidFill>
                  <a:srgbClr val="808000"/>
                </a:solidFill>
                <a:latin typeface="Courier New" panose="02070309020205020404" pitchFamily="49" charset="0"/>
              </a:rPr>
              <a:t>3</a:t>
            </a:r>
            <a:r>
              <a:rPr lang="en-US" altLang="en-US" b="1" dirty="0">
                <a:solidFill>
                  <a:srgbClr val="808000"/>
                </a:solidFill>
                <a:latin typeface="Courier New" panose="02070309020205020404" pitchFamily="49" charset="0"/>
              </a:rPr>
              <a:t>: male/female</a:t>
            </a:r>
          </a:p>
          <a:p>
            <a:r>
              <a:rPr lang="en-US" altLang="en-US" b="1" dirty="0">
                <a:solidFill>
                  <a:srgbClr val="808000"/>
                </a:solidFill>
                <a:latin typeface="Courier New" panose="02070309020205020404" pitchFamily="49" charset="0"/>
              </a:rPr>
              <a:t>DB</a:t>
            </a:r>
            <a:r>
              <a:rPr lang="en-US" altLang="en-US" b="1" baseline="-25000" dirty="0">
                <a:solidFill>
                  <a:srgbClr val="808000"/>
                </a:solidFill>
                <a:latin typeface="Courier New" panose="02070309020205020404" pitchFamily="49" charset="0"/>
              </a:rPr>
              <a:t>4</a:t>
            </a:r>
            <a:r>
              <a:rPr lang="en-US" altLang="en-US" b="1" dirty="0">
                <a:solidFill>
                  <a:srgbClr val="808000"/>
                </a:solidFill>
                <a:latin typeface="Courier New" panose="02070309020205020404" pitchFamily="49" charset="0"/>
              </a:rPr>
              <a:t>: M/W</a:t>
            </a:r>
          </a:p>
        </p:txBody>
      </p:sp>
      <p:sp>
        <p:nvSpPr>
          <p:cNvPr id="7" name="Rectangle 5">
            <a:extLst>
              <a:ext uri="{FF2B5EF4-FFF2-40B4-BE49-F238E27FC236}">
                <a16:creationId xmlns:a16="http://schemas.microsoft.com/office/drawing/2014/main" id="{4BDA8BCA-AF8A-4441-A366-A2CC028237B3}"/>
              </a:ext>
            </a:extLst>
          </p:cNvPr>
          <p:cNvSpPr>
            <a:spLocks noChangeArrowheads="1"/>
          </p:cNvSpPr>
          <p:nvPr/>
        </p:nvSpPr>
        <p:spPr bwMode="auto">
          <a:xfrm>
            <a:off x="6173787" y="38862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r>
              <a:rPr lang="en-US" altLang="en-US" b="1">
                <a:solidFill>
                  <a:srgbClr val="008080"/>
                </a:solidFill>
                <a:latin typeface="Courier New" panose="02070309020205020404" pitchFamily="49" charset="0"/>
              </a:rPr>
              <a:t>m, f</a:t>
            </a:r>
          </a:p>
        </p:txBody>
      </p:sp>
      <p:sp>
        <p:nvSpPr>
          <p:cNvPr id="8" name="Rectangle 6">
            <a:extLst>
              <a:ext uri="{FF2B5EF4-FFF2-40B4-BE49-F238E27FC236}">
                <a16:creationId xmlns:a16="http://schemas.microsoft.com/office/drawing/2014/main" id="{B4E1CDC1-08BD-4F49-B55B-BA45F1CFD42E}"/>
              </a:ext>
            </a:extLst>
          </p:cNvPr>
          <p:cNvSpPr>
            <a:spLocks noChangeArrowheads="1"/>
          </p:cNvSpPr>
          <p:nvPr/>
        </p:nvSpPr>
        <p:spPr bwMode="auto">
          <a:xfrm>
            <a:off x="1220787" y="3429000"/>
            <a:ext cx="1503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r>
              <a:rPr lang="en-US" altLang="en-US" b="1" u="sng">
                <a:solidFill>
                  <a:srgbClr val="003300"/>
                </a:solidFill>
              </a:rPr>
              <a:t>Encoding</a:t>
            </a:r>
          </a:p>
        </p:txBody>
      </p:sp>
      <p:sp>
        <p:nvSpPr>
          <p:cNvPr id="9" name="Rectangle 7">
            <a:extLst>
              <a:ext uri="{FF2B5EF4-FFF2-40B4-BE49-F238E27FC236}">
                <a16:creationId xmlns:a16="http://schemas.microsoft.com/office/drawing/2014/main" id="{A608DCEF-34EB-D948-BC2A-0B853F0F78D8}"/>
              </a:ext>
            </a:extLst>
          </p:cNvPr>
          <p:cNvSpPr>
            <a:spLocks noChangeArrowheads="1"/>
          </p:cNvSpPr>
          <p:nvPr/>
        </p:nvSpPr>
        <p:spPr bwMode="auto">
          <a:xfrm>
            <a:off x="5868987" y="3429000"/>
            <a:ext cx="1743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r>
              <a:rPr lang="en-US" altLang="en-US" b="1" u="sng">
                <a:solidFill>
                  <a:srgbClr val="003300"/>
                </a:solidFill>
              </a:rPr>
              <a:t>Integration</a:t>
            </a:r>
          </a:p>
        </p:txBody>
      </p:sp>
      <p:sp>
        <p:nvSpPr>
          <p:cNvPr id="10" name="Line 8">
            <a:extLst>
              <a:ext uri="{FF2B5EF4-FFF2-40B4-BE49-F238E27FC236}">
                <a16:creationId xmlns:a16="http://schemas.microsoft.com/office/drawing/2014/main" id="{32D83D74-D609-9848-9DA2-4B43BCDAADB8}"/>
              </a:ext>
            </a:extLst>
          </p:cNvPr>
          <p:cNvSpPr>
            <a:spLocks noChangeShapeType="1"/>
          </p:cNvSpPr>
          <p:nvPr/>
        </p:nvSpPr>
        <p:spPr bwMode="auto">
          <a:xfrm>
            <a:off x="2608262" y="4069129"/>
            <a:ext cx="3429000" cy="48846"/>
          </a:xfrm>
          <a:prstGeom prst="line">
            <a:avLst/>
          </a:prstGeom>
          <a:noFill/>
          <a:ln w="12700">
            <a:solidFill>
              <a:schemeClr val="bg2"/>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Line 9">
            <a:extLst>
              <a:ext uri="{FF2B5EF4-FFF2-40B4-BE49-F238E27FC236}">
                <a16:creationId xmlns:a16="http://schemas.microsoft.com/office/drawing/2014/main" id="{560BA6F9-A267-4247-AB6C-C098C4438B41}"/>
              </a:ext>
            </a:extLst>
          </p:cNvPr>
          <p:cNvSpPr>
            <a:spLocks noChangeShapeType="1"/>
          </p:cNvSpPr>
          <p:nvPr/>
        </p:nvSpPr>
        <p:spPr bwMode="auto">
          <a:xfrm flipV="1">
            <a:off x="2724150" y="4130675"/>
            <a:ext cx="3313112" cy="208085"/>
          </a:xfrm>
          <a:prstGeom prst="line">
            <a:avLst/>
          </a:prstGeom>
          <a:noFill/>
          <a:ln w="12700">
            <a:solidFill>
              <a:schemeClr val="bg2"/>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Line 10">
            <a:extLst>
              <a:ext uri="{FF2B5EF4-FFF2-40B4-BE49-F238E27FC236}">
                <a16:creationId xmlns:a16="http://schemas.microsoft.com/office/drawing/2014/main" id="{0FE1385F-4DFC-8A46-B9A9-05BFCD0AEF94}"/>
              </a:ext>
            </a:extLst>
          </p:cNvPr>
          <p:cNvSpPr>
            <a:spLocks noChangeShapeType="1"/>
          </p:cNvSpPr>
          <p:nvPr/>
        </p:nvSpPr>
        <p:spPr bwMode="auto">
          <a:xfrm flipV="1">
            <a:off x="3609974" y="4130675"/>
            <a:ext cx="2427287" cy="493839"/>
          </a:xfrm>
          <a:prstGeom prst="line">
            <a:avLst/>
          </a:prstGeom>
          <a:noFill/>
          <a:ln w="12700">
            <a:solidFill>
              <a:schemeClr val="bg2"/>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Line 11">
            <a:extLst>
              <a:ext uri="{FF2B5EF4-FFF2-40B4-BE49-F238E27FC236}">
                <a16:creationId xmlns:a16="http://schemas.microsoft.com/office/drawing/2014/main" id="{E27E322A-F5A8-4940-810E-CC27B21690E7}"/>
              </a:ext>
            </a:extLst>
          </p:cNvPr>
          <p:cNvSpPr>
            <a:spLocks noChangeShapeType="1"/>
          </p:cNvSpPr>
          <p:nvPr/>
        </p:nvSpPr>
        <p:spPr bwMode="auto">
          <a:xfrm flipV="1">
            <a:off x="2570163" y="4834794"/>
            <a:ext cx="2057400" cy="76200"/>
          </a:xfrm>
          <a:prstGeom prst="line">
            <a:avLst/>
          </a:prstGeom>
          <a:noFill/>
          <a:ln w="127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Line 12">
            <a:extLst>
              <a:ext uri="{FF2B5EF4-FFF2-40B4-BE49-F238E27FC236}">
                <a16:creationId xmlns:a16="http://schemas.microsoft.com/office/drawing/2014/main" id="{7E0F49BC-126E-6E4B-8475-EA7F34B16505}"/>
              </a:ext>
            </a:extLst>
          </p:cNvPr>
          <p:cNvSpPr>
            <a:spLocks noChangeShapeType="1"/>
          </p:cNvSpPr>
          <p:nvPr/>
        </p:nvSpPr>
        <p:spPr bwMode="auto">
          <a:xfrm flipV="1">
            <a:off x="4649787" y="4130675"/>
            <a:ext cx="1387474" cy="706555"/>
          </a:xfrm>
          <a:prstGeom prst="line">
            <a:avLst/>
          </a:prstGeom>
          <a:noFill/>
          <a:ln w="12700">
            <a:solidFill>
              <a:schemeClr val="bg2"/>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5862429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5C97B-C1E6-E342-B798-C3C45B7DD1E1}"/>
              </a:ext>
            </a:extLst>
          </p:cNvPr>
          <p:cNvSpPr>
            <a:spLocks noGrp="1"/>
          </p:cNvSpPr>
          <p:nvPr>
            <p:ph type="title"/>
          </p:nvPr>
        </p:nvSpPr>
        <p:spPr/>
        <p:txBody>
          <a:bodyPr/>
          <a:lstStyle/>
          <a:p>
            <a:r>
              <a:rPr lang="en-US" dirty="0"/>
              <a:t>Backflushing</a:t>
            </a:r>
          </a:p>
        </p:txBody>
      </p:sp>
      <p:sp>
        <p:nvSpPr>
          <p:cNvPr id="3" name="Content Placeholder 2">
            <a:extLst>
              <a:ext uri="{FF2B5EF4-FFF2-40B4-BE49-F238E27FC236}">
                <a16:creationId xmlns:a16="http://schemas.microsoft.com/office/drawing/2014/main" id="{6EE163D2-A470-D64C-B1C4-CBBF3068C96A}"/>
              </a:ext>
            </a:extLst>
          </p:cNvPr>
          <p:cNvSpPr>
            <a:spLocks noGrp="1"/>
          </p:cNvSpPr>
          <p:nvPr>
            <p:ph idx="1"/>
          </p:nvPr>
        </p:nvSpPr>
        <p:spPr>
          <a:xfrm>
            <a:off x="457200" y="1371600"/>
            <a:ext cx="8229600" cy="1779725"/>
          </a:xfrm>
        </p:spPr>
        <p:txBody>
          <a:bodyPr>
            <a:normAutofit lnSpcReduction="10000"/>
          </a:bodyPr>
          <a:lstStyle/>
          <a:p>
            <a:r>
              <a:rPr lang="en-US" sz="2800" dirty="0"/>
              <a:t>During integration of data from multiple sources, data quality issues are generally resolved, and the updated data is then often copied back to the operational data sources.</a:t>
            </a:r>
          </a:p>
        </p:txBody>
      </p:sp>
      <p:sp>
        <p:nvSpPr>
          <p:cNvPr id="4" name="Footer Placeholder 3">
            <a:extLst>
              <a:ext uri="{FF2B5EF4-FFF2-40B4-BE49-F238E27FC236}">
                <a16:creationId xmlns:a16="http://schemas.microsoft.com/office/drawing/2014/main" id="{19F2FB40-F3E1-F14B-A1F4-C4CF3FB02ECF}"/>
              </a:ext>
            </a:extLst>
          </p:cNvPr>
          <p:cNvSpPr>
            <a:spLocks noGrp="1"/>
          </p:cNvSpPr>
          <p:nvPr>
            <p:ph type="ftr" sz="quarter" idx="11"/>
          </p:nvPr>
        </p:nvSpPr>
        <p:spPr/>
        <p:txBody>
          <a:bodyPr/>
          <a:lstStyle/>
          <a:p>
            <a:r>
              <a:rPr lang="en-US"/>
              <a:t>Data Warehousing, OLAP, Data Mining</a:t>
            </a:r>
          </a:p>
        </p:txBody>
      </p:sp>
      <p:sp>
        <p:nvSpPr>
          <p:cNvPr id="5" name="Slide Number Placeholder 4">
            <a:extLst>
              <a:ext uri="{FF2B5EF4-FFF2-40B4-BE49-F238E27FC236}">
                <a16:creationId xmlns:a16="http://schemas.microsoft.com/office/drawing/2014/main" id="{601F9164-6A03-194F-8A3E-B066AC14BDF5}"/>
              </a:ext>
            </a:extLst>
          </p:cNvPr>
          <p:cNvSpPr>
            <a:spLocks noGrp="1"/>
          </p:cNvSpPr>
          <p:nvPr>
            <p:ph type="sldNum" sz="quarter" idx="12"/>
          </p:nvPr>
        </p:nvSpPr>
        <p:spPr/>
        <p:txBody>
          <a:bodyPr/>
          <a:lstStyle/>
          <a:p>
            <a:fld id="{C0F4FBFA-1248-4AAF-9253-30F121885773}" type="slidenum">
              <a:rPr lang="en-US" smtClean="0"/>
              <a:t>22</a:t>
            </a:fld>
            <a:endParaRPr lang="en-US"/>
          </a:p>
        </p:txBody>
      </p:sp>
      <p:sp>
        <p:nvSpPr>
          <p:cNvPr id="6" name="Rectangle 3">
            <a:extLst>
              <a:ext uri="{FF2B5EF4-FFF2-40B4-BE49-F238E27FC236}">
                <a16:creationId xmlns:a16="http://schemas.microsoft.com/office/drawing/2014/main" id="{1A225CC9-86B4-8C47-B40D-0A0AC6CA121B}"/>
              </a:ext>
            </a:extLst>
          </p:cNvPr>
          <p:cNvSpPr>
            <a:spLocks noChangeArrowheads="1"/>
          </p:cNvSpPr>
          <p:nvPr/>
        </p:nvSpPr>
        <p:spPr bwMode="auto">
          <a:xfrm>
            <a:off x="1250753" y="4503025"/>
            <a:ext cx="1276343" cy="619125"/>
          </a:xfrm>
          <a:prstGeom prst="rect">
            <a:avLst/>
          </a:prstGeom>
          <a:noFill/>
          <a:ln w="25400">
            <a:solidFill>
              <a:schemeClr val="accent5">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lgn="ctr"/>
            <a:endParaRPr lang="en-US" altLang="en-US" sz="1800" b="1" dirty="0">
              <a:solidFill>
                <a:srgbClr val="008080"/>
              </a:solidFill>
            </a:endParaRPr>
          </a:p>
        </p:txBody>
      </p:sp>
      <p:sp>
        <p:nvSpPr>
          <p:cNvPr id="7" name="Rectangle 3">
            <a:extLst>
              <a:ext uri="{FF2B5EF4-FFF2-40B4-BE49-F238E27FC236}">
                <a16:creationId xmlns:a16="http://schemas.microsoft.com/office/drawing/2014/main" id="{04BA5CBA-CDE3-E145-8C54-7522CF3E7B09}"/>
              </a:ext>
            </a:extLst>
          </p:cNvPr>
          <p:cNvSpPr>
            <a:spLocks noChangeArrowheads="1"/>
          </p:cNvSpPr>
          <p:nvPr/>
        </p:nvSpPr>
        <p:spPr bwMode="auto">
          <a:xfrm>
            <a:off x="1324754" y="4420653"/>
            <a:ext cx="1276343" cy="619125"/>
          </a:xfrm>
          <a:prstGeom prst="rect">
            <a:avLst/>
          </a:prstGeom>
          <a:solidFill>
            <a:schemeClr val="bg1">
              <a:lumMod val="95000"/>
            </a:schemeClr>
          </a:solidFill>
          <a:ln w="25400">
            <a:solidFill>
              <a:schemeClr val="accent5">
                <a:lumMod val="50000"/>
              </a:schemeClr>
            </a:solidFill>
            <a:miter lim="800000"/>
            <a:headEnd/>
            <a:tailEnd/>
          </a:ln>
          <a:effectLst/>
        </p:spPr>
        <p:txBody>
          <a:bodyPr wrap="square" lIns="92075" tIns="46038" rIns="92075" bIns="46038">
            <a:spAutoFit/>
          </a:bodyPr>
          <a:lstStyle/>
          <a:p>
            <a:pPr algn="ctr"/>
            <a:endParaRPr lang="en-US" altLang="en-US" sz="1800" b="1" dirty="0">
              <a:solidFill>
                <a:srgbClr val="008080"/>
              </a:solidFill>
            </a:endParaRPr>
          </a:p>
        </p:txBody>
      </p:sp>
      <p:sp>
        <p:nvSpPr>
          <p:cNvPr id="8" name="Rectangle 4">
            <a:extLst>
              <a:ext uri="{FF2B5EF4-FFF2-40B4-BE49-F238E27FC236}">
                <a16:creationId xmlns:a16="http://schemas.microsoft.com/office/drawing/2014/main" id="{4AD750ED-FFF3-194B-93C9-07F5482D7D83}"/>
              </a:ext>
            </a:extLst>
          </p:cNvPr>
          <p:cNvSpPr>
            <a:spLocks noChangeArrowheads="1"/>
          </p:cNvSpPr>
          <p:nvPr/>
        </p:nvSpPr>
        <p:spPr bwMode="auto">
          <a:xfrm>
            <a:off x="3353878" y="4218046"/>
            <a:ext cx="1392237" cy="831639"/>
          </a:xfrm>
          <a:prstGeom prst="rect">
            <a:avLst/>
          </a:prstGeom>
          <a:noFill/>
          <a:ln w="254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r>
              <a:rPr lang="en-US" altLang="en-US" sz="1600" b="1" dirty="0">
                <a:solidFill>
                  <a:srgbClr val="003300"/>
                </a:solidFill>
              </a:rPr>
              <a:t>ETL via</a:t>
            </a:r>
          </a:p>
          <a:p>
            <a:r>
              <a:rPr lang="en-US" altLang="en-US" sz="1600" b="1" i="1" dirty="0">
                <a:solidFill>
                  <a:srgbClr val="003300"/>
                </a:solidFill>
              </a:rPr>
              <a:t>Tools, Scripts, Programs</a:t>
            </a:r>
          </a:p>
        </p:txBody>
      </p:sp>
      <p:sp>
        <p:nvSpPr>
          <p:cNvPr id="9" name="Oval 6">
            <a:extLst>
              <a:ext uri="{FF2B5EF4-FFF2-40B4-BE49-F238E27FC236}">
                <a16:creationId xmlns:a16="http://schemas.microsoft.com/office/drawing/2014/main" id="{39486716-7ED3-1B4B-80B1-2010DCE27251}"/>
              </a:ext>
            </a:extLst>
          </p:cNvPr>
          <p:cNvSpPr>
            <a:spLocks noChangeArrowheads="1"/>
          </p:cNvSpPr>
          <p:nvPr/>
        </p:nvSpPr>
        <p:spPr bwMode="auto">
          <a:xfrm>
            <a:off x="5585597" y="4875166"/>
            <a:ext cx="2260600" cy="660400"/>
          </a:xfrm>
          <a:prstGeom prst="ellipse">
            <a:avLst/>
          </a:prstGeom>
          <a:solidFill>
            <a:schemeClr val="accent3">
              <a:lumMod val="60000"/>
              <a:lumOff val="40000"/>
            </a:schemeClr>
          </a:solidFill>
          <a:ln w="25400">
            <a:solidFill>
              <a:schemeClr val="bg1">
                <a:lumMod val="50000"/>
              </a:schemeClr>
            </a:solidFill>
            <a:round/>
            <a:headEnd/>
            <a:tailEnd/>
          </a:ln>
          <a:effectLst/>
        </p:spPr>
        <p:txBody>
          <a:bodyPr wrap="none" anchor="ctr"/>
          <a:lstStyle/>
          <a:p>
            <a:endParaRPr lang="en-US"/>
          </a:p>
        </p:txBody>
      </p:sp>
      <p:sp>
        <p:nvSpPr>
          <p:cNvPr id="10" name="Rectangle 7">
            <a:extLst>
              <a:ext uri="{FF2B5EF4-FFF2-40B4-BE49-F238E27FC236}">
                <a16:creationId xmlns:a16="http://schemas.microsoft.com/office/drawing/2014/main" id="{BE1DF732-EA5F-9946-8C69-035C36DE7E43}"/>
              </a:ext>
            </a:extLst>
          </p:cNvPr>
          <p:cNvSpPr>
            <a:spLocks noChangeArrowheads="1"/>
          </p:cNvSpPr>
          <p:nvPr/>
        </p:nvSpPr>
        <p:spPr bwMode="auto">
          <a:xfrm>
            <a:off x="5572897" y="4100466"/>
            <a:ext cx="2286000" cy="1143000"/>
          </a:xfrm>
          <a:prstGeom prst="rect">
            <a:avLst/>
          </a:prstGeom>
          <a:solidFill>
            <a:schemeClr val="accent3">
              <a:lumMod val="60000"/>
              <a:lumOff val="40000"/>
            </a:schemeClr>
          </a:solidFill>
          <a:ln>
            <a:noFill/>
          </a:ln>
          <a:effectLst/>
        </p:spPr>
        <p:txBody>
          <a:bodyPr wrap="none" anchor="ctr"/>
          <a:lstStyle/>
          <a:p>
            <a:endParaRPr lang="en-US"/>
          </a:p>
        </p:txBody>
      </p:sp>
      <p:sp>
        <p:nvSpPr>
          <p:cNvPr id="11" name="Line 8">
            <a:extLst>
              <a:ext uri="{FF2B5EF4-FFF2-40B4-BE49-F238E27FC236}">
                <a16:creationId xmlns:a16="http://schemas.microsoft.com/office/drawing/2014/main" id="{FB207284-69DA-3C46-8463-1D0ABF5D6268}"/>
              </a:ext>
            </a:extLst>
          </p:cNvPr>
          <p:cNvSpPr>
            <a:spLocks noChangeShapeType="1"/>
          </p:cNvSpPr>
          <p:nvPr/>
        </p:nvSpPr>
        <p:spPr bwMode="auto">
          <a:xfrm>
            <a:off x="5572897" y="4100466"/>
            <a:ext cx="0" cy="1143000"/>
          </a:xfrm>
          <a:prstGeom prst="line">
            <a:avLst/>
          </a:prstGeom>
          <a:noFill/>
          <a:ln w="25400">
            <a:solidFill>
              <a:schemeClr val="bg1">
                <a:lumMod val="50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Line 9">
            <a:extLst>
              <a:ext uri="{FF2B5EF4-FFF2-40B4-BE49-F238E27FC236}">
                <a16:creationId xmlns:a16="http://schemas.microsoft.com/office/drawing/2014/main" id="{EC63B152-0568-3B43-8ED6-916CD0FAEF3F}"/>
              </a:ext>
            </a:extLst>
          </p:cNvPr>
          <p:cNvSpPr>
            <a:spLocks noChangeShapeType="1"/>
          </p:cNvSpPr>
          <p:nvPr/>
        </p:nvSpPr>
        <p:spPr bwMode="auto">
          <a:xfrm>
            <a:off x="7858897" y="4100466"/>
            <a:ext cx="0" cy="1143000"/>
          </a:xfrm>
          <a:prstGeom prst="line">
            <a:avLst/>
          </a:prstGeom>
          <a:noFill/>
          <a:ln w="25400">
            <a:solidFill>
              <a:schemeClr val="bg1">
                <a:lumMod val="50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Oval 10">
            <a:extLst>
              <a:ext uri="{FF2B5EF4-FFF2-40B4-BE49-F238E27FC236}">
                <a16:creationId xmlns:a16="http://schemas.microsoft.com/office/drawing/2014/main" id="{0B424F76-B0F8-4C4E-BBC3-CCEBE696EBBA}"/>
              </a:ext>
            </a:extLst>
          </p:cNvPr>
          <p:cNvSpPr>
            <a:spLocks noChangeArrowheads="1"/>
          </p:cNvSpPr>
          <p:nvPr/>
        </p:nvSpPr>
        <p:spPr bwMode="auto">
          <a:xfrm>
            <a:off x="5585597" y="3808366"/>
            <a:ext cx="2260600" cy="660400"/>
          </a:xfrm>
          <a:prstGeom prst="ellipse">
            <a:avLst/>
          </a:prstGeom>
          <a:solidFill>
            <a:schemeClr val="accent3">
              <a:lumMod val="60000"/>
              <a:lumOff val="40000"/>
            </a:schemeClr>
          </a:solidFill>
          <a:ln w="25400">
            <a:solidFill>
              <a:schemeClr val="bg1">
                <a:lumMod val="50000"/>
              </a:schemeClr>
            </a:solidFill>
            <a:round/>
            <a:headEnd/>
            <a:tailEnd/>
          </a:ln>
          <a:effectLst/>
        </p:spPr>
        <p:txBody>
          <a:bodyPr wrap="none" anchor="ctr"/>
          <a:lstStyle/>
          <a:p>
            <a:endParaRPr lang="en-US"/>
          </a:p>
        </p:txBody>
      </p:sp>
      <p:sp>
        <p:nvSpPr>
          <p:cNvPr id="14" name="Rectangle 11">
            <a:extLst>
              <a:ext uri="{FF2B5EF4-FFF2-40B4-BE49-F238E27FC236}">
                <a16:creationId xmlns:a16="http://schemas.microsoft.com/office/drawing/2014/main" id="{28A5F293-FB37-3046-8A9F-96F5827633BB}"/>
              </a:ext>
            </a:extLst>
          </p:cNvPr>
          <p:cNvSpPr>
            <a:spLocks noChangeArrowheads="1"/>
          </p:cNvSpPr>
          <p:nvPr/>
        </p:nvSpPr>
        <p:spPr bwMode="auto">
          <a:xfrm>
            <a:off x="5761810" y="4579891"/>
            <a:ext cx="18272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a:r>
              <a:rPr lang="en-US" altLang="en-US" b="1" dirty="0">
                <a:solidFill>
                  <a:schemeClr val="folHlink"/>
                </a:solidFill>
                <a:latin typeface="Arial" panose="020B0604020202020204" pitchFamily="34" charset="0"/>
              </a:rPr>
              <a:t>Data</a:t>
            </a:r>
          </a:p>
          <a:p>
            <a:pPr algn="ctr"/>
            <a:r>
              <a:rPr lang="en-US" altLang="en-US" b="1" dirty="0">
                <a:solidFill>
                  <a:schemeClr val="folHlink"/>
                </a:solidFill>
                <a:latin typeface="Arial" panose="020B0604020202020204" pitchFamily="34" charset="0"/>
              </a:rPr>
              <a:t>Warehouse</a:t>
            </a:r>
          </a:p>
        </p:txBody>
      </p:sp>
      <p:sp>
        <p:nvSpPr>
          <p:cNvPr id="15" name="Line 47">
            <a:extLst>
              <a:ext uri="{FF2B5EF4-FFF2-40B4-BE49-F238E27FC236}">
                <a16:creationId xmlns:a16="http://schemas.microsoft.com/office/drawing/2014/main" id="{19EC6EDB-1547-7447-B25B-4238D432F466}"/>
              </a:ext>
            </a:extLst>
          </p:cNvPr>
          <p:cNvSpPr>
            <a:spLocks noChangeShapeType="1"/>
          </p:cNvSpPr>
          <p:nvPr/>
        </p:nvSpPr>
        <p:spPr bwMode="auto">
          <a:xfrm>
            <a:off x="2753497" y="4633866"/>
            <a:ext cx="457200" cy="0"/>
          </a:xfrm>
          <a:prstGeom prst="line">
            <a:avLst/>
          </a:prstGeom>
          <a:noFill/>
          <a:ln w="50800">
            <a:solidFill>
              <a:schemeClr val="accent5">
                <a:lumMod val="50000"/>
              </a:schemeClr>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Line 48">
            <a:extLst>
              <a:ext uri="{FF2B5EF4-FFF2-40B4-BE49-F238E27FC236}">
                <a16:creationId xmlns:a16="http://schemas.microsoft.com/office/drawing/2014/main" id="{886C4EA5-8028-624D-B704-ED5AA4871CAD}"/>
              </a:ext>
            </a:extLst>
          </p:cNvPr>
          <p:cNvSpPr>
            <a:spLocks noChangeShapeType="1"/>
          </p:cNvSpPr>
          <p:nvPr/>
        </p:nvSpPr>
        <p:spPr bwMode="auto">
          <a:xfrm>
            <a:off x="4963297" y="4633866"/>
            <a:ext cx="457200" cy="0"/>
          </a:xfrm>
          <a:prstGeom prst="line">
            <a:avLst/>
          </a:prstGeom>
          <a:noFill/>
          <a:ln w="50800">
            <a:solidFill>
              <a:schemeClr val="accent5">
                <a:lumMod val="50000"/>
              </a:schemeClr>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Rectangle 3">
            <a:extLst>
              <a:ext uri="{FF2B5EF4-FFF2-40B4-BE49-F238E27FC236}">
                <a16:creationId xmlns:a16="http://schemas.microsoft.com/office/drawing/2014/main" id="{3433DF1E-FF97-DD48-B847-FCF548B4CCD7}"/>
              </a:ext>
            </a:extLst>
          </p:cNvPr>
          <p:cNvSpPr>
            <a:spLocks noChangeArrowheads="1"/>
          </p:cNvSpPr>
          <p:nvPr/>
        </p:nvSpPr>
        <p:spPr bwMode="auto">
          <a:xfrm>
            <a:off x="1427935" y="4292554"/>
            <a:ext cx="1276350" cy="666750"/>
          </a:xfrm>
          <a:prstGeom prst="rect">
            <a:avLst/>
          </a:prstGeom>
          <a:solidFill>
            <a:schemeClr val="bg1">
              <a:lumMod val="85000"/>
            </a:schemeClr>
          </a:solidFill>
          <a:ln w="25400">
            <a:solidFill>
              <a:schemeClr val="accent5">
                <a:lumMod val="50000"/>
              </a:schemeClr>
            </a:solidFill>
            <a:miter lim="800000"/>
            <a:headEnd/>
            <a:tailEnd/>
          </a:ln>
          <a:effectLst/>
        </p:spPr>
        <p:txBody>
          <a:bodyPr wrap="none" lIns="92075" tIns="46038" rIns="92075" bIns="46038">
            <a:spAutoFit/>
          </a:bodyPr>
          <a:lstStyle/>
          <a:p>
            <a:pPr algn="ctr"/>
            <a:r>
              <a:rPr lang="en-US" altLang="en-US" sz="1800" b="1">
                <a:solidFill>
                  <a:srgbClr val="008080"/>
                </a:solidFill>
              </a:rPr>
              <a:t>Source</a:t>
            </a:r>
          </a:p>
          <a:p>
            <a:pPr algn="ctr"/>
            <a:r>
              <a:rPr lang="en-US" altLang="en-US" sz="1800" b="1">
                <a:solidFill>
                  <a:srgbClr val="008080"/>
                </a:solidFill>
              </a:rPr>
              <a:t>Databases</a:t>
            </a:r>
          </a:p>
        </p:txBody>
      </p:sp>
      <p:pic>
        <p:nvPicPr>
          <p:cNvPr id="20" name="Graphic 19" descr="Return">
            <a:extLst>
              <a:ext uri="{FF2B5EF4-FFF2-40B4-BE49-F238E27FC236}">
                <a16:creationId xmlns:a16="http://schemas.microsoft.com/office/drawing/2014/main" id="{E751B42A-5912-3E43-8DFF-9E4A95D4DC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1285100" y="3429000"/>
            <a:ext cx="3113897" cy="896796"/>
          </a:xfrm>
          <a:prstGeom prst="rect">
            <a:avLst/>
          </a:prstGeom>
        </p:spPr>
      </p:pic>
      <p:sp>
        <p:nvSpPr>
          <p:cNvPr id="21" name="TextBox 20">
            <a:extLst>
              <a:ext uri="{FF2B5EF4-FFF2-40B4-BE49-F238E27FC236}">
                <a16:creationId xmlns:a16="http://schemas.microsoft.com/office/drawing/2014/main" id="{A54A5D08-F33F-4D40-9EF3-567FD874AEA0}"/>
              </a:ext>
            </a:extLst>
          </p:cNvPr>
          <p:cNvSpPr txBox="1"/>
          <p:nvPr/>
        </p:nvSpPr>
        <p:spPr>
          <a:xfrm>
            <a:off x="1815816" y="3274729"/>
            <a:ext cx="2332562" cy="369332"/>
          </a:xfrm>
          <a:prstGeom prst="rect">
            <a:avLst/>
          </a:prstGeom>
          <a:noFill/>
        </p:spPr>
        <p:txBody>
          <a:bodyPr wrap="none" rtlCol="0">
            <a:spAutoFit/>
          </a:bodyPr>
          <a:lstStyle/>
          <a:p>
            <a:pPr algn="ctr"/>
            <a:r>
              <a:rPr lang="en-US" dirty="0">
                <a:solidFill>
                  <a:schemeClr val="bg2">
                    <a:lumMod val="25000"/>
                  </a:schemeClr>
                </a:solidFill>
                <a:latin typeface="Baskerville" panose="02020502070401020303" pitchFamily="18" charset="0"/>
                <a:ea typeface="Baskerville" panose="02020502070401020303" pitchFamily="18" charset="0"/>
              </a:rPr>
              <a:t>backflush cleaned data</a:t>
            </a:r>
          </a:p>
        </p:txBody>
      </p:sp>
    </p:spTree>
    <p:extLst>
      <p:ext uri="{BB962C8B-B14F-4D97-AF65-F5344CB8AC3E}">
        <p14:creationId xmlns:p14="http://schemas.microsoft.com/office/powerpoint/2010/main" val="10300576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pPr algn="ctr"/>
            <a:r>
              <a:rPr lang="en-US" sz="2800">
                <a:solidFill>
                  <a:schemeClr val="accent6">
                    <a:lumMod val="50000"/>
                  </a:schemeClr>
                </a:solidFill>
              </a:rPr>
              <a:t>Summary, Review, &amp; Questions…</a:t>
            </a:r>
          </a:p>
        </p:txBody>
      </p:sp>
      <p:pic>
        <p:nvPicPr>
          <p:cNvPr id="1026" name="Picture 2" descr="C:\Users\Martin Schedlbauer\AppData\Local\Microsoft\Windows\Temporary Internet Files\Content.IE5\RQ7Z4LXW\MC900441426[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5694" y="457200"/>
            <a:ext cx="3657143" cy="3657143"/>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872E60FC-9B56-024B-B8C9-C49B94BB8B6A}"/>
              </a:ext>
            </a:extLst>
          </p:cNvPr>
          <p:cNvSpPr>
            <a:spLocks noGrp="1"/>
          </p:cNvSpPr>
          <p:nvPr>
            <p:ph type="ftr" sz="quarter" idx="11"/>
          </p:nvPr>
        </p:nvSpPr>
        <p:spPr/>
        <p:txBody>
          <a:bodyPr/>
          <a:lstStyle/>
          <a:p>
            <a:r>
              <a:rPr lang="en-US"/>
              <a:t>Data Warehousing, OLAP, Data Mining</a:t>
            </a:r>
          </a:p>
        </p:txBody>
      </p:sp>
      <p:sp>
        <p:nvSpPr>
          <p:cNvPr id="3" name="Slide Number Placeholder 2">
            <a:extLst>
              <a:ext uri="{FF2B5EF4-FFF2-40B4-BE49-F238E27FC236}">
                <a16:creationId xmlns:a16="http://schemas.microsoft.com/office/drawing/2014/main" id="{A83CD9CB-79E9-D54C-96EA-C63DC55A5872}"/>
              </a:ext>
            </a:extLst>
          </p:cNvPr>
          <p:cNvSpPr>
            <a:spLocks noGrp="1"/>
          </p:cNvSpPr>
          <p:nvPr>
            <p:ph type="sldNum" sz="quarter" idx="12"/>
          </p:nvPr>
        </p:nvSpPr>
        <p:spPr/>
        <p:txBody>
          <a:bodyPr/>
          <a:lstStyle/>
          <a:p>
            <a:fld id="{C0F4FBFA-1248-4AAF-9253-30F121885773}" type="slidenum">
              <a:rPr lang="en-US" smtClean="0"/>
              <a:t>23</a:t>
            </a:fld>
            <a:endParaRPr lang="en-US"/>
          </a:p>
        </p:txBody>
      </p:sp>
    </p:spTree>
    <p:extLst>
      <p:ext uri="{BB962C8B-B14F-4D97-AF65-F5344CB8AC3E}">
        <p14:creationId xmlns:p14="http://schemas.microsoft.com/office/powerpoint/2010/main" val="977540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946" name="Rectangle 2"/>
          <p:cNvSpPr>
            <a:spLocks noGrp="1" noChangeArrowheads="1"/>
          </p:cNvSpPr>
          <p:nvPr>
            <p:ph type="ctrTitle"/>
          </p:nvPr>
        </p:nvSpPr>
        <p:spPr/>
        <p:txBody>
          <a:bodyPr/>
          <a:lstStyle/>
          <a:p>
            <a:r>
              <a:rPr lang="en-US" dirty="0"/>
              <a:t>Multi-Dimensional Modeling</a:t>
            </a:r>
          </a:p>
        </p:txBody>
      </p:sp>
    </p:spTree>
    <p:extLst>
      <p:ext uri="{BB962C8B-B14F-4D97-AF65-F5344CB8AC3E}">
        <p14:creationId xmlns:p14="http://schemas.microsoft.com/office/powerpoint/2010/main" val="3540027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p:txBody>
          <a:bodyPr/>
          <a:lstStyle/>
          <a:p>
            <a:r>
              <a:rPr lang="en-US" dirty="0"/>
              <a:t>Multi-Dimensional Models</a:t>
            </a:r>
          </a:p>
          <a:p>
            <a:r>
              <a:rPr lang="en-US" dirty="0"/>
              <a:t>Denormalized Schemas</a:t>
            </a:r>
          </a:p>
          <a:p>
            <a:r>
              <a:rPr lang="en-US" dirty="0"/>
              <a:t>Star Schemas</a:t>
            </a:r>
          </a:p>
          <a:p>
            <a:r>
              <a:rPr lang="en-US" dirty="0"/>
              <a:t>Star vs Snowflake Schemas</a:t>
            </a:r>
          </a:p>
          <a:p>
            <a:r>
              <a:rPr lang="en-US" dirty="0"/>
              <a:t>Fact and Dimension Tables</a:t>
            </a:r>
          </a:p>
          <a:p>
            <a:endParaRPr lang="en-US" dirty="0"/>
          </a:p>
        </p:txBody>
      </p:sp>
      <p:sp>
        <p:nvSpPr>
          <p:cNvPr id="2" name="Footer Placeholder 1">
            <a:extLst>
              <a:ext uri="{FF2B5EF4-FFF2-40B4-BE49-F238E27FC236}">
                <a16:creationId xmlns:a16="http://schemas.microsoft.com/office/drawing/2014/main" id="{B4C972D1-A6B6-3442-997E-0343E4083FDA}"/>
              </a:ext>
            </a:extLst>
          </p:cNvPr>
          <p:cNvSpPr>
            <a:spLocks noGrp="1"/>
          </p:cNvSpPr>
          <p:nvPr>
            <p:ph type="ftr" sz="quarter" idx="3"/>
          </p:nvPr>
        </p:nvSpPr>
        <p:spPr/>
        <p:txBody>
          <a:bodyPr/>
          <a:lstStyle/>
          <a:p>
            <a:r>
              <a:rPr lang="en-US"/>
              <a:t>Data Warehousing, OLAP, Data Mining</a:t>
            </a:r>
          </a:p>
        </p:txBody>
      </p:sp>
      <p:sp>
        <p:nvSpPr>
          <p:cNvPr id="3" name="Slide Number Placeholder 2">
            <a:extLst>
              <a:ext uri="{FF2B5EF4-FFF2-40B4-BE49-F238E27FC236}">
                <a16:creationId xmlns:a16="http://schemas.microsoft.com/office/drawing/2014/main" id="{8F40C37D-0C97-634D-8DB0-BA7C3752A34A}"/>
              </a:ext>
            </a:extLst>
          </p:cNvPr>
          <p:cNvSpPr>
            <a:spLocks noGrp="1"/>
          </p:cNvSpPr>
          <p:nvPr>
            <p:ph type="sldNum" sz="quarter" idx="4"/>
          </p:nvPr>
        </p:nvSpPr>
        <p:spPr/>
        <p:txBody>
          <a:bodyPr/>
          <a:lstStyle/>
          <a:p>
            <a:fld id="{C0F4FBFA-1248-4AAF-9253-30F121885773}" type="slidenum">
              <a:rPr lang="en-US" smtClean="0"/>
              <a:t>25</a:t>
            </a:fld>
            <a:endParaRPr lang="en-US"/>
          </a:p>
        </p:txBody>
      </p:sp>
    </p:spTree>
    <p:extLst>
      <p:ext uri="{BB962C8B-B14F-4D97-AF65-F5344CB8AC3E}">
        <p14:creationId xmlns:p14="http://schemas.microsoft.com/office/powerpoint/2010/main" val="18950080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1FE08FF5-AD70-3140-B62D-0A5B6A77AE95}"/>
              </a:ext>
            </a:extLst>
          </p:cNvPr>
          <p:cNvSpPr>
            <a:spLocks noGrp="1" noChangeArrowheads="1"/>
          </p:cNvSpPr>
          <p:nvPr>
            <p:ph type="title"/>
          </p:nvPr>
        </p:nvSpPr>
        <p:spPr/>
        <p:txBody>
          <a:bodyPr/>
          <a:lstStyle/>
          <a:p>
            <a:pPr>
              <a:defRPr/>
            </a:pPr>
            <a:r>
              <a:rPr lang="en-US" dirty="0"/>
              <a:t>Two-Dimensional Data Models</a:t>
            </a:r>
          </a:p>
        </p:txBody>
      </p:sp>
      <p:sp>
        <p:nvSpPr>
          <p:cNvPr id="39939" name="Rectangle 3">
            <a:extLst>
              <a:ext uri="{FF2B5EF4-FFF2-40B4-BE49-F238E27FC236}">
                <a16:creationId xmlns:a16="http://schemas.microsoft.com/office/drawing/2014/main" id="{D23D1255-FA9F-1740-82A2-A0D9DF6E200B}"/>
              </a:ext>
            </a:extLst>
          </p:cNvPr>
          <p:cNvSpPr>
            <a:spLocks noGrp="1" noChangeArrowheads="1"/>
          </p:cNvSpPr>
          <p:nvPr>
            <p:ph type="body" idx="1"/>
          </p:nvPr>
        </p:nvSpPr>
        <p:spPr>
          <a:noFill/>
        </p:spPr>
        <p:txBody>
          <a:bodyPr/>
          <a:lstStyle/>
          <a:p>
            <a:r>
              <a:rPr lang="en-US" altLang="en-US" dirty="0"/>
              <a:t>Normalized relational schemas are two dimensional:</a:t>
            </a:r>
          </a:p>
          <a:p>
            <a:pPr lvl="1"/>
            <a:r>
              <a:rPr lang="en-US" altLang="en-US" dirty="0"/>
              <a:t>all tables are equal, </a:t>
            </a:r>
            <a:r>
              <a:rPr lang="en-US" altLang="en-US" b="1" dirty="0"/>
              <a:t>but</a:t>
            </a:r>
          </a:p>
          <a:p>
            <a:pPr lvl="1"/>
            <a:r>
              <a:rPr lang="en-US" altLang="en-US" dirty="0"/>
              <a:t>not all tables contain the same amount of data</a:t>
            </a:r>
          </a:p>
        </p:txBody>
      </p:sp>
      <p:sp>
        <p:nvSpPr>
          <p:cNvPr id="39940" name="AutoShape 4">
            <a:extLst>
              <a:ext uri="{FF2B5EF4-FFF2-40B4-BE49-F238E27FC236}">
                <a16:creationId xmlns:a16="http://schemas.microsoft.com/office/drawing/2014/main" id="{6B2114BA-A3C7-7F48-BAD5-11DCCF9817E0}"/>
              </a:ext>
            </a:extLst>
          </p:cNvPr>
          <p:cNvSpPr>
            <a:spLocks noChangeArrowheads="1"/>
          </p:cNvSpPr>
          <p:nvPr/>
        </p:nvSpPr>
        <p:spPr bwMode="auto">
          <a:xfrm>
            <a:off x="3740150" y="5797550"/>
            <a:ext cx="1752600" cy="292100"/>
          </a:xfrm>
          <a:prstGeom prst="parallelogram">
            <a:avLst>
              <a:gd name="adj" fmla="val 149861"/>
            </a:avLst>
          </a:prstGeom>
          <a:solidFill>
            <a:srgbClr val="FFFFCC"/>
          </a:solidFill>
          <a:ln w="12700">
            <a:solidFill>
              <a:schemeClr val="accent4">
                <a:lumMod val="60000"/>
                <a:lumOff val="40000"/>
              </a:schemeClr>
            </a:solidFill>
            <a:miter lim="800000"/>
            <a:headEnd/>
            <a:tailEnd/>
          </a:ln>
        </p:spPr>
        <p:txBody>
          <a:bodyPr wrap="none"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endParaRPr lang="en-US" altLang="en-US"/>
          </a:p>
        </p:txBody>
      </p:sp>
      <p:sp>
        <p:nvSpPr>
          <p:cNvPr id="39941" name="AutoShape 5">
            <a:extLst>
              <a:ext uri="{FF2B5EF4-FFF2-40B4-BE49-F238E27FC236}">
                <a16:creationId xmlns:a16="http://schemas.microsoft.com/office/drawing/2014/main" id="{0E1ACF15-25F0-B545-8D8B-8A2B462A75EC}"/>
              </a:ext>
            </a:extLst>
          </p:cNvPr>
          <p:cNvSpPr>
            <a:spLocks noChangeArrowheads="1"/>
          </p:cNvSpPr>
          <p:nvPr/>
        </p:nvSpPr>
        <p:spPr bwMode="auto">
          <a:xfrm>
            <a:off x="3740150" y="5721350"/>
            <a:ext cx="1752600" cy="292100"/>
          </a:xfrm>
          <a:prstGeom prst="parallelogram">
            <a:avLst>
              <a:gd name="adj" fmla="val 149861"/>
            </a:avLst>
          </a:prstGeom>
          <a:solidFill>
            <a:srgbClr val="FFFFCC"/>
          </a:solidFill>
          <a:ln w="12700">
            <a:solidFill>
              <a:schemeClr val="accent4">
                <a:lumMod val="60000"/>
                <a:lumOff val="40000"/>
              </a:schemeClr>
            </a:solidFill>
            <a:miter lim="800000"/>
            <a:headEnd/>
            <a:tailEnd/>
          </a:ln>
        </p:spPr>
        <p:txBody>
          <a:bodyPr wrap="none"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endParaRPr lang="en-US" altLang="en-US"/>
          </a:p>
        </p:txBody>
      </p:sp>
      <p:sp>
        <p:nvSpPr>
          <p:cNvPr id="39942" name="AutoShape 6">
            <a:extLst>
              <a:ext uri="{FF2B5EF4-FFF2-40B4-BE49-F238E27FC236}">
                <a16:creationId xmlns:a16="http://schemas.microsoft.com/office/drawing/2014/main" id="{F7EBC322-8B60-B345-A0F0-7C80774D0F48}"/>
              </a:ext>
            </a:extLst>
          </p:cNvPr>
          <p:cNvSpPr>
            <a:spLocks noChangeArrowheads="1"/>
          </p:cNvSpPr>
          <p:nvPr/>
        </p:nvSpPr>
        <p:spPr bwMode="auto">
          <a:xfrm>
            <a:off x="3740150" y="5645150"/>
            <a:ext cx="1752600" cy="292100"/>
          </a:xfrm>
          <a:prstGeom prst="parallelogram">
            <a:avLst>
              <a:gd name="adj" fmla="val 149861"/>
            </a:avLst>
          </a:prstGeom>
          <a:solidFill>
            <a:srgbClr val="FFFFCC"/>
          </a:solidFill>
          <a:ln w="12700">
            <a:solidFill>
              <a:schemeClr val="accent4">
                <a:lumMod val="60000"/>
                <a:lumOff val="40000"/>
              </a:schemeClr>
            </a:solidFill>
            <a:miter lim="800000"/>
            <a:headEnd/>
            <a:tailEnd/>
          </a:ln>
        </p:spPr>
        <p:txBody>
          <a:bodyPr wrap="none"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endParaRPr lang="en-US" altLang="en-US"/>
          </a:p>
        </p:txBody>
      </p:sp>
      <p:sp>
        <p:nvSpPr>
          <p:cNvPr id="39943" name="AutoShape 7">
            <a:extLst>
              <a:ext uri="{FF2B5EF4-FFF2-40B4-BE49-F238E27FC236}">
                <a16:creationId xmlns:a16="http://schemas.microsoft.com/office/drawing/2014/main" id="{B47AB887-2495-784E-9FA8-9992C17B8BB5}"/>
              </a:ext>
            </a:extLst>
          </p:cNvPr>
          <p:cNvSpPr>
            <a:spLocks noChangeArrowheads="1"/>
          </p:cNvSpPr>
          <p:nvPr/>
        </p:nvSpPr>
        <p:spPr bwMode="auto">
          <a:xfrm>
            <a:off x="3740150" y="5568950"/>
            <a:ext cx="1752600" cy="292100"/>
          </a:xfrm>
          <a:prstGeom prst="parallelogram">
            <a:avLst>
              <a:gd name="adj" fmla="val 149861"/>
            </a:avLst>
          </a:prstGeom>
          <a:solidFill>
            <a:srgbClr val="FFFFCC"/>
          </a:solidFill>
          <a:ln w="12700">
            <a:solidFill>
              <a:schemeClr val="accent4">
                <a:lumMod val="60000"/>
                <a:lumOff val="40000"/>
              </a:schemeClr>
            </a:solidFill>
            <a:miter lim="800000"/>
            <a:headEnd/>
            <a:tailEnd/>
          </a:ln>
        </p:spPr>
        <p:txBody>
          <a:bodyPr wrap="none"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endParaRPr lang="en-US" altLang="en-US"/>
          </a:p>
        </p:txBody>
      </p:sp>
      <p:sp>
        <p:nvSpPr>
          <p:cNvPr id="39944" name="AutoShape 8">
            <a:extLst>
              <a:ext uri="{FF2B5EF4-FFF2-40B4-BE49-F238E27FC236}">
                <a16:creationId xmlns:a16="http://schemas.microsoft.com/office/drawing/2014/main" id="{1B3E2F70-4585-7342-B412-830FD2173EE1}"/>
              </a:ext>
            </a:extLst>
          </p:cNvPr>
          <p:cNvSpPr>
            <a:spLocks noChangeArrowheads="1"/>
          </p:cNvSpPr>
          <p:nvPr/>
        </p:nvSpPr>
        <p:spPr bwMode="auto">
          <a:xfrm>
            <a:off x="3740150" y="5492750"/>
            <a:ext cx="1752600" cy="292100"/>
          </a:xfrm>
          <a:prstGeom prst="parallelogram">
            <a:avLst>
              <a:gd name="adj" fmla="val 149861"/>
            </a:avLst>
          </a:prstGeom>
          <a:solidFill>
            <a:srgbClr val="FFFFCC"/>
          </a:solidFill>
          <a:ln w="12700">
            <a:solidFill>
              <a:schemeClr val="accent4">
                <a:lumMod val="60000"/>
                <a:lumOff val="40000"/>
              </a:schemeClr>
            </a:solidFill>
            <a:miter lim="800000"/>
            <a:headEnd/>
            <a:tailEnd/>
          </a:ln>
        </p:spPr>
        <p:txBody>
          <a:bodyPr wrap="none"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endParaRPr lang="en-US" altLang="en-US"/>
          </a:p>
        </p:txBody>
      </p:sp>
      <p:sp>
        <p:nvSpPr>
          <p:cNvPr id="39945" name="AutoShape 9">
            <a:extLst>
              <a:ext uri="{FF2B5EF4-FFF2-40B4-BE49-F238E27FC236}">
                <a16:creationId xmlns:a16="http://schemas.microsoft.com/office/drawing/2014/main" id="{D279F055-BE0D-B64C-9E3A-C1C1BFFDBD25}"/>
              </a:ext>
            </a:extLst>
          </p:cNvPr>
          <p:cNvSpPr>
            <a:spLocks noChangeArrowheads="1"/>
          </p:cNvSpPr>
          <p:nvPr/>
        </p:nvSpPr>
        <p:spPr bwMode="auto">
          <a:xfrm>
            <a:off x="3740150" y="5416550"/>
            <a:ext cx="1752600" cy="292100"/>
          </a:xfrm>
          <a:prstGeom prst="parallelogram">
            <a:avLst>
              <a:gd name="adj" fmla="val 149861"/>
            </a:avLst>
          </a:prstGeom>
          <a:solidFill>
            <a:srgbClr val="FFFFCC"/>
          </a:solidFill>
          <a:ln w="12700">
            <a:solidFill>
              <a:schemeClr val="accent4">
                <a:lumMod val="60000"/>
                <a:lumOff val="40000"/>
              </a:schemeClr>
            </a:solidFill>
            <a:miter lim="800000"/>
            <a:headEnd/>
            <a:tailEnd/>
          </a:ln>
        </p:spPr>
        <p:txBody>
          <a:bodyPr wrap="none"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endParaRPr lang="en-US" altLang="en-US"/>
          </a:p>
        </p:txBody>
      </p:sp>
      <p:sp>
        <p:nvSpPr>
          <p:cNvPr id="39946" name="AutoShape 10">
            <a:extLst>
              <a:ext uri="{FF2B5EF4-FFF2-40B4-BE49-F238E27FC236}">
                <a16:creationId xmlns:a16="http://schemas.microsoft.com/office/drawing/2014/main" id="{7674858E-71DC-F746-8E2B-47B4B8EA692A}"/>
              </a:ext>
            </a:extLst>
          </p:cNvPr>
          <p:cNvSpPr>
            <a:spLocks noChangeArrowheads="1"/>
          </p:cNvSpPr>
          <p:nvPr/>
        </p:nvSpPr>
        <p:spPr bwMode="auto">
          <a:xfrm>
            <a:off x="3740150" y="5340350"/>
            <a:ext cx="1752600" cy="292100"/>
          </a:xfrm>
          <a:prstGeom prst="parallelogram">
            <a:avLst>
              <a:gd name="adj" fmla="val 149861"/>
            </a:avLst>
          </a:prstGeom>
          <a:solidFill>
            <a:srgbClr val="FFFFCC"/>
          </a:solidFill>
          <a:ln w="12700">
            <a:solidFill>
              <a:schemeClr val="accent4">
                <a:lumMod val="60000"/>
                <a:lumOff val="40000"/>
              </a:schemeClr>
            </a:solidFill>
            <a:miter lim="800000"/>
            <a:headEnd/>
            <a:tailEnd/>
          </a:ln>
        </p:spPr>
        <p:txBody>
          <a:bodyPr wrap="none"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endParaRPr lang="en-US" altLang="en-US"/>
          </a:p>
        </p:txBody>
      </p:sp>
      <p:sp>
        <p:nvSpPr>
          <p:cNvPr id="39947" name="AutoShape 11">
            <a:extLst>
              <a:ext uri="{FF2B5EF4-FFF2-40B4-BE49-F238E27FC236}">
                <a16:creationId xmlns:a16="http://schemas.microsoft.com/office/drawing/2014/main" id="{6998EF76-3036-BF4B-B202-FC2EE435C032}"/>
              </a:ext>
            </a:extLst>
          </p:cNvPr>
          <p:cNvSpPr>
            <a:spLocks noChangeArrowheads="1"/>
          </p:cNvSpPr>
          <p:nvPr/>
        </p:nvSpPr>
        <p:spPr bwMode="auto">
          <a:xfrm>
            <a:off x="3740150" y="5264150"/>
            <a:ext cx="1752600" cy="292100"/>
          </a:xfrm>
          <a:prstGeom prst="parallelogram">
            <a:avLst>
              <a:gd name="adj" fmla="val 149861"/>
            </a:avLst>
          </a:prstGeom>
          <a:solidFill>
            <a:srgbClr val="FFFFCC"/>
          </a:solidFill>
          <a:ln w="12700">
            <a:solidFill>
              <a:schemeClr val="accent4">
                <a:lumMod val="60000"/>
                <a:lumOff val="40000"/>
              </a:schemeClr>
            </a:solidFill>
            <a:miter lim="800000"/>
            <a:headEnd/>
            <a:tailEnd/>
          </a:ln>
        </p:spPr>
        <p:txBody>
          <a:bodyPr wrap="none"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endParaRPr lang="en-US" altLang="en-US"/>
          </a:p>
        </p:txBody>
      </p:sp>
      <p:sp>
        <p:nvSpPr>
          <p:cNvPr id="39948" name="AutoShape 12">
            <a:extLst>
              <a:ext uri="{FF2B5EF4-FFF2-40B4-BE49-F238E27FC236}">
                <a16:creationId xmlns:a16="http://schemas.microsoft.com/office/drawing/2014/main" id="{C0ECA242-1BAB-8746-9604-32F0ED248E8F}"/>
              </a:ext>
            </a:extLst>
          </p:cNvPr>
          <p:cNvSpPr>
            <a:spLocks noChangeArrowheads="1"/>
          </p:cNvSpPr>
          <p:nvPr/>
        </p:nvSpPr>
        <p:spPr bwMode="auto">
          <a:xfrm>
            <a:off x="3740150" y="5187950"/>
            <a:ext cx="1752600" cy="292100"/>
          </a:xfrm>
          <a:prstGeom prst="parallelogram">
            <a:avLst>
              <a:gd name="adj" fmla="val 149861"/>
            </a:avLst>
          </a:prstGeom>
          <a:solidFill>
            <a:srgbClr val="FFFFCC"/>
          </a:solidFill>
          <a:ln w="12700">
            <a:solidFill>
              <a:schemeClr val="accent4">
                <a:lumMod val="60000"/>
                <a:lumOff val="40000"/>
              </a:schemeClr>
            </a:solidFill>
            <a:miter lim="800000"/>
            <a:headEnd/>
            <a:tailEnd/>
          </a:ln>
        </p:spPr>
        <p:txBody>
          <a:bodyPr wrap="none"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endParaRPr lang="en-US" altLang="en-US"/>
          </a:p>
        </p:txBody>
      </p:sp>
      <p:sp>
        <p:nvSpPr>
          <p:cNvPr id="39949" name="AutoShape 13">
            <a:extLst>
              <a:ext uri="{FF2B5EF4-FFF2-40B4-BE49-F238E27FC236}">
                <a16:creationId xmlns:a16="http://schemas.microsoft.com/office/drawing/2014/main" id="{34D52DD2-9440-174F-B0C9-2E9B50097E75}"/>
              </a:ext>
            </a:extLst>
          </p:cNvPr>
          <p:cNvSpPr>
            <a:spLocks noChangeArrowheads="1"/>
          </p:cNvSpPr>
          <p:nvPr/>
        </p:nvSpPr>
        <p:spPr bwMode="auto">
          <a:xfrm>
            <a:off x="3740150" y="5111750"/>
            <a:ext cx="1752600" cy="292100"/>
          </a:xfrm>
          <a:prstGeom prst="parallelogram">
            <a:avLst>
              <a:gd name="adj" fmla="val 149861"/>
            </a:avLst>
          </a:prstGeom>
          <a:solidFill>
            <a:srgbClr val="FFFFCC"/>
          </a:solidFill>
          <a:ln w="12700">
            <a:solidFill>
              <a:schemeClr val="accent4">
                <a:lumMod val="60000"/>
                <a:lumOff val="40000"/>
              </a:schemeClr>
            </a:solidFill>
            <a:miter lim="800000"/>
            <a:headEnd/>
            <a:tailEnd/>
          </a:ln>
        </p:spPr>
        <p:txBody>
          <a:bodyPr wrap="none"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endParaRPr lang="en-US" altLang="en-US"/>
          </a:p>
        </p:txBody>
      </p:sp>
      <p:sp>
        <p:nvSpPr>
          <p:cNvPr id="39950" name="AutoShape 14">
            <a:extLst>
              <a:ext uri="{FF2B5EF4-FFF2-40B4-BE49-F238E27FC236}">
                <a16:creationId xmlns:a16="http://schemas.microsoft.com/office/drawing/2014/main" id="{467BD802-F485-E547-9979-857470AB9C9E}"/>
              </a:ext>
            </a:extLst>
          </p:cNvPr>
          <p:cNvSpPr>
            <a:spLocks noChangeArrowheads="1"/>
          </p:cNvSpPr>
          <p:nvPr/>
        </p:nvSpPr>
        <p:spPr bwMode="auto">
          <a:xfrm>
            <a:off x="3740150" y="5035550"/>
            <a:ext cx="1752600" cy="292100"/>
          </a:xfrm>
          <a:prstGeom prst="parallelogram">
            <a:avLst>
              <a:gd name="adj" fmla="val 149861"/>
            </a:avLst>
          </a:prstGeom>
          <a:solidFill>
            <a:srgbClr val="FFFFCC"/>
          </a:solidFill>
          <a:ln w="12700">
            <a:solidFill>
              <a:schemeClr val="accent4">
                <a:lumMod val="60000"/>
                <a:lumOff val="40000"/>
              </a:schemeClr>
            </a:solidFill>
            <a:miter lim="800000"/>
            <a:headEnd/>
            <a:tailEnd/>
          </a:ln>
        </p:spPr>
        <p:txBody>
          <a:bodyPr wrap="none"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endParaRPr lang="en-US" altLang="en-US"/>
          </a:p>
        </p:txBody>
      </p:sp>
      <p:sp>
        <p:nvSpPr>
          <p:cNvPr id="39951" name="AutoShape 15">
            <a:extLst>
              <a:ext uri="{FF2B5EF4-FFF2-40B4-BE49-F238E27FC236}">
                <a16:creationId xmlns:a16="http://schemas.microsoft.com/office/drawing/2014/main" id="{1899A49D-2C52-9A4B-B332-5100435772FB}"/>
              </a:ext>
            </a:extLst>
          </p:cNvPr>
          <p:cNvSpPr>
            <a:spLocks noChangeArrowheads="1"/>
          </p:cNvSpPr>
          <p:nvPr/>
        </p:nvSpPr>
        <p:spPr bwMode="auto">
          <a:xfrm>
            <a:off x="3740150" y="4959350"/>
            <a:ext cx="1752600" cy="292100"/>
          </a:xfrm>
          <a:prstGeom prst="parallelogram">
            <a:avLst>
              <a:gd name="adj" fmla="val 149861"/>
            </a:avLst>
          </a:prstGeom>
          <a:solidFill>
            <a:srgbClr val="FFFFCC"/>
          </a:solidFill>
          <a:ln w="12700">
            <a:solidFill>
              <a:schemeClr val="accent4">
                <a:lumMod val="60000"/>
                <a:lumOff val="40000"/>
              </a:schemeClr>
            </a:solidFill>
            <a:miter lim="800000"/>
            <a:headEnd/>
            <a:tailEnd/>
          </a:ln>
        </p:spPr>
        <p:txBody>
          <a:bodyPr wrap="none"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endParaRPr lang="en-US" altLang="en-US"/>
          </a:p>
        </p:txBody>
      </p:sp>
      <p:sp>
        <p:nvSpPr>
          <p:cNvPr id="39952" name="AutoShape 16">
            <a:extLst>
              <a:ext uri="{FF2B5EF4-FFF2-40B4-BE49-F238E27FC236}">
                <a16:creationId xmlns:a16="http://schemas.microsoft.com/office/drawing/2014/main" id="{0796E87A-B040-6C41-939C-887ED43C4E8B}"/>
              </a:ext>
            </a:extLst>
          </p:cNvPr>
          <p:cNvSpPr>
            <a:spLocks noChangeArrowheads="1"/>
          </p:cNvSpPr>
          <p:nvPr/>
        </p:nvSpPr>
        <p:spPr bwMode="auto">
          <a:xfrm>
            <a:off x="3740150" y="4883150"/>
            <a:ext cx="1752600" cy="292100"/>
          </a:xfrm>
          <a:prstGeom prst="parallelogram">
            <a:avLst>
              <a:gd name="adj" fmla="val 149861"/>
            </a:avLst>
          </a:prstGeom>
          <a:solidFill>
            <a:srgbClr val="FFFFCC"/>
          </a:solidFill>
          <a:ln w="12700">
            <a:solidFill>
              <a:schemeClr val="accent4">
                <a:lumMod val="60000"/>
                <a:lumOff val="40000"/>
              </a:schemeClr>
            </a:solidFill>
            <a:miter lim="800000"/>
            <a:headEnd/>
            <a:tailEnd/>
          </a:ln>
        </p:spPr>
        <p:txBody>
          <a:bodyPr wrap="none"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endParaRPr lang="en-US" altLang="en-US"/>
          </a:p>
        </p:txBody>
      </p:sp>
      <p:sp>
        <p:nvSpPr>
          <p:cNvPr id="39953" name="AutoShape 17">
            <a:extLst>
              <a:ext uri="{FF2B5EF4-FFF2-40B4-BE49-F238E27FC236}">
                <a16:creationId xmlns:a16="http://schemas.microsoft.com/office/drawing/2014/main" id="{B0A62F8A-C67D-864C-91DB-9DD61EA4D224}"/>
              </a:ext>
            </a:extLst>
          </p:cNvPr>
          <p:cNvSpPr>
            <a:spLocks noChangeArrowheads="1"/>
          </p:cNvSpPr>
          <p:nvPr/>
        </p:nvSpPr>
        <p:spPr bwMode="auto">
          <a:xfrm>
            <a:off x="3740150" y="4806950"/>
            <a:ext cx="1752600" cy="292100"/>
          </a:xfrm>
          <a:prstGeom prst="parallelogram">
            <a:avLst>
              <a:gd name="adj" fmla="val 149861"/>
            </a:avLst>
          </a:prstGeom>
          <a:solidFill>
            <a:srgbClr val="FFFFCC"/>
          </a:solidFill>
          <a:ln w="12700">
            <a:solidFill>
              <a:schemeClr val="accent4">
                <a:lumMod val="60000"/>
                <a:lumOff val="40000"/>
              </a:schemeClr>
            </a:solidFill>
            <a:miter lim="800000"/>
            <a:headEnd/>
            <a:tailEnd/>
          </a:ln>
        </p:spPr>
        <p:txBody>
          <a:bodyPr wrap="none"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endParaRPr lang="en-US" altLang="en-US"/>
          </a:p>
        </p:txBody>
      </p:sp>
      <p:sp>
        <p:nvSpPr>
          <p:cNvPr id="39954" name="AutoShape 18">
            <a:extLst>
              <a:ext uri="{FF2B5EF4-FFF2-40B4-BE49-F238E27FC236}">
                <a16:creationId xmlns:a16="http://schemas.microsoft.com/office/drawing/2014/main" id="{8C11A8B9-472B-3745-A3FB-07C63D5C8853}"/>
              </a:ext>
            </a:extLst>
          </p:cNvPr>
          <p:cNvSpPr>
            <a:spLocks noChangeArrowheads="1"/>
          </p:cNvSpPr>
          <p:nvPr/>
        </p:nvSpPr>
        <p:spPr bwMode="auto">
          <a:xfrm>
            <a:off x="3740150" y="4578350"/>
            <a:ext cx="1752600" cy="292100"/>
          </a:xfrm>
          <a:prstGeom prst="parallelogram">
            <a:avLst>
              <a:gd name="adj" fmla="val 149861"/>
            </a:avLst>
          </a:prstGeom>
          <a:solidFill>
            <a:srgbClr val="FFFFCC"/>
          </a:solidFill>
          <a:ln w="12700">
            <a:solidFill>
              <a:schemeClr val="accent4">
                <a:lumMod val="60000"/>
                <a:lumOff val="40000"/>
              </a:schemeClr>
            </a:solidFill>
            <a:miter lim="800000"/>
            <a:headEnd/>
            <a:tailEnd/>
          </a:ln>
        </p:spPr>
        <p:txBody>
          <a:bodyPr wrap="none"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endParaRPr lang="en-US" altLang="en-US"/>
          </a:p>
        </p:txBody>
      </p:sp>
      <p:sp>
        <p:nvSpPr>
          <p:cNvPr id="39955" name="AutoShape 19">
            <a:extLst>
              <a:ext uri="{FF2B5EF4-FFF2-40B4-BE49-F238E27FC236}">
                <a16:creationId xmlns:a16="http://schemas.microsoft.com/office/drawing/2014/main" id="{E74EC486-E7E1-1740-AB4B-FC84AB2747E6}"/>
              </a:ext>
            </a:extLst>
          </p:cNvPr>
          <p:cNvSpPr>
            <a:spLocks noChangeArrowheads="1"/>
          </p:cNvSpPr>
          <p:nvPr/>
        </p:nvSpPr>
        <p:spPr bwMode="auto">
          <a:xfrm>
            <a:off x="3740150" y="4502150"/>
            <a:ext cx="1752600" cy="292100"/>
          </a:xfrm>
          <a:prstGeom prst="parallelogram">
            <a:avLst>
              <a:gd name="adj" fmla="val 149861"/>
            </a:avLst>
          </a:prstGeom>
          <a:solidFill>
            <a:srgbClr val="FFFFCC"/>
          </a:solidFill>
          <a:ln w="12700">
            <a:solidFill>
              <a:schemeClr val="accent4">
                <a:lumMod val="60000"/>
                <a:lumOff val="40000"/>
              </a:schemeClr>
            </a:solidFill>
            <a:miter lim="800000"/>
            <a:headEnd/>
            <a:tailEnd/>
          </a:ln>
        </p:spPr>
        <p:txBody>
          <a:bodyPr wrap="none"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endParaRPr lang="en-US" altLang="en-US"/>
          </a:p>
        </p:txBody>
      </p:sp>
      <p:sp>
        <p:nvSpPr>
          <p:cNvPr id="39956" name="AutoShape 20">
            <a:extLst>
              <a:ext uri="{FF2B5EF4-FFF2-40B4-BE49-F238E27FC236}">
                <a16:creationId xmlns:a16="http://schemas.microsoft.com/office/drawing/2014/main" id="{6F5EA3C0-ECA1-7344-AA2C-6C31BE0FBDAB}"/>
              </a:ext>
            </a:extLst>
          </p:cNvPr>
          <p:cNvSpPr>
            <a:spLocks noChangeArrowheads="1"/>
          </p:cNvSpPr>
          <p:nvPr/>
        </p:nvSpPr>
        <p:spPr bwMode="auto">
          <a:xfrm>
            <a:off x="3740150" y="4425950"/>
            <a:ext cx="1752600" cy="292100"/>
          </a:xfrm>
          <a:prstGeom prst="parallelogram">
            <a:avLst>
              <a:gd name="adj" fmla="val 149861"/>
            </a:avLst>
          </a:prstGeom>
          <a:solidFill>
            <a:srgbClr val="FFFFCC"/>
          </a:solidFill>
          <a:ln w="12700">
            <a:solidFill>
              <a:schemeClr val="accent4">
                <a:lumMod val="60000"/>
                <a:lumOff val="40000"/>
              </a:schemeClr>
            </a:solidFill>
            <a:miter lim="800000"/>
            <a:headEnd/>
            <a:tailEnd/>
          </a:ln>
        </p:spPr>
        <p:txBody>
          <a:bodyPr wrap="none"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endParaRPr lang="en-US" altLang="en-US"/>
          </a:p>
        </p:txBody>
      </p:sp>
      <p:sp>
        <p:nvSpPr>
          <p:cNvPr id="39957" name="AutoShape 21">
            <a:extLst>
              <a:ext uri="{FF2B5EF4-FFF2-40B4-BE49-F238E27FC236}">
                <a16:creationId xmlns:a16="http://schemas.microsoft.com/office/drawing/2014/main" id="{E37C6837-875A-A542-B80F-0C15A617A495}"/>
              </a:ext>
            </a:extLst>
          </p:cNvPr>
          <p:cNvSpPr>
            <a:spLocks noChangeArrowheads="1"/>
          </p:cNvSpPr>
          <p:nvPr/>
        </p:nvSpPr>
        <p:spPr bwMode="auto">
          <a:xfrm>
            <a:off x="3740150" y="4349750"/>
            <a:ext cx="1752600" cy="292100"/>
          </a:xfrm>
          <a:prstGeom prst="parallelogram">
            <a:avLst>
              <a:gd name="adj" fmla="val 149861"/>
            </a:avLst>
          </a:prstGeom>
          <a:solidFill>
            <a:srgbClr val="FFFFCC"/>
          </a:solidFill>
          <a:ln w="12700">
            <a:solidFill>
              <a:schemeClr val="accent4">
                <a:lumMod val="60000"/>
                <a:lumOff val="40000"/>
              </a:schemeClr>
            </a:solidFill>
            <a:miter lim="800000"/>
            <a:headEnd/>
            <a:tailEnd/>
          </a:ln>
        </p:spPr>
        <p:txBody>
          <a:bodyPr wrap="none"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endParaRPr lang="en-US" altLang="en-US"/>
          </a:p>
        </p:txBody>
      </p:sp>
      <p:sp>
        <p:nvSpPr>
          <p:cNvPr id="39958" name="AutoShape 22">
            <a:extLst>
              <a:ext uri="{FF2B5EF4-FFF2-40B4-BE49-F238E27FC236}">
                <a16:creationId xmlns:a16="http://schemas.microsoft.com/office/drawing/2014/main" id="{B69BB672-CA78-F440-8635-EBD25D96768B}"/>
              </a:ext>
            </a:extLst>
          </p:cNvPr>
          <p:cNvSpPr>
            <a:spLocks noChangeArrowheads="1"/>
          </p:cNvSpPr>
          <p:nvPr/>
        </p:nvSpPr>
        <p:spPr bwMode="auto">
          <a:xfrm>
            <a:off x="1606550" y="5797550"/>
            <a:ext cx="1752600" cy="292100"/>
          </a:xfrm>
          <a:prstGeom prst="parallelogram">
            <a:avLst>
              <a:gd name="adj" fmla="val 149861"/>
            </a:avLst>
          </a:prstGeom>
          <a:solidFill>
            <a:srgbClr val="FFFFCC"/>
          </a:solidFill>
          <a:ln w="12700">
            <a:solidFill>
              <a:schemeClr val="accent4">
                <a:lumMod val="60000"/>
                <a:lumOff val="40000"/>
              </a:schemeClr>
            </a:solidFill>
            <a:miter lim="800000"/>
            <a:headEnd/>
            <a:tailEnd/>
          </a:ln>
        </p:spPr>
        <p:txBody>
          <a:bodyPr wrap="none"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endParaRPr lang="en-US" altLang="en-US"/>
          </a:p>
        </p:txBody>
      </p:sp>
      <p:sp>
        <p:nvSpPr>
          <p:cNvPr id="39959" name="AutoShape 23">
            <a:extLst>
              <a:ext uri="{FF2B5EF4-FFF2-40B4-BE49-F238E27FC236}">
                <a16:creationId xmlns:a16="http://schemas.microsoft.com/office/drawing/2014/main" id="{900D4419-CFEF-D44F-A9D1-D343E840192F}"/>
              </a:ext>
            </a:extLst>
          </p:cNvPr>
          <p:cNvSpPr>
            <a:spLocks noChangeArrowheads="1"/>
          </p:cNvSpPr>
          <p:nvPr/>
        </p:nvSpPr>
        <p:spPr bwMode="auto">
          <a:xfrm>
            <a:off x="1606550" y="5721350"/>
            <a:ext cx="1752600" cy="292100"/>
          </a:xfrm>
          <a:prstGeom prst="parallelogram">
            <a:avLst>
              <a:gd name="adj" fmla="val 149861"/>
            </a:avLst>
          </a:prstGeom>
          <a:solidFill>
            <a:srgbClr val="FFFFCC"/>
          </a:solidFill>
          <a:ln w="12700">
            <a:solidFill>
              <a:schemeClr val="accent4">
                <a:lumMod val="60000"/>
                <a:lumOff val="40000"/>
              </a:schemeClr>
            </a:solidFill>
            <a:miter lim="800000"/>
            <a:headEnd/>
            <a:tailEnd/>
          </a:ln>
        </p:spPr>
        <p:txBody>
          <a:bodyPr wrap="none"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endParaRPr lang="en-US" altLang="en-US"/>
          </a:p>
        </p:txBody>
      </p:sp>
      <p:sp>
        <p:nvSpPr>
          <p:cNvPr id="39960" name="AutoShape 24">
            <a:extLst>
              <a:ext uri="{FF2B5EF4-FFF2-40B4-BE49-F238E27FC236}">
                <a16:creationId xmlns:a16="http://schemas.microsoft.com/office/drawing/2014/main" id="{22C327EF-0EDC-CC4B-A8E5-4D3BFDE6E777}"/>
              </a:ext>
            </a:extLst>
          </p:cNvPr>
          <p:cNvSpPr>
            <a:spLocks noChangeArrowheads="1"/>
          </p:cNvSpPr>
          <p:nvPr/>
        </p:nvSpPr>
        <p:spPr bwMode="auto">
          <a:xfrm>
            <a:off x="1606550" y="5645150"/>
            <a:ext cx="1752600" cy="292100"/>
          </a:xfrm>
          <a:prstGeom prst="parallelogram">
            <a:avLst>
              <a:gd name="adj" fmla="val 149861"/>
            </a:avLst>
          </a:prstGeom>
          <a:solidFill>
            <a:srgbClr val="FFFFCC"/>
          </a:solidFill>
          <a:ln w="12700">
            <a:solidFill>
              <a:schemeClr val="accent4">
                <a:lumMod val="60000"/>
                <a:lumOff val="40000"/>
              </a:schemeClr>
            </a:solidFill>
            <a:miter lim="800000"/>
            <a:headEnd/>
            <a:tailEnd/>
          </a:ln>
        </p:spPr>
        <p:txBody>
          <a:bodyPr wrap="none"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endParaRPr lang="en-US" altLang="en-US"/>
          </a:p>
        </p:txBody>
      </p:sp>
      <p:sp>
        <p:nvSpPr>
          <p:cNvPr id="39961" name="AutoShape 25">
            <a:extLst>
              <a:ext uri="{FF2B5EF4-FFF2-40B4-BE49-F238E27FC236}">
                <a16:creationId xmlns:a16="http://schemas.microsoft.com/office/drawing/2014/main" id="{0AD99E30-CC41-6648-B888-39E6F318D92E}"/>
              </a:ext>
            </a:extLst>
          </p:cNvPr>
          <p:cNvSpPr>
            <a:spLocks noChangeArrowheads="1"/>
          </p:cNvSpPr>
          <p:nvPr/>
        </p:nvSpPr>
        <p:spPr bwMode="auto">
          <a:xfrm>
            <a:off x="1606550" y="5568950"/>
            <a:ext cx="1752600" cy="292100"/>
          </a:xfrm>
          <a:prstGeom prst="parallelogram">
            <a:avLst>
              <a:gd name="adj" fmla="val 149861"/>
            </a:avLst>
          </a:prstGeom>
          <a:solidFill>
            <a:srgbClr val="FFFFCC"/>
          </a:solidFill>
          <a:ln w="12700">
            <a:solidFill>
              <a:schemeClr val="accent4">
                <a:lumMod val="60000"/>
                <a:lumOff val="40000"/>
              </a:schemeClr>
            </a:solidFill>
            <a:miter lim="800000"/>
            <a:headEnd/>
            <a:tailEnd/>
          </a:ln>
        </p:spPr>
        <p:txBody>
          <a:bodyPr wrap="none"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endParaRPr lang="en-US" altLang="en-US"/>
          </a:p>
        </p:txBody>
      </p:sp>
      <p:sp>
        <p:nvSpPr>
          <p:cNvPr id="39962" name="AutoShape 26">
            <a:extLst>
              <a:ext uri="{FF2B5EF4-FFF2-40B4-BE49-F238E27FC236}">
                <a16:creationId xmlns:a16="http://schemas.microsoft.com/office/drawing/2014/main" id="{1B93CE56-1B06-0D47-8263-E03958050B0C}"/>
              </a:ext>
            </a:extLst>
          </p:cNvPr>
          <p:cNvSpPr>
            <a:spLocks noChangeArrowheads="1"/>
          </p:cNvSpPr>
          <p:nvPr/>
        </p:nvSpPr>
        <p:spPr bwMode="auto">
          <a:xfrm>
            <a:off x="1606550" y="5492750"/>
            <a:ext cx="1752600" cy="292100"/>
          </a:xfrm>
          <a:prstGeom prst="parallelogram">
            <a:avLst>
              <a:gd name="adj" fmla="val 149861"/>
            </a:avLst>
          </a:prstGeom>
          <a:solidFill>
            <a:srgbClr val="FFFFCC"/>
          </a:solidFill>
          <a:ln w="12700">
            <a:solidFill>
              <a:schemeClr val="accent4">
                <a:lumMod val="60000"/>
                <a:lumOff val="40000"/>
              </a:schemeClr>
            </a:solidFill>
            <a:miter lim="800000"/>
            <a:headEnd/>
            <a:tailEnd/>
          </a:ln>
        </p:spPr>
        <p:txBody>
          <a:bodyPr wrap="none"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endParaRPr lang="en-US" altLang="en-US"/>
          </a:p>
        </p:txBody>
      </p:sp>
      <p:sp>
        <p:nvSpPr>
          <p:cNvPr id="39963" name="AutoShape 27">
            <a:extLst>
              <a:ext uri="{FF2B5EF4-FFF2-40B4-BE49-F238E27FC236}">
                <a16:creationId xmlns:a16="http://schemas.microsoft.com/office/drawing/2014/main" id="{148E3088-2D94-E645-90AB-31B7F50A9508}"/>
              </a:ext>
            </a:extLst>
          </p:cNvPr>
          <p:cNvSpPr>
            <a:spLocks noChangeArrowheads="1"/>
          </p:cNvSpPr>
          <p:nvPr/>
        </p:nvSpPr>
        <p:spPr bwMode="auto">
          <a:xfrm>
            <a:off x="1606550" y="5416550"/>
            <a:ext cx="1752600" cy="292100"/>
          </a:xfrm>
          <a:prstGeom prst="parallelogram">
            <a:avLst>
              <a:gd name="adj" fmla="val 149861"/>
            </a:avLst>
          </a:prstGeom>
          <a:solidFill>
            <a:srgbClr val="FFFFCC"/>
          </a:solidFill>
          <a:ln w="12700">
            <a:solidFill>
              <a:schemeClr val="accent4">
                <a:lumMod val="60000"/>
                <a:lumOff val="40000"/>
              </a:schemeClr>
            </a:solidFill>
            <a:miter lim="800000"/>
            <a:headEnd/>
            <a:tailEnd/>
          </a:ln>
        </p:spPr>
        <p:txBody>
          <a:bodyPr wrap="none"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endParaRPr lang="en-US" altLang="en-US"/>
          </a:p>
        </p:txBody>
      </p:sp>
      <p:sp>
        <p:nvSpPr>
          <p:cNvPr id="39964" name="AutoShape 28">
            <a:extLst>
              <a:ext uri="{FF2B5EF4-FFF2-40B4-BE49-F238E27FC236}">
                <a16:creationId xmlns:a16="http://schemas.microsoft.com/office/drawing/2014/main" id="{65B86C56-CC7F-4C47-ACA3-C24FA7FF477F}"/>
              </a:ext>
            </a:extLst>
          </p:cNvPr>
          <p:cNvSpPr>
            <a:spLocks noChangeArrowheads="1"/>
          </p:cNvSpPr>
          <p:nvPr/>
        </p:nvSpPr>
        <p:spPr bwMode="auto">
          <a:xfrm>
            <a:off x="1606550" y="5340350"/>
            <a:ext cx="1752600" cy="292100"/>
          </a:xfrm>
          <a:prstGeom prst="parallelogram">
            <a:avLst>
              <a:gd name="adj" fmla="val 149861"/>
            </a:avLst>
          </a:prstGeom>
          <a:solidFill>
            <a:srgbClr val="FFFFCC"/>
          </a:solidFill>
          <a:ln w="12700">
            <a:solidFill>
              <a:schemeClr val="accent4">
                <a:lumMod val="60000"/>
                <a:lumOff val="40000"/>
              </a:schemeClr>
            </a:solidFill>
            <a:miter lim="800000"/>
            <a:headEnd/>
            <a:tailEnd/>
          </a:ln>
        </p:spPr>
        <p:txBody>
          <a:bodyPr wrap="none"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endParaRPr lang="en-US" altLang="en-US"/>
          </a:p>
        </p:txBody>
      </p:sp>
      <p:sp>
        <p:nvSpPr>
          <p:cNvPr id="39965" name="AutoShape 29">
            <a:extLst>
              <a:ext uri="{FF2B5EF4-FFF2-40B4-BE49-F238E27FC236}">
                <a16:creationId xmlns:a16="http://schemas.microsoft.com/office/drawing/2014/main" id="{C4D74612-2E22-364B-B93F-39707F202FCE}"/>
              </a:ext>
            </a:extLst>
          </p:cNvPr>
          <p:cNvSpPr>
            <a:spLocks noChangeArrowheads="1"/>
          </p:cNvSpPr>
          <p:nvPr/>
        </p:nvSpPr>
        <p:spPr bwMode="auto">
          <a:xfrm>
            <a:off x="1606550" y="5264150"/>
            <a:ext cx="1752600" cy="292100"/>
          </a:xfrm>
          <a:prstGeom prst="parallelogram">
            <a:avLst>
              <a:gd name="adj" fmla="val 149861"/>
            </a:avLst>
          </a:prstGeom>
          <a:solidFill>
            <a:srgbClr val="FFFFCC"/>
          </a:solidFill>
          <a:ln w="12700">
            <a:solidFill>
              <a:schemeClr val="accent4">
                <a:lumMod val="60000"/>
                <a:lumOff val="40000"/>
              </a:schemeClr>
            </a:solidFill>
            <a:miter lim="800000"/>
            <a:headEnd/>
            <a:tailEnd/>
          </a:ln>
        </p:spPr>
        <p:txBody>
          <a:bodyPr wrap="none"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endParaRPr lang="en-US" altLang="en-US"/>
          </a:p>
        </p:txBody>
      </p:sp>
      <p:sp>
        <p:nvSpPr>
          <p:cNvPr id="39966" name="AutoShape 30">
            <a:extLst>
              <a:ext uri="{FF2B5EF4-FFF2-40B4-BE49-F238E27FC236}">
                <a16:creationId xmlns:a16="http://schemas.microsoft.com/office/drawing/2014/main" id="{5E341FF3-F2AC-DC48-915C-C23464523D3B}"/>
              </a:ext>
            </a:extLst>
          </p:cNvPr>
          <p:cNvSpPr>
            <a:spLocks noChangeArrowheads="1"/>
          </p:cNvSpPr>
          <p:nvPr/>
        </p:nvSpPr>
        <p:spPr bwMode="auto">
          <a:xfrm>
            <a:off x="1606550" y="5187950"/>
            <a:ext cx="1752600" cy="292100"/>
          </a:xfrm>
          <a:prstGeom prst="parallelogram">
            <a:avLst>
              <a:gd name="adj" fmla="val 149861"/>
            </a:avLst>
          </a:prstGeom>
          <a:solidFill>
            <a:srgbClr val="FFFFCC"/>
          </a:solidFill>
          <a:ln w="12700">
            <a:solidFill>
              <a:schemeClr val="accent4">
                <a:lumMod val="60000"/>
                <a:lumOff val="40000"/>
              </a:schemeClr>
            </a:solidFill>
            <a:miter lim="800000"/>
            <a:headEnd/>
            <a:tailEnd/>
          </a:ln>
        </p:spPr>
        <p:txBody>
          <a:bodyPr wrap="none"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endParaRPr lang="en-US" altLang="en-US"/>
          </a:p>
        </p:txBody>
      </p:sp>
      <p:sp>
        <p:nvSpPr>
          <p:cNvPr id="39967" name="AutoShape 31">
            <a:extLst>
              <a:ext uri="{FF2B5EF4-FFF2-40B4-BE49-F238E27FC236}">
                <a16:creationId xmlns:a16="http://schemas.microsoft.com/office/drawing/2014/main" id="{B34C3616-53A7-AE49-877B-794D420ECC6A}"/>
              </a:ext>
            </a:extLst>
          </p:cNvPr>
          <p:cNvSpPr>
            <a:spLocks noChangeArrowheads="1"/>
          </p:cNvSpPr>
          <p:nvPr/>
        </p:nvSpPr>
        <p:spPr bwMode="auto">
          <a:xfrm>
            <a:off x="5949950" y="5797550"/>
            <a:ext cx="1752600" cy="292100"/>
          </a:xfrm>
          <a:prstGeom prst="parallelogram">
            <a:avLst>
              <a:gd name="adj" fmla="val 149861"/>
            </a:avLst>
          </a:prstGeom>
          <a:solidFill>
            <a:srgbClr val="FFFFCC"/>
          </a:solidFill>
          <a:ln w="12700">
            <a:solidFill>
              <a:schemeClr val="accent4">
                <a:lumMod val="60000"/>
                <a:lumOff val="40000"/>
              </a:schemeClr>
            </a:solidFill>
            <a:miter lim="800000"/>
            <a:headEnd/>
            <a:tailEnd/>
          </a:ln>
        </p:spPr>
        <p:txBody>
          <a:bodyPr wrap="none"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endParaRPr lang="en-US" altLang="en-US"/>
          </a:p>
        </p:txBody>
      </p:sp>
      <p:sp>
        <p:nvSpPr>
          <p:cNvPr id="39968" name="AutoShape 32">
            <a:extLst>
              <a:ext uri="{FF2B5EF4-FFF2-40B4-BE49-F238E27FC236}">
                <a16:creationId xmlns:a16="http://schemas.microsoft.com/office/drawing/2014/main" id="{CE5C9938-D606-EB4F-828F-1C1D786D10C3}"/>
              </a:ext>
            </a:extLst>
          </p:cNvPr>
          <p:cNvSpPr>
            <a:spLocks noChangeArrowheads="1"/>
          </p:cNvSpPr>
          <p:nvPr/>
        </p:nvSpPr>
        <p:spPr bwMode="auto">
          <a:xfrm>
            <a:off x="5949950" y="5721350"/>
            <a:ext cx="1752600" cy="292100"/>
          </a:xfrm>
          <a:prstGeom prst="parallelogram">
            <a:avLst>
              <a:gd name="adj" fmla="val 149861"/>
            </a:avLst>
          </a:prstGeom>
          <a:solidFill>
            <a:srgbClr val="FFFFCC"/>
          </a:solidFill>
          <a:ln w="12700">
            <a:solidFill>
              <a:schemeClr val="accent4">
                <a:lumMod val="60000"/>
                <a:lumOff val="40000"/>
              </a:schemeClr>
            </a:solidFill>
            <a:miter lim="800000"/>
            <a:headEnd/>
            <a:tailEnd/>
          </a:ln>
        </p:spPr>
        <p:txBody>
          <a:bodyPr wrap="none"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endParaRPr lang="en-US" altLang="en-US"/>
          </a:p>
        </p:txBody>
      </p:sp>
      <p:sp>
        <p:nvSpPr>
          <p:cNvPr id="39969" name="AutoShape 33">
            <a:extLst>
              <a:ext uri="{FF2B5EF4-FFF2-40B4-BE49-F238E27FC236}">
                <a16:creationId xmlns:a16="http://schemas.microsoft.com/office/drawing/2014/main" id="{B5F41241-6DCC-4B4A-925A-D0EBCAF038ED}"/>
              </a:ext>
            </a:extLst>
          </p:cNvPr>
          <p:cNvSpPr>
            <a:spLocks noChangeArrowheads="1"/>
          </p:cNvSpPr>
          <p:nvPr/>
        </p:nvSpPr>
        <p:spPr bwMode="auto">
          <a:xfrm>
            <a:off x="5949950" y="5645150"/>
            <a:ext cx="1752600" cy="292100"/>
          </a:xfrm>
          <a:prstGeom prst="parallelogram">
            <a:avLst>
              <a:gd name="adj" fmla="val 149861"/>
            </a:avLst>
          </a:prstGeom>
          <a:solidFill>
            <a:srgbClr val="FFFFCC"/>
          </a:solidFill>
          <a:ln w="12700">
            <a:solidFill>
              <a:schemeClr val="accent4">
                <a:lumMod val="60000"/>
                <a:lumOff val="40000"/>
              </a:schemeClr>
            </a:solidFill>
            <a:miter lim="800000"/>
            <a:headEnd/>
            <a:tailEnd/>
          </a:ln>
        </p:spPr>
        <p:txBody>
          <a:bodyPr wrap="none"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endParaRPr lang="en-US" altLang="en-US"/>
          </a:p>
        </p:txBody>
      </p:sp>
      <p:sp>
        <p:nvSpPr>
          <p:cNvPr id="39970" name="AutoShape 34">
            <a:extLst>
              <a:ext uri="{FF2B5EF4-FFF2-40B4-BE49-F238E27FC236}">
                <a16:creationId xmlns:a16="http://schemas.microsoft.com/office/drawing/2014/main" id="{15CCF5CB-6B3E-0C4A-B574-CF634B44DC17}"/>
              </a:ext>
            </a:extLst>
          </p:cNvPr>
          <p:cNvSpPr>
            <a:spLocks noChangeArrowheads="1"/>
          </p:cNvSpPr>
          <p:nvPr/>
        </p:nvSpPr>
        <p:spPr bwMode="auto">
          <a:xfrm>
            <a:off x="3740150" y="4273550"/>
            <a:ext cx="1752600" cy="292100"/>
          </a:xfrm>
          <a:prstGeom prst="parallelogram">
            <a:avLst>
              <a:gd name="adj" fmla="val 149861"/>
            </a:avLst>
          </a:prstGeom>
          <a:solidFill>
            <a:srgbClr val="FFFFCC"/>
          </a:solidFill>
          <a:ln w="12700">
            <a:solidFill>
              <a:schemeClr val="accent4">
                <a:lumMod val="60000"/>
                <a:lumOff val="40000"/>
              </a:schemeClr>
            </a:solidFill>
            <a:miter lim="800000"/>
            <a:headEnd/>
            <a:tailEnd/>
          </a:ln>
        </p:spPr>
        <p:txBody>
          <a:bodyPr wrap="none"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endParaRPr lang="en-US" altLang="en-US"/>
          </a:p>
        </p:txBody>
      </p:sp>
      <p:sp>
        <p:nvSpPr>
          <p:cNvPr id="39971" name="AutoShape 35">
            <a:extLst>
              <a:ext uri="{FF2B5EF4-FFF2-40B4-BE49-F238E27FC236}">
                <a16:creationId xmlns:a16="http://schemas.microsoft.com/office/drawing/2014/main" id="{1331F215-D21A-B440-8016-261527C09EC2}"/>
              </a:ext>
            </a:extLst>
          </p:cNvPr>
          <p:cNvSpPr>
            <a:spLocks noChangeArrowheads="1"/>
          </p:cNvSpPr>
          <p:nvPr/>
        </p:nvSpPr>
        <p:spPr bwMode="auto">
          <a:xfrm>
            <a:off x="3740150" y="4197350"/>
            <a:ext cx="1752600" cy="292100"/>
          </a:xfrm>
          <a:prstGeom prst="parallelogram">
            <a:avLst>
              <a:gd name="adj" fmla="val 149861"/>
            </a:avLst>
          </a:prstGeom>
          <a:solidFill>
            <a:srgbClr val="FFFFCC"/>
          </a:solidFill>
          <a:ln w="12700">
            <a:solidFill>
              <a:schemeClr val="accent4">
                <a:lumMod val="60000"/>
                <a:lumOff val="40000"/>
              </a:schemeClr>
            </a:solidFill>
            <a:miter lim="800000"/>
            <a:headEnd/>
            <a:tailEnd/>
          </a:ln>
        </p:spPr>
        <p:txBody>
          <a:bodyPr wrap="none"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endParaRPr lang="en-US" altLang="en-US"/>
          </a:p>
        </p:txBody>
      </p:sp>
      <p:sp>
        <p:nvSpPr>
          <p:cNvPr id="39972" name="AutoShape 36">
            <a:extLst>
              <a:ext uri="{FF2B5EF4-FFF2-40B4-BE49-F238E27FC236}">
                <a16:creationId xmlns:a16="http://schemas.microsoft.com/office/drawing/2014/main" id="{657EFB34-B2C8-CC4A-845B-695A584CB4DC}"/>
              </a:ext>
            </a:extLst>
          </p:cNvPr>
          <p:cNvSpPr>
            <a:spLocks noChangeArrowheads="1"/>
          </p:cNvSpPr>
          <p:nvPr/>
        </p:nvSpPr>
        <p:spPr bwMode="auto">
          <a:xfrm>
            <a:off x="3740150" y="4121150"/>
            <a:ext cx="1752600" cy="292100"/>
          </a:xfrm>
          <a:prstGeom prst="parallelogram">
            <a:avLst>
              <a:gd name="adj" fmla="val 149861"/>
            </a:avLst>
          </a:prstGeom>
          <a:solidFill>
            <a:srgbClr val="FFFFCC"/>
          </a:solidFill>
          <a:ln w="12700">
            <a:solidFill>
              <a:schemeClr val="accent4">
                <a:lumMod val="60000"/>
                <a:lumOff val="40000"/>
              </a:schemeClr>
            </a:solidFill>
            <a:miter lim="800000"/>
            <a:headEnd/>
            <a:tailEnd/>
          </a:ln>
        </p:spPr>
        <p:txBody>
          <a:bodyPr wrap="none"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endParaRPr lang="en-US" altLang="en-US"/>
          </a:p>
        </p:txBody>
      </p:sp>
      <p:sp>
        <p:nvSpPr>
          <p:cNvPr id="39973" name="AutoShape 37">
            <a:extLst>
              <a:ext uri="{FF2B5EF4-FFF2-40B4-BE49-F238E27FC236}">
                <a16:creationId xmlns:a16="http://schemas.microsoft.com/office/drawing/2014/main" id="{11F24E07-412C-6D4C-8EF7-025103DB7A75}"/>
              </a:ext>
            </a:extLst>
          </p:cNvPr>
          <p:cNvSpPr>
            <a:spLocks noChangeArrowheads="1"/>
          </p:cNvSpPr>
          <p:nvPr/>
        </p:nvSpPr>
        <p:spPr bwMode="auto">
          <a:xfrm>
            <a:off x="3740150" y="4044950"/>
            <a:ext cx="1752600" cy="292100"/>
          </a:xfrm>
          <a:prstGeom prst="parallelogram">
            <a:avLst>
              <a:gd name="adj" fmla="val 149861"/>
            </a:avLst>
          </a:prstGeom>
          <a:solidFill>
            <a:srgbClr val="FFFFCC"/>
          </a:solidFill>
          <a:ln w="12700">
            <a:solidFill>
              <a:schemeClr val="accent4">
                <a:lumMod val="60000"/>
                <a:lumOff val="40000"/>
              </a:schemeClr>
            </a:solidFill>
            <a:miter lim="800000"/>
            <a:headEnd/>
            <a:tailEnd/>
          </a:ln>
        </p:spPr>
        <p:txBody>
          <a:bodyPr wrap="none"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endParaRPr lang="en-US" altLang="en-US"/>
          </a:p>
        </p:txBody>
      </p:sp>
      <p:sp>
        <p:nvSpPr>
          <p:cNvPr id="39974" name="AutoShape 38">
            <a:extLst>
              <a:ext uri="{FF2B5EF4-FFF2-40B4-BE49-F238E27FC236}">
                <a16:creationId xmlns:a16="http://schemas.microsoft.com/office/drawing/2014/main" id="{1020DB07-C648-FD45-A5CF-74B0A4DEAC16}"/>
              </a:ext>
            </a:extLst>
          </p:cNvPr>
          <p:cNvSpPr>
            <a:spLocks noChangeArrowheads="1"/>
          </p:cNvSpPr>
          <p:nvPr/>
        </p:nvSpPr>
        <p:spPr bwMode="auto">
          <a:xfrm>
            <a:off x="3740150" y="3968750"/>
            <a:ext cx="1752600" cy="292100"/>
          </a:xfrm>
          <a:prstGeom prst="parallelogram">
            <a:avLst>
              <a:gd name="adj" fmla="val 149861"/>
            </a:avLst>
          </a:prstGeom>
          <a:solidFill>
            <a:srgbClr val="FFFFCC"/>
          </a:solidFill>
          <a:ln w="12700">
            <a:solidFill>
              <a:schemeClr val="accent4">
                <a:lumMod val="60000"/>
                <a:lumOff val="40000"/>
              </a:schemeClr>
            </a:solidFill>
            <a:miter lim="800000"/>
            <a:headEnd/>
            <a:tailEnd/>
          </a:ln>
        </p:spPr>
        <p:txBody>
          <a:bodyPr wrap="none"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endParaRPr lang="en-US" altLang="en-US"/>
          </a:p>
        </p:txBody>
      </p:sp>
      <p:sp>
        <p:nvSpPr>
          <p:cNvPr id="39975" name="AutoShape 39">
            <a:extLst>
              <a:ext uri="{FF2B5EF4-FFF2-40B4-BE49-F238E27FC236}">
                <a16:creationId xmlns:a16="http://schemas.microsoft.com/office/drawing/2014/main" id="{92920869-EFF1-E341-A61B-699714686777}"/>
              </a:ext>
            </a:extLst>
          </p:cNvPr>
          <p:cNvSpPr>
            <a:spLocks noChangeArrowheads="1"/>
          </p:cNvSpPr>
          <p:nvPr/>
        </p:nvSpPr>
        <p:spPr bwMode="auto">
          <a:xfrm>
            <a:off x="3740150" y="3892550"/>
            <a:ext cx="1752600" cy="292100"/>
          </a:xfrm>
          <a:prstGeom prst="parallelogram">
            <a:avLst>
              <a:gd name="adj" fmla="val 149861"/>
            </a:avLst>
          </a:prstGeom>
          <a:solidFill>
            <a:srgbClr val="FFFFCC"/>
          </a:solidFill>
          <a:ln w="12700">
            <a:solidFill>
              <a:schemeClr val="accent4">
                <a:lumMod val="60000"/>
                <a:lumOff val="40000"/>
              </a:schemeClr>
            </a:solidFill>
            <a:miter lim="800000"/>
            <a:headEnd/>
            <a:tailEnd/>
          </a:ln>
        </p:spPr>
        <p:txBody>
          <a:bodyPr wrap="none"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endParaRPr lang="en-US" altLang="en-US"/>
          </a:p>
        </p:txBody>
      </p:sp>
      <p:sp>
        <p:nvSpPr>
          <p:cNvPr id="39976" name="Rectangle 40">
            <a:extLst>
              <a:ext uri="{FF2B5EF4-FFF2-40B4-BE49-F238E27FC236}">
                <a16:creationId xmlns:a16="http://schemas.microsoft.com/office/drawing/2014/main" id="{BBD17B13-3985-1249-B849-1867A4C9B1C8}"/>
              </a:ext>
            </a:extLst>
          </p:cNvPr>
          <p:cNvSpPr>
            <a:spLocks noChangeArrowheads="1"/>
          </p:cNvSpPr>
          <p:nvPr/>
        </p:nvSpPr>
        <p:spPr bwMode="auto">
          <a:xfrm>
            <a:off x="4301148" y="3496530"/>
            <a:ext cx="860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r>
              <a:rPr lang="en-US" altLang="en-US" sz="2000" b="1" dirty="0">
                <a:solidFill>
                  <a:srgbClr val="663300"/>
                </a:solidFill>
              </a:rPr>
              <a:t>Order</a:t>
            </a:r>
          </a:p>
        </p:txBody>
      </p:sp>
      <p:sp>
        <p:nvSpPr>
          <p:cNvPr id="39977" name="Rectangle 41">
            <a:extLst>
              <a:ext uri="{FF2B5EF4-FFF2-40B4-BE49-F238E27FC236}">
                <a16:creationId xmlns:a16="http://schemas.microsoft.com/office/drawing/2014/main" id="{5EBF7726-D925-AB41-B10D-DE0C566278B8}"/>
              </a:ext>
            </a:extLst>
          </p:cNvPr>
          <p:cNvSpPr>
            <a:spLocks noChangeArrowheads="1"/>
          </p:cNvSpPr>
          <p:nvPr/>
        </p:nvSpPr>
        <p:spPr bwMode="auto">
          <a:xfrm>
            <a:off x="6384925" y="5211763"/>
            <a:ext cx="1255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r>
              <a:rPr lang="en-US" altLang="en-US" sz="2000" b="1">
                <a:solidFill>
                  <a:srgbClr val="663300"/>
                </a:solidFill>
              </a:rPr>
              <a:t>Customer</a:t>
            </a:r>
          </a:p>
        </p:txBody>
      </p:sp>
      <p:sp>
        <p:nvSpPr>
          <p:cNvPr id="39978" name="Rectangle 42">
            <a:extLst>
              <a:ext uri="{FF2B5EF4-FFF2-40B4-BE49-F238E27FC236}">
                <a16:creationId xmlns:a16="http://schemas.microsoft.com/office/drawing/2014/main" id="{4C56D9C2-85E2-2944-9020-25D29B0CD7FD}"/>
              </a:ext>
            </a:extLst>
          </p:cNvPr>
          <p:cNvSpPr>
            <a:spLocks noChangeArrowheads="1"/>
          </p:cNvSpPr>
          <p:nvPr/>
        </p:nvSpPr>
        <p:spPr bwMode="auto">
          <a:xfrm>
            <a:off x="2270125" y="4754563"/>
            <a:ext cx="663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r>
              <a:rPr lang="en-US" altLang="en-US" sz="2000" b="1">
                <a:solidFill>
                  <a:srgbClr val="663300"/>
                </a:solidFill>
              </a:rPr>
              <a:t>Part</a:t>
            </a:r>
          </a:p>
        </p:txBody>
      </p:sp>
      <p:sp>
        <p:nvSpPr>
          <p:cNvPr id="39979" name="Rectangle 43">
            <a:extLst>
              <a:ext uri="{FF2B5EF4-FFF2-40B4-BE49-F238E27FC236}">
                <a16:creationId xmlns:a16="http://schemas.microsoft.com/office/drawing/2014/main" id="{351F8C87-6911-364B-8C14-ACCDD7D9EB86}"/>
              </a:ext>
            </a:extLst>
          </p:cNvPr>
          <p:cNvSpPr>
            <a:spLocks noChangeArrowheads="1"/>
          </p:cNvSpPr>
          <p:nvPr/>
        </p:nvSpPr>
        <p:spPr bwMode="auto">
          <a:xfrm>
            <a:off x="4175125" y="4754563"/>
            <a:ext cx="641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r>
              <a:rPr lang="en-US" altLang="en-US" sz="2000" b="1">
                <a:solidFill>
                  <a:schemeClr val="bg1"/>
                </a:solidFill>
                <a:latin typeface="Courier New" panose="02070309020205020404" pitchFamily="49" charset="0"/>
              </a:rPr>
              <a:t>...</a:t>
            </a:r>
          </a:p>
        </p:txBody>
      </p:sp>
      <p:sp>
        <p:nvSpPr>
          <p:cNvPr id="2" name="Footer Placeholder 1">
            <a:extLst>
              <a:ext uri="{FF2B5EF4-FFF2-40B4-BE49-F238E27FC236}">
                <a16:creationId xmlns:a16="http://schemas.microsoft.com/office/drawing/2014/main" id="{1E9B59BB-5A1E-4E45-B178-6BA157D5AFDC}"/>
              </a:ext>
            </a:extLst>
          </p:cNvPr>
          <p:cNvSpPr>
            <a:spLocks noGrp="1"/>
          </p:cNvSpPr>
          <p:nvPr>
            <p:ph type="ftr" sz="quarter" idx="11"/>
          </p:nvPr>
        </p:nvSpPr>
        <p:spPr/>
        <p:txBody>
          <a:bodyPr/>
          <a:lstStyle/>
          <a:p>
            <a:r>
              <a:rPr lang="en-US"/>
              <a:t>Data Warehousing, OLAP, Data Mining</a:t>
            </a:r>
          </a:p>
        </p:txBody>
      </p:sp>
      <p:sp>
        <p:nvSpPr>
          <p:cNvPr id="3" name="Slide Number Placeholder 2">
            <a:extLst>
              <a:ext uri="{FF2B5EF4-FFF2-40B4-BE49-F238E27FC236}">
                <a16:creationId xmlns:a16="http://schemas.microsoft.com/office/drawing/2014/main" id="{A26CFBC1-5976-2941-A6C8-990344265F95}"/>
              </a:ext>
            </a:extLst>
          </p:cNvPr>
          <p:cNvSpPr>
            <a:spLocks noGrp="1"/>
          </p:cNvSpPr>
          <p:nvPr>
            <p:ph type="sldNum" sz="quarter" idx="12"/>
          </p:nvPr>
        </p:nvSpPr>
        <p:spPr/>
        <p:txBody>
          <a:bodyPr/>
          <a:lstStyle/>
          <a:p>
            <a:fld id="{C0F4FBFA-1248-4AAF-9253-30F121885773}" type="slidenum">
              <a:rPr lang="en-US" smtClean="0"/>
              <a:t>26</a:t>
            </a:fld>
            <a:endParaRPr lang="en-US"/>
          </a:p>
        </p:txBody>
      </p:sp>
    </p:spTree>
    <p:extLst>
      <p:ext uri="{BB962C8B-B14F-4D97-AF65-F5344CB8AC3E}">
        <p14:creationId xmlns:p14="http://schemas.microsoft.com/office/powerpoint/2010/main" val="9253955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A90899B-D2FE-CC48-A401-83BB14A7C2DD}"/>
              </a:ext>
            </a:extLst>
          </p:cNvPr>
          <p:cNvSpPr>
            <a:spLocks noGrp="1"/>
          </p:cNvSpPr>
          <p:nvPr>
            <p:ph type="title"/>
          </p:nvPr>
        </p:nvSpPr>
        <p:spPr/>
        <p:txBody>
          <a:bodyPr/>
          <a:lstStyle/>
          <a:p>
            <a:r>
              <a:rPr lang="en-US" dirty="0"/>
              <a:t>Multi-Dimensional Modeling</a:t>
            </a:r>
          </a:p>
        </p:txBody>
      </p:sp>
      <p:sp>
        <p:nvSpPr>
          <p:cNvPr id="8" name="Content Placeholder 7">
            <a:extLst>
              <a:ext uri="{FF2B5EF4-FFF2-40B4-BE49-F238E27FC236}">
                <a16:creationId xmlns:a16="http://schemas.microsoft.com/office/drawing/2014/main" id="{98014039-83A2-2C42-B606-62671F5A1A4A}"/>
              </a:ext>
            </a:extLst>
          </p:cNvPr>
          <p:cNvSpPr>
            <a:spLocks noGrp="1"/>
          </p:cNvSpPr>
          <p:nvPr>
            <p:ph idx="1"/>
          </p:nvPr>
        </p:nvSpPr>
        <p:spPr>
          <a:xfrm>
            <a:off x="2310713" y="1311025"/>
            <a:ext cx="6376087" cy="4873532"/>
          </a:xfrm>
        </p:spPr>
        <p:txBody>
          <a:bodyPr>
            <a:normAutofit/>
          </a:bodyPr>
          <a:lstStyle/>
          <a:p>
            <a:r>
              <a:rPr lang="en-US" sz="2400" dirty="0"/>
              <a:t>The data in a data warehouse built on a relational database is usually multidimensional data having measure attributes and dimension attributes. </a:t>
            </a:r>
          </a:p>
          <a:p>
            <a:r>
              <a:rPr lang="en-US" sz="2400" dirty="0"/>
              <a:t>Measure attributes “quantify” some value and can be aggregated. </a:t>
            </a:r>
          </a:p>
          <a:p>
            <a:r>
              <a:rPr lang="en-US" sz="2400" dirty="0"/>
              <a:t>On the other hand, the attributes that define the dimensions on which the measure attributes and their summaries are viewed are called dimension attributes. </a:t>
            </a:r>
          </a:p>
          <a:p>
            <a:endParaRPr lang="en-US" sz="2400" dirty="0"/>
          </a:p>
        </p:txBody>
      </p:sp>
      <p:sp>
        <p:nvSpPr>
          <p:cNvPr id="5" name="Footer Placeholder 4">
            <a:extLst>
              <a:ext uri="{FF2B5EF4-FFF2-40B4-BE49-F238E27FC236}">
                <a16:creationId xmlns:a16="http://schemas.microsoft.com/office/drawing/2014/main" id="{80C380D7-AE5A-7F42-9295-238DB5F48949}"/>
              </a:ext>
            </a:extLst>
          </p:cNvPr>
          <p:cNvSpPr>
            <a:spLocks noGrp="1"/>
          </p:cNvSpPr>
          <p:nvPr>
            <p:ph type="ftr" sz="quarter" idx="11"/>
          </p:nvPr>
        </p:nvSpPr>
        <p:spPr/>
        <p:txBody>
          <a:bodyPr/>
          <a:lstStyle/>
          <a:p>
            <a:r>
              <a:rPr lang="en-US"/>
              <a:t>Data Warehousing, OLAP, Data Mining</a:t>
            </a:r>
          </a:p>
        </p:txBody>
      </p:sp>
      <p:sp>
        <p:nvSpPr>
          <p:cNvPr id="6" name="Slide Number Placeholder 5">
            <a:extLst>
              <a:ext uri="{FF2B5EF4-FFF2-40B4-BE49-F238E27FC236}">
                <a16:creationId xmlns:a16="http://schemas.microsoft.com/office/drawing/2014/main" id="{907554EA-B5D6-C54C-BBE6-8D8B17A49189}"/>
              </a:ext>
            </a:extLst>
          </p:cNvPr>
          <p:cNvSpPr>
            <a:spLocks noGrp="1"/>
          </p:cNvSpPr>
          <p:nvPr>
            <p:ph type="sldNum" sz="quarter" idx="12"/>
          </p:nvPr>
        </p:nvSpPr>
        <p:spPr/>
        <p:txBody>
          <a:bodyPr/>
          <a:lstStyle/>
          <a:p>
            <a:fld id="{C0F4FBFA-1248-4AAF-9253-30F121885773}" type="slidenum">
              <a:rPr lang="en-US" smtClean="0"/>
              <a:t>27</a:t>
            </a:fld>
            <a:endParaRPr lang="en-US"/>
          </a:p>
        </p:txBody>
      </p:sp>
      <p:pic>
        <p:nvPicPr>
          <p:cNvPr id="10" name="Picture 9" descr="A picture containing toy&#10;&#10;Description automatically generated">
            <a:extLst>
              <a:ext uri="{FF2B5EF4-FFF2-40B4-BE49-F238E27FC236}">
                <a16:creationId xmlns:a16="http://schemas.microsoft.com/office/drawing/2014/main" id="{AEB44E3B-1913-0A4C-BAE5-25014FD9256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91978" y="2189630"/>
            <a:ext cx="1397000" cy="1371600"/>
          </a:xfrm>
          <a:prstGeom prst="rect">
            <a:avLst/>
          </a:prstGeom>
        </p:spPr>
      </p:pic>
    </p:spTree>
    <p:extLst>
      <p:ext uri="{BB962C8B-B14F-4D97-AF65-F5344CB8AC3E}">
        <p14:creationId xmlns:p14="http://schemas.microsoft.com/office/powerpoint/2010/main" val="20509894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DF3C9EA3-CC0A-9342-BEFE-7EDB35B8C55D}"/>
              </a:ext>
            </a:extLst>
          </p:cNvPr>
          <p:cNvSpPr>
            <a:spLocks noGrp="1" noChangeArrowheads="1"/>
          </p:cNvSpPr>
          <p:nvPr>
            <p:ph type="title"/>
          </p:nvPr>
        </p:nvSpPr>
        <p:spPr>
          <a:xfrm>
            <a:off x="457200" y="152400"/>
            <a:ext cx="8229600" cy="838200"/>
          </a:xfrm>
        </p:spPr>
        <p:txBody>
          <a:bodyPr anchor="ctr">
            <a:normAutofit/>
          </a:bodyPr>
          <a:lstStyle/>
          <a:p>
            <a:pPr>
              <a:defRPr/>
            </a:pPr>
            <a:r>
              <a:rPr lang="en-US"/>
              <a:t>Multidimensional Databases</a:t>
            </a:r>
          </a:p>
        </p:txBody>
      </p:sp>
      <p:pic>
        <p:nvPicPr>
          <p:cNvPr id="6" name="Picture 5" descr="Diagram&#10;&#10;Description automatically generated">
            <a:extLst>
              <a:ext uri="{FF2B5EF4-FFF2-40B4-BE49-F238E27FC236}">
                <a16:creationId xmlns:a16="http://schemas.microsoft.com/office/drawing/2014/main" id="{C5B0E06E-7D6B-9143-A861-FEF3AA9ADC5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57200" y="2401267"/>
            <a:ext cx="4038600" cy="2923829"/>
          </a:xfrm>
          <a:prstGeom prst="rect">
            <a:avLst/>
          </a:prstGeom>
          <a:noFill/>
        </p:spPr>
      </p:pic>
      <p:sp>
        <p:nvSpPr>
          <p:cNvPr id="46083" name="Rectangle 3">
            <a:extLst>
              <a:ext uri="{FF2B5EF4-FFF2-40B4-BE49-F238E27FC236}">
                <a16:creationId xmlns:a16="http://schemas.microsoft.com/office/drawing/2014/main" id="{713DE1E5-2062-334E-BC7C-8FEA3376FCD0}"/>
              </a:ext>
            </a:extLst>
          </p:cNvPr>
          <p:cNvSpPr>
            <a:spLocks noGrp="1" noChangeArrowheads="1"/>
          </p:cNvSpPr>
          <p:nvPr>
            <p:ph sz="half" idx="2"/>
          </p:nvPr>
        </p:nvSpPr>
        <p:spPr>
          <a:xfrm>
            <a:off x="4648200" y="1600200"/>
            <a:ext cx="4038600" cy="4525963"/>
          </a:xfrm>
        </p:spPr>
        <p:txBody>
          <a:bodyPr>
            <a:normAutofit/>
          </a:bodyPr>
          <a:lstStyle/>
          <a:p>
            <a:pPr>
              <a:lnSpc>
                <a:spcPct val="90000"/>
              </a:lnSpc>
            </a:pPr>
            <a:r>
              <a:rPr lang="en-US" altLang="en-US" sz="2200" dirty="0"/>
              <a:t>Multidimensional databases:</a:t>
            </a:r>
          </a:p>
          <a:p>
            <a:pPr lvl="1">
              <a:lnSpc>
                <a:spcPct val="90000"/>
              </a:lnSpc>
            </a:pPr>
            <a:r>
              <a:rPr lang="en-US" altLang="en-US" sz="2200" dirty="0"/>
              <a:t>contain summarized data</a:t>
            </a:r>
          </a:p>
          <a:p>
            <a:pPr lvl="1">
              <a:lnSpc>
                <a:spcPct val="90000"/>
              </a:lnSpc>
            </a:pPr>
            <a:r>
              <a:rPr lang="en-US" altLang="en-US" sz="2200" dirty="0"/>
              <a:t>use facts, dimensions, sparsity: values, counts, weights, occurrences</a:t>
            </a:r>
          </a:p>
          <a:p>
            <a:pPr lvl="1">
              <a:lnSpc>
                <a:spcPct val="90000"/>
              </a:lnSpc>
            </a:pPr>
            <a:r>
              <a:rPr lang="en-US" altLang="en-US" sz="2200" dirty="0"/>
              <a:t>view data as a “slice of time” not a transaction</a:t>
            </a:r>
          </a:p>
          <a:p>
            <a:pPr lvl="1">
              <a:lnSpc>
                <a:spcPct val="90000"/>
              </a:lnSpc>
            </a:pPr>
            <a:r>
              <a:rPr lang="en-US" altLang="en-US" sz="2200" dirty="0"/>
              <a:t>concentrate on modeling “facts” rather than entities</a:t>
            </a:r>
          </a:p>
        </p:txBody>
      </p:sp>
      <p:sp>
        <p:nvSpPr>
          <p:cNvPr id="2" name="Footer Placeholder 1">
            <a:extLst>
              <a:ext uri="{FF2B5EF4-FFF2-40B4-BE49-F238E27FC236}">
                <a16:creationId xmlns:a16="http://schemas.microsoft.com/office/drawing/2014/main" id="{CCCB7327-184B-B04A-AC32-45AB0494DF32}"/>
              </a:ext>
            </a:extLst>
          </p:cNvPr>
          <p:cNvSpPr>
            <a:spLocks noGrp="1"/>
          </p:cNvSpPr>
          <p:nvPr>
            <p:ph type="ftr" sz="quarter" idx="11"/>
          </p:nvPr>
        </p:nvSpPr>
        <p:spPr>
          <a:xfrm>
            <a:off x="2819400" y="6553200"/>
            <a:ext cx="3429000" cy="282571"/>
          </a:xfrm>
        </p:spPr>
        <p:txBody>
          <a:bodyPr anchor="ctr">
            <a:normAutofit/>
          </a:bodyPr>
          <a:lstStyle/>
          <a:p>
            <a:pPr>
              <a:spcAft>
                <a:spcPts val="600"/>
              </a:spcAft>
            </a:pPr>
            <a:r>
              <a:rPr lang="en-US"/>
              <a:t>Data Warehousing, OLAP, Data Mining</a:t>
            </a:r>
          </a:p>
        </p:txBody>
      </p:sp>
      <p:sp>
        <p:nvSpPr>
          <p:cNvPr id="3" name="Slide Number Placeholder 2">
            <a:extLst>
              <a:ext uri="{FF2B5EF4-FFF2-40B4-BE49-F238E27FC236}">
                <a16:creationId xmlns:a16="http://schemas.microsoft.com/office/drawing/2014/main" id="{0ED65827-4E60-BA4F-9FB1-44584D7F7D12}"/>
              </a:ext>
            </a:extLst>
          </p:cNvPr>
          <p:cNvSpPr>
            <a:spLocks noGrp="1"/>
          </p:cNvSpPr>
          <p:nvPr>
            <p:ph type="sldNum" sz="quarter" idx="12"/>
          </p:nvPr>
        </p:nvSpPr>
        <p:spPr>
          <a:xfrm>
            <a:off x="6553200" y="6553200"/>
            <a:ext cx="685800" cy="282571"/>
          </a:xfrm>
        </p:spPr>
        <p:txBody>
          <a:bodyPr anchor="ctr">
            <a:normAutofit/>
          </a:bodyPr>
          <a:lstStyle/>
          <a:p>
            <a:pPr>
              <a:spcAft>
                <a:spcPts val="600"/>
              </a:spcAft>
            </a:pPr>
            <a:fld id="{C0F4FBFA-1248-4AAF-9253-30F121885773}" type="slidenum">
              <a:rPr lang="en-US" smtClean="0"/>
              <a:pPr>
                <a:spcAft>
                  <a:spcPts val="600"/>
                </a:spcAft>
              </a:pPr>
              <a:t>28</a:t>
            </a:fld>
            <a:endParaRPr lang="en-US"/>
          </a:p>
        </p:txBody>
      </p:sp>
    </p:spTree>
    <p:extLst>
      <p:ext uri="{BB962C8B-B14F-4D97-AF65-F5344CB8AC3E}">
        <p14:creationId xmlns:p14="http://schemas.microsoft.com/office/powerpoint/2010/main" val="25097958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D8E21-4E74-3B45-BB64-9D3B37B31D24}"/>
              </a:ext>
            </a:extLst>
          </p:cNvPr>
          <p:cNvSpPr>
            <a:spLocks noGrp="1"/>
          </p:cNvSpPr>
          <p:nvPr>
            <p:ph type="title"/>
          </p:nvPr>
        </p:nvSpPr>
        <p:spPr/>
        <p:txBody>
          <a:bodyPr/>
          <a:lstStyle/>
          <a:p>
            <a:r>
              <a:rPr lang="en-US" dirty="0"/>
              <a:t>Schema Design: Star vs Snowflake</a:t>
            </a:r>
          </a:p>
        </p:txBody>
      </p:sp>
      <p:sp>
        <p:nvSpPr>
          <p:cNvPr id="3" name="Content Placeholder 2">
            <a:extLst>
              <a:ext uri="{FF2B5EF4-FFF2-40B4-BE49-F238E27FC236}">
                <a16:creationId xmlns:a16="http://schemas.microsoft.com/office/drawing/2014/main" id="{FBA3F692-0CB7-E04B-A78E-169DE1487E81}"/>
              </a:ext>
            </a:extLst>
          </p:cNvPr>
          <p:cNvSpPr>
            <a:spLocks noGrp="1"/>
          </p:cNvSpPr>
          <p:nvPr>
            <p:ph idx="1"/>
          </p:nvPr>
        </p:nvSpPr>
        <p:spPr>
          <a:xfrm>
            <a:off x="457200" y="1371600"/>
            <a:ext cx="8229600" cy="1928425"/>
          </a:xfrm>
        </p:spPr>
        <p:txBody>
          <a:bodyPr>
            <a:normAutofit/>
          </a:bodyPr>
          <a:lstStyle/>
          <a:p>
            <a:r>
              <a:rPr lang="en-US" sz="2800" dirty="0"/>
              <a:t>The multidimensional data in a data warehouse can be represented either using a </a:t>
            </a:r>
            <a:r>
              <a:rPr lang="en-US" sz="2800" i="1" dirty="0"/>
              <a:t>star schema </a:t>
            </a:r>
            <a:r>
              <a:rPr lang="en-US" sz="2800" dirty="0"/>
              <a:t>or a </a:t>
            </a:r>
            <a:r>
              <a:rPr lang="en-US" sz="2800" i="1" dirty="0"/>
              <a:t>snowflake schema</a:t>
            </a:r>
            <a:r>
              <a:rPr lang="en-US" sz="2800" dirty="0"/>
              <a:t>. </a:t>
            </a:r>
          </a:p>
          <a:p>
            <a:endParaRPr lang="en-US" sz="2800" dirty="0"/>
          </a:p>
        </p:txBody>
      </p:sp>
      <p:sp>
        <p:nvSpPr>
          <p:cNvPr id="4" name="Footer Placeholder 3">
            <a:extLst>
              <a:ext uri="{FF2B5EF4-FFF2-40B4-BE49-F238E27FC236}">
                <a16:creationId xmlns:a16="http://schemas.microsoft.com/office/drawing/2014/main" id="{1BA80820-1046-3F4F-BAB9-514F610A7F57}"/>
              </a:ext>
            </a:extLst>
          </p:cNvPr>
          <p:cNvSpPr>
            <a:spLocks noGrp="1"/>
          </p:cNvSpPr>
          <p:nvPr>
            <p:ph type="ftr" sz="quarter" idx="11"/>
          </p:nvPr>
        </p:nvSpPr>
        <p:spPr/>
        <p:txBody>
          <a:bodyPr/>
          <a:lstStyle/>
          <a:p>
            <a:r>
              <a:rPr lang="en-US"/>
              <a:t>Data Warehousing, OLAP, Data Mining</a:t>
            </a:r>
          </a:p>
        </p:txBody>
      </p:sp>
      <p:sp>
        <p:nvSpPr>
          <p:cNvPr id="5" name="Slide Number Placeholder 4">
            <a:extLst>
              <a:ext uri="{FF2B5EF4-FFF2-40B4-BE49-F238E27FC236}">
                <a16:creationId xmlns:a16="http://schemas.microsoft.com/office/drawing/2014/main" id="{C9D96042-DCAB-C64F-8846-061EE88A43EF}"/>
              </a:ext>
            </a:extLst>
          </p:cNvPr>
          <p:cNvSpPr>
            <a:spLocks noGrp="1"/>
          </p:cNvSpPr>
          <p:nvPr>
            <p:ph type="sldNum" sz="quarter" idx="12"/>
          </p:nvPr>
        </p:nvSpPr>
        <p:spPr/>
        <p:txBody>
          <a:bodyPr/>
          <a:lstStyle/>
          <a:p>
            <a:fld id="{C0F4FBFA-1248-4AAF-9253-30F121885773}" type="slidenum">
              <a:rPr lang="en-US" smtClean="0"/>
              <a:t>29</a:t>
            </a:fld>
            <a:endParaRPr lang="en-US"/>
          </a:p>
        </p:txBody>
      </p:sp>
      <p:pic>
        <p:nvPicPr>
          <p:cNvPr id="7" name="Picture 6" descr="Diagram&#10;&#10;Description automatically generated">
            <a:extLst>
              <a:ext uri="{FF2B5EF4-FFF2-40B4-BE49-F238E27FC236}">
                <a16:creationId xmlns:a16="http://schemas.microsoft.com/office/drawing/2014/main" id="{B154CD63-7923-3C49-A87F-7C097218DCCE}"/>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075935" y="3017454"/>
            <a:ext cx="4782064" cy="2882901"/>
          </a:xfrm>
          <a:prstGeom prst="rect">
            <a:avLst/>
          </a:prstGeom>
        </p:spPr>
      </p:pic>
    </p:spTree>
    <p:extLst>
      <p:ext uri="{BB962C8B-B14F-4D97-AF65-F5344CB8AC3E}">
        <p14:creationId xmlns:p14="http://schemas.microsoft.com/office/powerpoint/2010/main" val="2324071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p:txBody>
          <a:bodyPr/>
          <a:lstStyle/>
          <a:p>
            <a:r>
              <a:rPr lang="en-US" dirty="0"/>
              <a:t>Need for data warehouses</a:t>
            </a:r>
          </a:p>
          <a:p>
            <a:r>
              <a:rPr lang="en-US" dirty="0"/>
              <a:t>Benefits of a data warehouse</a:t>
            </a:r>
          </a:p>
          <a:p>
            <a:r>
              <a:rPr lang="en-US" dirty="0"/>
              <a:t>Data warehouse vs data mart</a:t>
            </a:r>
          </a:p>
          <a:p>
            <a:r>
              <a:rPr lang="en-US" dirty="0"/>
              <a:t>OLTP vs DSS vs OLAP</a:t>
            </a:r>
          </a:p>
          <a:p>
            <a:endParaRPr lang="en-US" dirty="0"/>
          </a:p>
        </p:txBody>
      </p:sp>
      <p:sp>
        <p:nvSpPr>
          <p:cNvPr id="2" name="Footer Placeholder 1">
            <a:extLst>
              <a:ext uri="{FF2B5EF4-FFF2-40B4-BE49-F238E27FC236}">
                <a16:creationId xmlns:a16="http://schemas.microsoft.com/office/drawing/2014/main" id="{B4C972D1-A6B6-3442-997E-0343E4083FDA}"/>
              </a:ext>
            </a:extLst>
          </p:cNvPr>
          <p:cNvSpPr>
            <a:spLocks noGrp="1"/>
          </p:cNvSpPr>
          <p:nvPr>
            <p:ph type="ftr" sz="quarter" idx="3"/>
          </p:nvPr>
        </p:nvSpPr>
        <p:spPr/>
        <p:txBody>
          <a:bodyPr/>
          <a:lstStyle/>
          <a:p>
            <a:r>
              <a:rPr lang="en-US"/>
              <a:t>Data Warehousing, OLAP, Data Mining</a:t>
            </a:r>
          </a:p>
        </p:txBody>
      </p:sp>
      <p:sp>
        <p:nvSpPr>
          <p:cNvPr id="3" name="Slide Number Placeholder 2">
            <a:extLst>
              <a:ext uri="{FF2B5EF4-FFF2-40B4-BE49-F238E27FC236}">
                <a16:creationId xmlns:a16="http://schemas.microsoft.com/office/drawing/2014/main" id="{8F40C37D-0C97-634D-8DB0-BA7C3752A34A}"/>
              </a:ext>
            </a:extLst>
          </p:cNvPr>
          <p:cNvSpPr>
            <a:spLocks noGrp="1"/>
          </p:cNvSpPr>
          <p:nvPr>
            <p:ph type="sldNum" sz="quarter" idx="4"/>
          </p:nvPr>
        </p:nvSpPr>
        <p:spPr/>
        <p:txBody>
          <a:bodyPr/>
          <a:lstStyle/>
          <a:p>
            <a:fld id="{C0F4FBFA-1248-4AAF-9253-30F121885773}" type="slidenum">
              <a:rPr lang="en-US" smtClean="0"/>
              <a:t>3</a:t>
            </a:fld>
            <a:endParaRPr lang="en-US"/>
          </a:p>
        </p:txBody>
      </p:sp>
    </p:spTree>
    <p:extLst>
      <p:ext uri="{BB962C8B-B14F-4D97-AF65-F5344CB8AC3E}">
        <p14:creationId xmlns:p14="http://schemas.microsoft.com/office/powerpoint/2010/main" val="13809464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4E798-E5EA-F944-8202-BD217D38C028}"/>
              </a:ext>
            </a:extLst>
          </p:cNvPr>
          <p:cNvSpPr>
            <a:spLocks noGrp="1"/>
          </p:cNvSpPr>
          <p:nvPr>
            <p:ph type="title"/>
          </p:nvPr>
        </p:nvSpPr>
        <p:spPr>
          <a:xfrm>
            <a:off x="457200" y="152400"/>
            <a:ext cx="8229600" cy="838200"/>
          </a:xfrm>
        </p:spPr>
        <p:txBody>
          <a:bodyPr anchor="ctr">
            <a:normAutofit/>
          </a:bodyPr>
          <a:lstStyle/>
          <a:p>
            <a:r>
              <a:rPr lang="en-US" dirty="0"/>
              <a:t>Star Schema</a:t>
            </a:r>
          </a:p>
        </p:txBody>
      </p:sp>
      <p:pic>
        <p:nvPicPr>
          <p:cNvPr id="15" name="Picture 14">
            <a:extLst>
              <a:ext uri="{FF2B5EF4-FFF2-40B4-BE49-F238E27FC236}">
                <a16:creationId xmlns:a16="http://schemas.microsoft.com/office/drawing/2014/main" id="{36ADD369-A3C1-1B46-BBBC-F3FABDAE79D1}"/>
              </a:ext>
            </a:extLst>
          </p:cNvPr>
          <p:cNvPicPr>
            <a:picLocks noChangeAspect="1"/>
          </p:cNvPicPr>
          <p:nvPr/>
        </p:nvPicPr>
        <p:blipFill>
          <a:blip r:embed="rId2"/>
          <a:stretch>
            <a:fillRect/>
          </a:stretch>
        </p:blipFill>
        <p:spPr>
          <a:xfrm>
            <a:off x="457200" y="2242693"/>
            <a:ext cx="4038600" cy="3240976"/>
          </a:xfrm>
          <a:prstGeom prst="rect">
            <a:avLst/>
          </a:prstGeom>
          <a:noFill/>
        </p:spPr>
      </p:pic>
      <p:sp>
        <p:nvSpPr>
          <p:cNvPr id="3" name="Content Placeholder 2">
            <a:extLst>
              <a:ext uri="{FF2B5EF4-FFF2-40B4-BE49-F238E27FC236}">
                <a16:creationId xmlns:a16="http://schemas.microsoft.com/office/drawing/2014/main" id="{8C659C1A-E3E6-F74E-96C3-911869B7BC21}"/>
              </a:ext>
            </a:extLst>
          </p:cNvPr>
          <p:cNvSpPr>
            <a:spLocks noGrp="1"/>
          </p:cNvSpPr>
          <p:nvPr>
            <p:ph sz="half" idx="2"/>
          </p:nvPr>
        </p:nvSpPr>
        <p:spPr>
          <a:xfrm>
            <a:off x="4648200" y="1600200"/>
            <a:ext cx="4038600" cy="4525963"/>
          </a:xfrm>
        </p:spPr>
        <p:txBody>
          <a:bodyPr>
            <a:normAutofit/>
          </a:bodyPr>
          <a:lstStyle/>
          <a:p>
            <a:r>
              <a:rPr lang="en-US" dirty="0"/>
              <a:t>The star schema is the simplest data warehouse schema, which consists of a fact table with a single table for each dimension.</a:t>
            </a:r>
          </a:p>
          <a:p>
            <a:r>
              <a:rPr lang="en-US" dirty="0"/>
              <a:t>The dimension tables are also referred to as lookup tables. </a:t>
            </a:r>
          </a:p>
          <a:p>
            <a:endParaRPr lang="en-US" dirty="0"/>
          </a:p>
        </p:txBody>
      </p:sp>
      <p:sp>
        <p:nvSpPr>
          <p:cNvPr id="4" name="Footer Placeholder 3">
            <a:extLst>
              <a:ext uri="{FF2B5EF4-FFF2-40B4-BE49-F238E27FC236}">
                <a16:creationId xmlns:a16="http://schemas.microsoft.com/office/drawing/2014/main" id="{E32625C9-074B-7E46-ACE8-DC7094BD23EC}"/>
              </a:ext>
            </a:extLst>
          </p:cNvPr>
          <p:cNvSpPr>
            <a:spLocks noGrp="1"/>
          </p:cNvSpPr>
          <p:nvPr>
            <p:ph type="ftr" sz="quarter" idx="11"/>
          </p:nvPr>
        </p:nvSpPr>
        <p:spPr>
          <a:xfrm>
            <a:off x="2819400" y="6553200"/>
            <a:ext cx="3429000" cy="282571"/>
          </a:xfrm>
        </p:spPr>
        <p:txBody>
          <a:bodyPr anchor="ctr">
            <a:normAutofit/>
          </a:bodyPr>
          <a:lstStyle/>
          <a:p>
            <a:pPr>
              <a:spcAft>
                <a:spcPts val="600"/>
              </a:spcAft>
            </a:pPr>
            <a:r>
              <a:rPr lang="en-US"/>
              <a:t>Data Warehousing, OLAP, Data Mining</a:t>
            </a:r>
          </a:p>
        </p:txBody>
      </p:sp>
      <p:sp>
        <p:nvSpPr>
          <p:cNvPr id="5" name="Slide Number Placeholder 4">
            <a:extLst>
              <a:ext uri="{FF2B5EF4-FFF2-40B4-BE49-F238E27FC236}">
                <a16:creationId xmlns:a16="http://schemas.microsoft.com/office/drawing/2014/main" id="{66A67D76-7F08-1546-81B8-02BA9A6F73D9}"/>
              </a:ext>
            </a:extLst>
          </p:cNvPr>
          <p:cNvSpPr>
            <a:spLocks noGrp="1"/>
          </p:cNvSpPr>
          <p:nvPr>
            <p:ph type="sldNum" sz="quarter" idx="12"/>
          </p:nvPr>
        </p:nvSpPr>
        <p:spPr>
          <a:xfrm>
            <a:off x="6553200" y="6553200"/>
            <a:ext cx="685800" cy="282571"/>
          </a:xfrm>
        </p:spPr>
        <p:txBody>
          <a:bodyPr anchor="ctr">
            <a:normAutofit/>
          </a:bodyPr>
          <a:lstStyle/>
          <a:p>
            <a:pPr>
              <a:spcAft>
                <a:spcPts val="600"/>
              </a:spcAft>
            </a:pPr>
            <a:fld id="{C0F4FBFA-1248-4AAF-9253-30F121885773}" type="slidenum">
              <a:rPr lang="en-US" smtClean="0"/>
              <a:pPr>
                <a:spcAft>
                  <a:spcPts val="600"/>
                </a:spcAft>
              </a:pPr>
              <a:t>30</a:t>
            </a:fld>
            <a:endParaRPr lang="en-US"/>
          </a:p>
        </p:txBody>
      </p:sp>
    </p:spTree>
    <p:extLst>
      <p:ext uri="{BB962C8B-B14F-4D97-AF65-F5344CB8AC3E}">
        <p14:creationId xmlns:p14="http://schemas.microsoft.com/office/powerpoint/2010/main" val="6784190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72E8BDE0-464B-E842-91D7-ECC21936FB19}"/>
              </a:ext>
            </a:extLst>
          </p:cNvPr>
          <p:cNvSpPr>
            <a:spLocks noGrp="1" noChangeArrowheads="1"/>
          </p:cNvSpPr>
          <p:nvPr>
            <p:ph type="title"/>
          </p:nvPr>
        </p:nvSpPr>
        <p:spPr/>
        <p:txBody>
          <a:bodyPr/>
          <a:lstStyle/>
          <a:p>
            <a:pPr>
              <a:defRPr/>
            </a:pPr>
            <a:r>
              <a:rPr lang="en-US"/>
              <a:t>Benefits of Star Schemas</a:t>
            </a:r>
          </a:p>
        </p:txBody>
      </p:sp>
      <p:sp>
        <p:nvSpPr>
          <p:cNvPr id="50179" name="Rectangle 3">
            <a:extLst>
              <a:ext uri="{FF2B5EF4-FFF2-40B4-BE49-F238E27FC236}">
                <a16:creationId xmlns:a16="http://schemas.microsoft.com/office/drawing/2014/main" id="{B9CBEF76-1D6C-A143-8F6F-EEE3BF5518F8}"/>
              </a:ext>
            </a:extLst>
          </p:cNvPr>
          <p:cNvSpPr>
            <a:spLocks noGrp="1" noChangeArrowheads="1"/>
          </p:cNvSpPr>
          <p:nvPr>
            <p:ph type="body" idx="1"/>
          </p:nvPr>
        </p:nvSpPr>
        <p:spPr>
          <a:noFill/>
        </p:spPr>
        <p:txBody>
          <a:bodyPr>
            <a:normAutofit/>
          </a:bodyPr>
          <a:lstStyle/>
          <a:p>
            <a:r>
              <a:rPr lang="en-US" altLang="en-US" dirty="0"/>
              <a:t>Star schemas offer several benefits over normalized relational schemas:</a:t>
            </a:r>
          </a:p>
          <a:p>
            <a:pPr lvl="1"/>
            <a:r>
              <a:rPr lang="en-US" altLang="en-US" dirty="0"/>
              <a:t>streamlined access for OLAP queries</a:t>
            </a:r>
          </a:p>
          <a:p>
            <a:pPr lvl="1"/>
            <a:r>
              <a:rPr lang="en-US" altLang="en-US" dirty="0"/>
              <a:t>selective redundancy to simplify and speed up queries for decision support and data mining</a:t>
            </a:r>
          </a:p>
          <a:p>
            <a:pPr lvl="1"/>
            <a:r>
              <a:rPr lang="en-US" altLang="en-US" dirty="0"/>
              <a:t>pre-computation of derived data</a:t>
            </a:r>
          </a:p>
          <a:p>
            <a:r>
              <a:rPr lang="en-US" altLang="en-US" dirty="0"/>
              <a:t>Fact tables are not appropriate for OLTP databases that experience frequent, real-time updates.</a:t>
            </a:r>
          </a:p>
        </p:txBody>
      </p:sp>
      <p:sp>
        <p:nvSpPr>
          <p:cNvPr id="2" name="Footer Placeholder 1">
            <a:extLst>
              <a:ext uri="{FF2B5EF4-FFF2-40B4-BE49-F238E27FC236}">
                <a16:creationId xmlns:a16="http://schemas.microsoft.com/office/drawing/2014/main" id="{D0F1E755-FC98-474F-AFB5-B779363BBDDF}"/>
              </a:ext>
            </a:extLst>
          </p:cNvPr>
          <p:cNvSpPr>
            <a:spLocks noGrp="1"/>
          </p:cNvSpPr>
          <p:nvPr>
            <p:ph type="ftr" sz="quarter" idx="11"/>
          </p:nvPr>
        </p:nvSpPr>
        <p:spPr/>
        <p:txBody>
          <a:bodyPr/>
          <a:lstStyle/>
          <a:p>
            <a:r>
              <a:rPr lang="en-US"/>
              <a:t>Data Warehousing, OLAP, Data Mining</a:t>
            </a:r>
          </a:p>
        </p:txBody>
      </p:sp>
      <p:sp>
        <p:nvSpPr>
          <p:cNvPr id="3" name="Slide Number Placeholder 2">
            <a:extLst>
              <a:ext uri="{FF2B5EF4-FFF2-40B4-BE49-F238E27FC236}">
                <a16:creationId xmlns:a16="http://schemas.microsoft.com/office/drawing/2014/main" id="{40966962-7861-BD40-BCA3-3AAD204B8465}"/>
              </a:ext>
            </a:extLst>
          </p:cNvPr>
          <p:cNvSpPr>
            <a:spLocks noGrp="1"/>
          </p:cNvSpPr>
          <p:nvPr>
            <p:ph type="sldNum" sz="quarter" idx="12"/>
          </p:nvPr>
        </p:nvSpPr>
        <p:spPr/>
        <p:txBody>
          <a:bodyPr/>
          <a:lstStyle/>
          <a:p>
            <a:fld id="{C0F4FBFA-1248-4AAF-9253-30F121885773}" type="slidenum">
              <a:rPr lang="en-US" smtClean="0"/>
              <a:t>31</a:t>
            </a:fld>
            <a:endParaRPr lang="en-US"/>
          </a:p>
        </p:txBody>
      </p:sp>
    </p:spTree>
    <p:extLst>
      <p:ext uri="{BB962C8B-B14F-4D97-AF65-F5344CB8AC3E}">
        <p14:creationId xmlns:p14="http://schemas.microsoft.com/office/powerpoint/2010/main" val="23326488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B0AC3-51D5-F946-9601-4D73512ED770}"/>
              </a:ext>
            </a:extLst>
          </p:cNvPr>
          <p:cNvSpPr>
            <a:spLocks noGrp="1"/>
          </p:cNvSpPr>
          <p:nvPr>
            <p:ph type="title"/>
          </p:nvPr>
        </p:nvSpPr>
        <p:spPr/>
        <p:txBody>
          <a:bodyPr/>
          <a:lstStyle/>
          <a:p>
            <a:r>
              <a:rPr lang="en-US" dirty="0"/>
              <a:t>Fact Tables</a:t>
            </a:r>
          </a:p>
        </p:txBody>
      </p:sp>
      <p:sp>
        <p:nvSpPr>
          <p:cNvPr id="3" name="Content Placeholder 2">
            <a:extLst>
              <a:ext uri="{FF2B5EF4-FFF2-40B4-BE49-F238E27FC236}">
                <a16:creationId xmlns:a16="http://schemas.microsoft.com/office/drawing/2014/main" id="{995FBDF5-5F1B-974A-8E2C-37EFB49E4885}"/>
              </a:ext>
            </a:extLst>
          </p:cNvPr>
          <p:cNvSpPr>
            <a:spLocks noGrp="1"/>
          </p:cNvSpPr>
          <p:nvPr>
            <p:ph idx="1"/>
          </p:nvPr>
        </p:nvSpPr>
        <p:spPr>
          <a:xfrm>
            <a:off x="457200" y="1371600"/>
            <a:ext cx="3764694" cy="2388785"/>
          </a:xfrm>
        </p:spPr>
        <p:txBody>
          <a:bodyPr>
            <a:normAutofit/>
          </a:bodyPr>
          <a:lstStyle/>
          <a:p>
            <a:r>
              <a:rPr lang="en-US" sz="2800" dirty="0"/>
              <a:t>The relations or tables that store multidimensional data are called </a:t>
            </a:r>
            <a:r>
              <a:rPr lang="en-US" sz="2800" i="1" dirty="0"/>
              <a:t>fact tables</a:t>
            </a:r>
            <a:r>
              <a:rPr lang="en-US" sz="2800" dirty="0"/>
              <a:t>. </a:t>
            </a:r>
          </a:p>
          <a:p>
            <a:pPr marL="0" indent="0">
              <a:buNone/>
            </a:pPr>
            <a:endParaRPr lang="en-US" sz="2800" dirty="0"/>
          </a:p>
        </p:txBody>
      </p:sp>
      <p:sp>
        <p:nvSpPr>
          <p:cNvPr id="4" name="Footer Placeholder 3">
            <a:extLst>
              <a:ext uri="{FF2B5EF4-FFF2-40B4-BE49-F238E27FC236}">
                <a16:creationId xmlns:a16="http://schemas.microsoft.com/office/drawing/2014/main" id="{5FF929C0-92F2-1649-B33C-0593E04665B5}"/>
              </a:ext>
            </a:extLst>
          </p:cNvPr>
          <p:cNvSpPr>
            <a:spLocks noGrp="1"/>
          </p:cNvSpPr>
          <p:nvPr>
            <p:ph type="ftr" sz="quarter" idx="11"/>
          </p:nvPr>
        </p:nvSpPr>
        <p:spPr/>
        <p:txBody>
          <a:bodyPr/>
          <a:lstStyle/>
          <a:p>
            <a:r>
              <a:rPr lang="en-US"/>
              <a:t>Data Warehousing, OLAP, Data Mining</a:t>
            </a:r>
          </a:p>
        </p:txBody>
      </p:sp>
      <p:sp>
        <p:nvSpPr>
          <p:cNvPr id="5" name="Slide Number Placeholder 4">
            <a:extLst>
              <a:ext uri="{FF2B5EF4-FFF2-40B4-BE49-F238E27FC236}">
                <a16:creationId xmlns:a16="http://schemas.microsoft.com/office/drawing/2014/main" id="{84DF24B4-568B-6448-B1BD-2EC34258EDD8}"/>
              </a:ext>
            </a:extLst>
          </p:cNvPr>
          <p:cNvSpPr>
            <a:spLocks noGrp="1"/>
          </p:cNvSpPr>
          <p:nvPr>
            <p:ph type="sldNum" sz="quarter" idx="12"/>
          </p:nvPr>
        </p:nvSpPr>
        <p:spPr/>
        <p:txBody>
          <a:bodyPr/>
          <a:lstStyle/>
          <a:p>
            <a:fld id="{C0F4FBFA-1248-4AAF-9253-30F121885773}" type="slidenum">
              <a:rPr lang="en-US" smtClean="0"/>
              <a:t>32</a:t>
            </a:fld>
            <a:endParaRPr lang="en-US"/>
          </a:p>
        </p:txBody>
      </p:sp>
      <p:pic>
        <p:nvPicPr>
          <p:cNvPr id="8" name="Picture 7" descr="Diagram&#10;&#10;Description automatically generated">
            <a:extLst>
              <a:ext uri="{FF2B5EF4-FFF2-40B4-BE49-F238E27FC236}">
                <a16:creationId xmlns:a16="http://schemas.microsoft.com/office/drawing/2014/main" id="{34A0AF09-B02E-9544-84D1-18482A05E58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602167" y="3783415"/>
            <a:ext cx="5239454" cy="2236844"/>
          </a:xfrm>
          <a:prstGeom prst="rect">
            <a:avLst/>
          </a:prstGeom>
        </p:spPr>
      </p:pic>
      <p:sp>
        <p:nvSpPr>
          <p:cNvPr id="10" name="Content Placeholder 2">
            <a:extLst>
              <a:ext uri="{FF2B5EF4-FFF2-40B4-BE49-F238E27FC236}">
                <a16:creationId xmlns:a16="http://schemas.microsoft.com/office/drawing/2014/main" id="{D8FD0C9A-8E76-2240-9386-F6C2575BDCF1}"/>
              </a:ext>
            </a:extLst>
          </p:cNvPr>
          <p:cNvSpPr txBox="1">
            <a:spLocks/>
          </p:cNvSpPr>
          <p:nvPr/>
        </p:nvSpPr>
        <p:spPr>
          <a:xfrm>
            <a:off x="4922106" y="1366197"/>
            <a:ext cx="3764693" cy="238878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t>The fact tables contain the primary information in a data warehouse and are often very large. </a:t>
            </a:r>
          </a:p>
          <a:p>
            <a:endParaRPr lang="en-US" sz="2800" dirty="0"/>
          </a:p>
        </p:txBody>
      </p:sp>
    </p:spTree>
    <p:extLst>
      <p:ext uri="{BB962C8B-B14F-4D97-AF65-F5344CB8AC3E}">
        <p14:creationId xmlns:p14="http://schemas.microsoft.com/office/powerpoint/2010/main" val="34482558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CA2438B3-74EC-6045-851A-924CF307AE7E}"/>
              </a:ext>
            </a:extLst>
          </p:cNvPr>
          <p:cNvSpPr>
            <a:spLocks noGrp="1" noChangeArrowheads="1"/>
          </p:cNvSpPr>
          <p:nvPr>
            <p:ph type="title"/>
          </p:nvPr>
        </p:nvSpPr>
        <p:spPr/>
        <p:txBody>
          <a:bodyPr/>
          <a:lstStyle/>
          <a:p>
            <a:pPr>
              <a:defRPr/>
            </a:pPr>
            <a:r>
              <a:rPr lang="en-US"/>
              <a:t>The Role of the Fact Table</a:t>
            </a:r>
          </a:p>
        </p:txBody>
      </p:sp>
      <p:sp>
        <p:nvSpPr>
          <p:cNvPr id="41987" name="Rectangle 3">
            <a:extLst>
              <a:ext uri="{FF2B5EF4-FFF2-40B4-BE49-F238E27FC236}">
                <a16:creationId xmlns:a16="http://schemas.microsoft.com/office/drawing/2014/main" id="{3C26F249-26DF-1948-AF8D-7FB5900943F0}"/>
              </a:ext>
            </a:extLst>
          </p:cNvPr>
          <p:cNvSpPr>
            <a:spLocks noGrp="1" noChangeArrowheads="1"/>
          </p:cNvSpPr>
          <p:nvPr>
            <p:ph type="body" idx="1"/>
          </p:nvPr>
        </p:nvSpPr>
        <p:spPr>
          <a:noFill/>
        </p:spPr>
        <p:txBody>
          <a:bodyPr/>
          <a:lstStyle/>
          <a:p>
            <a:r>
              <a:rPr lang="en-US" altLang="en-US" dirty="0"/>
              <a:t>Fact tables are tables that are:</a:t>
            </a:r>
          </a:p>
          <a:p>
            <a:pPr lvl="1"/>
            <a:r>
              <a:rPr lang="en-US" altLang="en-US" dirty="0"/>
              <a:t>heavily populated</a:t>
            </a:r>
          </a:p>
          <a:p>
            <a:pPr lvl="1"/>
            <a:r>
              <a:rPr lang="en-US" altLang="en-US" dirty="0"/>
              <a:t>are at the center of the star schema</a:t>
            </a:r>
          </a:p>
          <a:p>
            <a:pPr lvl="1"/>
            <a:r>
              <a:rPr lang="en-US" altLang="en-US" dirty="0"/>
              <a:t>contain pre-joined rows/tuples</a:t>
            </a:r>
          </a:p>
          <a:p>
            <a:pPr lvl="1"/>
            <a:r>
              <a:rPr lang="en-US" altLang="en-US" dirty="0"/>
              <a:t>aggregated data</a:t>
            </a:r>
          </a:p>
          <a:p>
            <a:r>
              <a:rPr lang="en-US" altLang="en-US" dirty="0"/>
              <a:t>Surrounding tables are called dimension tables:</a:t>
            </a:r>
          </a:p>
          <a:p>
            <a:pPr lvl="1"/>
            <a:r>
              <a:rPr lang="en-US" altLang="en-US" dirty="0"/>
              <a:t>fewer tuples</a:t>
            </a:r>
          </a:p>
          <a:p>
            <a:pPr lvl="1"/>
            <a:r>
              <a:rPr lang="en-US" altLang="en-US" dirty="0"/>
              <a:t>represent a single entity</a:t>
            </a:r>
          </a:p>
        </p:txBody>
      </p:sp>
      <p:sp>
        <p:nvSpPr>
          <p:cNvPr id="2" name="Footer Placeholder 1">
            <a:extLst>
              <a:ext uri="{FF2B5EF4-FFF2-40B4-BE49-F238E27FC236}">
                <a16:creationId xmlns:a16="http://schemas.microsoft.com/office/drawing/2014/main" id="{B51EADBF-C145-634B-A78B-3ACD8BDFBDEF}"/>
              </a:ext>
            </a:extLst>
          </p:cNvPr>
          <p:cNvSpPr>
            <a:spLocks noGrp="1"/>
          </p:cNvSpPr>
          <p:nvPr>
            <p:ph type="ftr" sz="quarter" idx="11"/>
          </p:nvPr>
        </p:nvSpPr>
        <p:spPr/>
        <p:txBody>
          <a:bodyPr/>
          <a:lstStyle/>
          <a:p>
            <a:r>
              <a:rPr lang="en-US"/>
              <a:t>Data Warehousing, OLAP, Data Mining</a:t>
            </a:r>
          </a:p>
        </p:txBody>
      </p:sp>
      <p:sp>
        <p:nvSpPr>
          <p:cNvPr id="3" name="Slide Number Placeholder 2">
            <a:extLst>
              <a:ext uri="{FF2B5EF4-FFF2-40B4-BE49-F238E27FC236}">
                <a16:creationId xmlns:a16="http://schemas.microsoft.com/office/drawing/2014/main" id="{1935BC32-7A49-1E48-9A50-FCCFC84CA87A}"/>
              </a:ext>
            </a:extLst>
          </p:cNvPr>
          <p:cNvSpPr>
            <a:spLocks noGrp="1"/>
          </p:cNvSpPr>
          <p:nvPr>
            <p:ph type="sldNum" sz="quarter" idx="12"/>
          </p:nvPr>
        </p:nvSpPr>
        <p:spPr/>
        <p:txBody>
          <a:bodyPr/>
          <a:lstStyle/>
          <a:p>
            <a:fld id="{C0F4FBFA-1248-4AAF-9253-30F121885773}" type="slidenum">
              <a:rPr lang="en-US" smtClean="0"/>
              <a:t>33</a:t>
            </a:fld>
            <a:endParaRPr lang="en-US"/>
          </a:p>
        </p:txBody>
      </p:sp>
    </p:spTree>
    <p:extLst>
      <p:ext uri="{BB962C8B-B14F-4D97-AF65-F5344CB8AC3E}">
        <p14:creationId xmlns:p14="http://schemas.microsoft.com/office/powerpoint/2010/main" val="33171618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a:extLst>
              <a:ext uri="{FF2B5EF4-FFF2-40B4-BE49-F238E27FC236}">
                <a16:creationId xmlns:a16="http://schemas.microsoft.com/office/drawing/2014/main" id="{0A37B844-982B-0040-968E-8813A43BD1F6}"/>
              </a:ext>
            </a:extLst>
          </p:cNvPr>
          <p:cNvSpPr>
            <a:spLocks noGrp="1" noChangeArrowheads="1"/>
          </p:cNvSpPr>
          <p:nvPr>
            <p:ph type="title"/>
          </p:nvPr>
        </p:nvSpPr>
        <p:spPr/>
        <p:txBody>
          <a:bodyPr>
            <a:normAutofit/>
          </a:bodyPr>
          <a:lstStyle/>
          <a:p>
            <a:pPr>
              <a:defRPr/>
            </a:pPr>
            <a:r>
              <a:rPr lang="en-US" dirty="0"/>
              <a:t>Normalized OLTP Schema</a:t>
            </a:r>
          </a:p>
        </p:txBody>
      </p:sp>
      <p:sp>
        <p:nvSpPr>
          <p:cNvPr id="169987" name="Rectangle 3">
            <a:extLst>
              <a:ext uri="{FF2B5EF4-FFF2-40B4-BE49-F238E27FC236}">
                <a16:creationId xmlns:a16="http://schemas.microsoft.com/office/drawing/2014/main" id="{F509F9E5-222F-C245-BC90-603D4755947D}"/>
              </a:ext>
            </a:extLst>
          </p:cNvPr>
          <p:cNvSpPr>
            <a:spLocks noChangeArrowheads="1"/>
          </p:cNvSpPr>
          <p:nvPr/>
        </p:nvSpPr>
        <p:spPr bwMode="auto">
          <a:xfrm>
            <a:off x="6872654" y="1530228"/>
            <a:ext cx="1676400" cy="1957387"/>
          </a:xfrm>
          <a:prstGeom prst="rect">
            <a:avLst/>
          </a:prstGeom>
          <a:solidFill>
            <a:srgbClr val="FFFFCC"/>
          </a:solidFill>
          <a:ln w="12700">
            <a:solidFill>
              <a:schemeClr val="bg2"/>
            </a:solidFill>
            <a:miter lim="800000"/>
            <a:headEnd/>
            <a:tailEnd/>
          </a:ln>
          <a:effectLst>
            <a:outerShdw dist="107763" dir="18900000" algn="ctr" rotWithShape="0">
              <a:schemeClr val="bg2"/>
            </a:outerShdw>
          </a:effectLst>
        </p:spPr>
        <p:txBody>
          <a:bodyPr wrap="none" anchor="ctr"/>
          <a:lstStyle/>
          <a:p>
            <a:pPr>
              <a:defRPr/>
            </a:pPr>
            <a:endParaRPr lang="en-US"/>
          </a:p>
        </p:txBody>
      </p:sp>
      <p:sp>
        <p:nvSpPr>
          <p:cNvPr id="43012" name="Rectangle 4">
            <a:extLst>
              <a:ext uri="{FF2B5EF4-FFF2-40B4-BE49-F238E27FC236}">
                <a16:creationId xmlns:a16="http://schemas.microsoft.com/office/drawing/2014/main" id="{75369672-D9D7-0E4C-8D09-1D7010F385A8}"/>
              </a:ext>
            </a:extLst>
          </p:cNvPr>
          <p:cNvSpPr>
            <a:spLocks noChangeArrowheads="1"/>
          </p:cNvSpPr>
          <p:nvPr/>
        </p:nvSpPr>
        <p:spPr bwMode="auto">
          <a:xfrm>
            <a:off x="6948854" y="1582615"/>
            <a:ext cx="1524000" cy="1893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a:lnSpc>
                <a:spcPts val="2000"/>
              </a:lnSpc>
              <a:spcBef>
                <a:spcPts val="400"/>
              </a:spcBef>
            </a:pPr>
            <a:r>
              <a:rPr lang="en-US" altLang="en-US" sz="1800" u="sng">
                <a:solidFill>
                  <a:schemeClr val="bg2">
                    <a:lumMod val="25000"/>
                  </a:schemeClr>
                </a:solidFill>
                <a:latin typeface="Courier New" panose="02070309020205020404" pitchFamily="49" charset="0"/>
              </a:rPr>
              <a:t>SKU</a:t>
            </a:r>
          </a:p>
          <a:p>
            <a:pPr>
              <a:lnSpc>
                <a:spcPts val="2000"/>
              </a:lnSpc>
              <a:spcBef>
                <a:spcPts val="400"/>
              </a:spcBef>
            </a:pPr>
            <a:r>
              <a:rPr lang="en-US" altLang="en-US" sz="1800">
                <a:solidFill>
                  <a:schemeClr val="bg2">
                    <a:lumMod val="25000"/>
                  </a:schemeClr>
                </a:solidFill>
                <a:latin typeface="Courier New" panose="02070309020205020404" pitchFamily="49" charset="0"/>
              </a:rPr>
              <a:t>ItemDesc</a:t>
            </a:r>
          </a:p>
          <a:p>
            <a:pPr>
              <a:lnSpc>
                <a:spcPts val="2000"/>
              </a:lnSpc>
              <a:spcBef>
                <a:spcPts val="400"/>
              </a:spcBef>
            </a:pPr>
            <a:r>
              <a:rPr lang="en-US" altLang="en-US" sz="1800">
                <a:solidFill>
                  <a:schemeClr val="bg2">
                    <a:lumMod val="25000"/>
                  </a:schemeClr>
                </a:solidFill>
                <a:latin typeface="Courier New" panose="02070309020205020404" pitchFamily="49" charset="0"/>
              </a:rPr>
              <a:t>CurrPrice</a:t>
            </a:r>
          </a:p>
          <a:p>
            <a:pPr>
              <a:lnSpc>
                <a:spcPts val="2000"/>
              </a:lnSpc>
              <a:spcBef>
                <a:spcPts val="400"/>
              </a:spcBef>
            </a:pPr>
            <a:r>
              <a:rPr lang="en-US" altLang="en-US" sz="1800">
                <a:solidFill>
                  <a:schemeClr val="bg2">
                    <a:lumMod val="25000"/>
                  </a:schemeClr>
                </a:solidFill>
                <a:latin typeface="Courier New" panose="02070309020205020404" pitchFamily="49" charset="0"/>
              </a:rPr>
              <a:t>Cost</a:t>
            </a:r>
          </a:p>
          <a:p>
            <a:pPr>
              <a:lnSpc>
                <a:spcPts val="2000"/>
              </a:lnSpc>
              <a:spcBef>
                <a:spcPts val="400"/>
              </a:spcBef>
            </a:pPr>
            <a:r>
              <a:rPr lang="en-US" altLang="en-US" sz="1800">
                <a:solidFill>
                  <a:schemeClr val="bg2">
                    <a:lumMod val="25000"/>
                  </a:schemeClr>
                </a:solidFill>
                <a:latin typeface="Courier New" panose="02070309020205020404" pitchFamily="49" charset="0"/>
              </a:rPr>
              <a:t>DatePurch</a:t>
            </a:r>
          </a:p>
          <a:p>
            <a:pPr>
              <a:lnSpc>
                <a:spcPts val="2000"/>
              </a:lnSpc>
              <a:spcBef>
                <a:spcPts val="400"/>
              </a:spcBef>
            </a:pPr>
            <a:r>
              <a:rPr lang="en-US" altLang="en-US" sz="1800">
                <a:solidFill>
                  <a:schemeClr val="bg2">
                    <a:lumMod val="25000"/>
                  </a:schemeClr>
                </a:solidFill>
                <a:latin typeface="Courier New" panose="02070309020205020404" pitchFamily="49" charset="0"/>
              </a:rPr>
              <a:t>VendID</a:t>
            </a:r>
          </a:p>
        </p:txBody>
      </p:sp>
      <p:sp>
        <p:nvSpPr>
          <p:cNvPr id="43013" name="Rectangle 5">
            <a:extLst>
              <a:ext uri="{FF2B5EF4-FFF2-40B4-BE49-F238E27FC236}">
                <a16:creationId xmlns:a16="http://schemas.microsoft.com/office/drawing/2014/main" id="{D1AA5473-A9DA-7D42-B395-0214832BC3C8}"/>
              </a:ext>
            </a:extLst>
          </p:cNvPr>
          <p:cNvSpPr>
            <a:spLocks noChangeArrowheads="1"/>
          </p:cNvSpPr>
          <p:nvPr/>
        </p:nvSpPr>
        <p:spPr bwMode="auto">
          <a:xfrm>
            <a:off x="6720254" y="1125415"/>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a:spcBef>
                <a:spcPct val="50000"/>
              </a:spcBef>
            </a:pPr>
            <a:r>
              <a:rPr lang="en-US" altLang="en-US" sz="1800" b="1">
                <a:solidFill>
                  <a:schemeClr val="accent2">
                    <a:lumMod val="50000"/>
                  </a:schemeClr>
                </a:solidFill>
                <a:ea typeface="Baskerville" panose="02020502070401020303" pitchFamily="18" charset="0"/>
              </a:rPr>
              <a:t>ITEM</a:t>
            </a:r>
          </a:p>
        </p:txBody>
      </p:sp>
      <p:sp>
        <p:nvSpPr>
          <p:cNvPr id="169990" name="Rectangle 6">
            <a:extLst>
              <a:ext uri="{FF2B5EF4-FFF2-40B4-BE49-F238E27FC236}">
                <a16:creationId xmlns:a16="http://schemas.microsoft.com/office/drawing/2014/main" id="{5A5B7AC5-0EE8-9743-A3A5-BB99AF42584B}"/>
              </a:ext>
            </a:extLst>
          </p:cNvPr>
          <p:cNvSpPr>
            <a:spLocks noChangeArrowheads="1"/>
          </p:cNvSpPr>
          <p:nvPr/>
        </p:nvSpPr>
        <p:spPr bwMode="auto">
          <a:xfrm>
            <a:off x="1538654" y="1646115"/>
            <a:ext cx="1676400" cy="1536700"/>
          </a:xfrm>
          <a:prstGeom prst="rect">
            <a:avLst/>
          </a:prstGeom>
          <a:solidFill>
            <a:srgbClr val="FFFFCC"/>
          </a:solidFill>
          <a:ln w="12700">
            <a:solidFill>
              <a:schemeClr val="accent4">
                <a:lumMod val="60000"/>
                <a:lumOff val="40000"/>
              </a:schemeClr>
            </a:solidFill>
            <a:miter lim="800000"/>
            <a:headEnd/>
            <a:tailEnd/>
          </a:ln>
          <a:effectLst>
            <a:outerShdw dist="107763" dir="18900000" algn="ctr" rotWithShape="0">
              <a:schemeClr val="bg2"/>
            </a:outerShdw>
          </a:effectLst>
        </p:spPr>
        <p:txBody>
          <a:bodyPr wrap="none" anchor="ctr"/>
          <a:lstStyle/>
          <a:p>
            <a:pPr>
              <a:defRPr/>
            </a:pPr>
            <a:endParaRPr lang="en-US"/>
          </a:p>
        </p:txBody>
      </p:sp>
      <p:sp>
        <p:nvSpPr>
          <p:cNvPr id="43044" name="Rectangle 7">
            <a:extLst>
              <a:ext uri="{FF2B5EF4-FFF2-40B4-BE49-F238E27FC236}">
                <a16:creationId xmlns:a16="http://schemas.microsoft.com/office/drawing/2014/main" id="{28051CF3-90B8-9D45-AA2D-F7362CC0AA04}"/>
              </a:ext>
            </a:extLst>
          </p:cNvPr>
          <p:cNvSpPr>
            <a:spLocks noChangeArrowheads="1"/>
          </p:cNvSpPr>
          <p:nvPr/>
        </p:nvSpPr>
        <p:spPr bwMode="auto">
          <a:xfrm>
            <a:off x="1614854" y="1769940"/>
            <a:ext cx="1676400" cy="1277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a:lnSpc>
                <a:spcPts val="2000"/>
              </a:lnSpc>
              <a:spcBef>
                <a:spcPts val="400"/>
              </a:spcBef>
            </a:pPr>
            <a:r>
              <a:rPr lang="en-US" altLang="en-US" sz="1800" u="sng">
                <a:solidFill>
                  <a:schemeClr val="bg2">
                    <a:lumMod val="25000"/>
                  </a:schemeClr>
                </a:solidFill>
                <a:latin typeface="Courier New" panose="02070309020205020404" pitchFamily="49" charset="0"/>
              </a:rPr>
              <a:t>SaleID</a:t>
            </a:r>
            <a:endParaRPr lang="en-US" altLang="en-US" sz="1800">
              <a:solidFill>
                <a:schemeClr val="bg2">
                  <a:lumMod val="25000"/>
                </a:schemeClr>
              </a:solidFill>
              <a:latin typeface="Courier New" panose="02070309020205020404" pitchFamily="49" charset="0"/>
            </a:endParaRPr>
          </a:p>
          <a:p>
            <a:pPr>
              <a:lnSpc>
                <a:spcPts val="2000"/>
              </a:lnSpc>
              <a:spcBef>
                <a:spcPts val="400"/>
              </a:spcBef>
            </a:pPr>
            <a:r>
              <a:rPr lang="en-US" altLang="en-US" sz="1800">
                <a:solidFill>
                  <a:schemeClr val="bg2">
                    <a:lumMod val="25000"/>
                  </a:schemeClr>
                </a:solidFill>
                <a:latin typeface="Courier New" panose="02070309020205020404" pitchFamily="49" charset="0"/>
              </a:rPr>
              <a:t>DateSale</a:t>
            </a:r>
          </a:p>
          <a:p>
            <a:pPr>
              <a:lnSpc>
                <a:spcPts val="2000"/>
              </a:lnSpc>
              <a:spcBef>
                <a:spcPts val="400"/>
              </a:spcBef>
            </a:pPr>
            <a:r>
              <a:rPr lang="en-US" altLang="en-US" sz="1800">
                <a:solidFill>
                  <a:schemeClr val="bg2">
                    <a:lumMod val="25000"/>
                  </a:schemeClr>
                </a:solidFill>
                <a:latin typeface="Courier New" panose="02070309020205020404" pitchFamily="49" charset="0"/>
              </a:rPr>
              <a:t>CustID</a:t>
            </a:r>
          </a:p>
          <a:p>
            <a:pPr>
              <a:lnSpc>
                <a:spcPts val="2000"/>
              </a:lnSpc>
              <a:spcBef>
                <a:spcPts val="400"/>
              </a:spcBef>
            </a:pPr>
            <a:r>
              <a:rPr lang="en-US" altLang="en-US" sz="1800">
                <a:solidFill>
                  <a:schemeClr val="bg2">
                    <a:lumMod val="25000"/>
                  </a:schemeClr>
                </a:solidFill>
                <a:latin typeface="Courier New" panose="02070309020205020404" pitchFamily="49" charset="0"/>
              </a:rPr>
              <a:t>SalePersID</a:t>
            </a:r>
          </a:p>
        </p:txBody>
      </p:sp>
      <p:sp>
        <p:nvSpPr>
          <p:cNvPr id="43045" name="Rectangle 8">
            <a:extLst>
              <a:ext uri="{FF2B5EF4-FFF2-40B4-BE49-F238E27FC236}">
                <a16:creationId xmlns:a16="http://schemas.microsoft.com/office/drawing/2014/main" id="{38F8C756-C5D8-664B-82DA-0B3304825CA3}"/>
              </a:ext>
            </a:extLst>
          </p:cNvPr>
          <p:cNvSpPr>
            <a:spLocks noChangeArrowheads="1"/>
          </p:cNvSpPr>
          <p:nvPr/>
        </p:nvSpPr>
        <p:spPr bwMode="auto">
          <a:xfrm>
            <a:off x="1386254" y="1277815"/>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a:spcBef>
                <a:spcPct val="50000"/>
              </a:spcBef>
            </a:pPr>
            <a:r>
              <a:rPr lang="en-US" altLang="en-US" sz="1800" b="1">
                <a:solidFill>
                  <a:schemeClr val="accent2">
                    <a:lumMod val="50000"/>
                  </a:schemeClr>
                </a:solidFill>
                <a:ea typeface="Baskerville" panose="02020502070401020303" pitchFamily="18" charset="0"/>
              </a:rPr>
              <a:t>SALE</a:t>
            </a:r>
          </a:p>
        </p:txBody>
      </p:sp>
      <p:sp>
        <p:nvSpPr>
          <p:cNvPr id="169994" name="Rectangle 10">
            <a:extLst>
              <a:ext uri="{FF2B5EF4-FFF2-40B4-BE49-F238E27FC236}">
                <a16:creationId xmlns:a16="http://schemas.microsoft.com/office/drawing/2014/main" id="{00F289D8-7BC8-D942-BF9A-B626E1539F6B}"/>
              </a:ext>
            </a:extLst>
          </p:cNvPr>
          <p:cNvSpPr>
            <a:spLocks noChangeArrowheads="1"/>
          </p:cNvSpPr>
          <p:nvPr/>
        </p:nvSpPr>
        <p:spPr bwMode="auto">
          <a:xfrm>
            <a:off x="627429" y="4432178"/>
            <a:ext cx="1822450" cy="1798637"/>
          </a:xfrm>
          <a:prstGeom prst="rect">
            <a:avLst/>
          </a:prstGeom>
          <a:solidFill>
            <a:srgbClr val="FFFFCC"/>
          </a:solidFill>
          <a:ln w="12700">
            <a:solidFill>
              <a:schemeClr val="bg2"/>
            </a:solidFill>
            <a:miter lim="800000"/>
            <a:headEnd/>
            <a:tailEnd/>
          </a:ln>
          <a:effectLst>
            <a:outerShdw dist="107763" dir="18900000" algn="ctr" rotWithShape="0">
              <a:schemeClr val="bg2"/>
            </a:outerShdw>
          </a:effectLst>
        </p:spPr>
        <p:txBody>
          <a:bodyPr wrap="none" anchor="ctr"/>
          <a:lstStyle/>
          <a:p>
            <a:pPr>
              <a:defRPr/>
            </a:pPr>
            <a:endParaRPr lang="en-US"/>
          </a:p>
        </p:txBody>
      </p:sp>
      <p:sp>
        <p:nvSpPr>
          <p:cNvPr id="43041" name="Rectangle 11">
            <a:extLst>
              <a:ext uri="{FF2B5EF4-FFF2-40B4-BE49-F238E27FC236}">
                <a16:creationId xmlns:a16="http://schemas.microsoft.com/office/drawing/2014/main" id="{68852805-7057-644F-9953-C4D1F4852F73}"/>
              </a:ext>
            </a:extLst>
          </p:cNvPr>
          <p:cNvSpPr>
            <a:spLocks noChangeArrowheads="1"/>
          </p:cNvSpPr>
          <p:nvPr/>
        </p:nvSpPr>
        <p:spPr bwMode="auto">
          <a:xfrm>
            <a:off x="625842" y="4432178"/>
            <a:ext cx="1901825" cy="1585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a:lnSpc>
                <a:spcPts val="2000"/>
              </a:lnSpc>
              <a:spcBef>
                <a:spcPts val="400"/>
              </a:spcBef>
            </a:pPr>
            <a:r>
              <a:rPr lang="en-US" altLang="en-US" sz="1800" u="sng">
                <a:solidFill>
                  <a:schemeClr val="bg2">
                    <a:lumMod val="25000"/>
                  </a:schemeClr>
                </a:solidFill>
                <a:latin typeface="Courier New" panose="02070309020205020404" pitchFamily="49" charset="0"/>
              </a:rPr>
              <a:t>CustID</a:t>
            </a:r>
            <a:endParaRPr lang="en-US" altLang="en-US" sz="1800">
              <a:solidFill>
                <a:schemeClr val="bg2">
                  <a:lumMod val="25000"/>
                </a:schemeClr>
              </a:solidFill>
              <a:latin typeface="Courier New" panose="02070309020205020404" pitchFamily="49" charset="0"/>
            </a:endParaRPr>
          </a:p>
          <a:p>
            <a:pPr>
              <a:lnSpc>
                <a:spcPts val="2000"/>
              </a:lnSpc>
              <a:spcBef>
                <a:spcPts val="400"/>
              </a:spcBef>
            </a:pPr>
            <a:r>
              <a:rPr lang="en-US" altLang="en-US" sz="1800">
                <a:solidFill>
                  <a:schemeClr val="bg2">
                    <a:lumMod val="25000"/>
                  </a:schemeClr>
                </a:solidFill>
                <a:latin typeface="Courier New" panose="02070309020205020404" pitchFamily="49" charset="0"/>
              </a:rPr>
              <a:t>CustName</a:t>
            </a:r>
          </a:p>
          <a:p>
            <a:pPr>
              <a:lnSpc>
                <a:spcPts val="2000"/>
              </a:lnSpc>
              <a:spcBef>
                <a:spcPts val="400"/>
              </a:spcBef>
            </a:pPr>
            <a:r>
              <a:rPr lang="en-US" altLang="en-US" sz="1800">
                <a:solidFill>
                  <a:schemeClr val="bg2">
                    <a:lumMod val="25000"/>
                  </a:schemeClr>
                </a:solidFill>
                <a:latin typeface="Courier New" panose="02070309020205020404" pitchFamily="49" charset="0"/>
              </a:rPr>
              <a:t>CustAdd</a:t>
            </a:r>
          </a:p>
          <a:p>
            <a:pPr>
              <a:lnSpc>
                <a:spcPts val="2000"/>
              </a:lnSpc>
              <a:spcBef>
                <a:spcPts val="400"/>
              </a:spcBef>
            </a:pPr>
            <a:r>
              <a:rPr lang="en-US" altLang="en-US" sz="1800">
                <a:solidFill>
                  <a:schemeClr val="bg2">
                    <a:lumMod val="25000"/>
                  </a:schemeClr>
                </a:solidFill>
                <a:latin typeface="Courier New" panose="02070309020205020404" pitchFamily="49" charset="0"/>
              </a:rPr>
              <a:t>CreditRating</a:t>
            </a:r>
          </a:p>
          <a:p>
            <a:pPr>
              <a:lnSpc>
                <a:spcPts val="2000"/>
              </a:lnSpc>
              <a:spcBef>
                <a:spcPts val="400"/>
              </a:spcBef>
            </a:pPr>
            <a:r>
              <a:rPr lang="en-US" altLang="en-US" sz="1800">
                <a:solidFill>
                  <a:schemeClr val="bg2">
                    <a:lumMod val="25000"/>
                  </a:schemeClr>
                </a:solidFill>
                <a:latin typeface="Courier New" panose="02070309020205020404" pitchFamily="49" charset="0"/>
              </a:rPr>
              <a:t>MemberSince</a:t>
            </a:r>
          </a:p>
        </p:txBody>
      </p:sp>
      <p:sp>
        <p:nvSpPr>
          <p:cNvPr id="43042" name="Rectangle 12">
            <a:extLst>
              <a:ext uri="{FF2B5EF4-FFF2-40B4-BE49-F238E27FC236}">
                <a16:creationId xmlns:a16="http://schemas.microsoft.com/office/drawing/2014/main" id="{10C0F0FD-FD2C-5F40-997E-22908FFE7408}"/>
              </a:ext>
            </a:extLst>
          </p:cNvPr>
          <p:cNvSpPr>
            <a:spLocks noChangeArrowheads="1"/>
          </p:cNvSpPr>
          <p:nvPr/>
        </p:nvSpPr>
        <p:spPr bwMode="auto">
          <a:xfrm>
            <a:off x="548054" y="4060703"/>
            <a:ext cx="17430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a:spcBef>
                <a:spcPct val="50000"/>
              </a:spcBef>
            </a:pPr>
            <a:r>
              <a:rPr lang="en-US" altLang="en-US" sz="1800" b="1">
                <a:solidFill>
                  <a:schemeClr val="accent2">
                    <a:lumMod val="50000"/>
                  </a:schemeClr>
                </a:solidFill>
                <a:ea typeface="Baskerville" panose="02020502070401020303" pitchFamily="18" charset="0"/>
              </a:rPr>
              <a:t>CUSTOMER</a:t>
            </a:r>
          </a:p>
        </p:txBody>
      </p:sp>
      <p:sp>
        <p:nvSpPr>
          <p:cNvPr id="169998" name="Rectangle 14">
            <a:extLst>
              <a:ext uri="{FF2B5EF4-FFF2-40B4-BE49-F238E27FC236}">
                <a16:creationId xmlns:a16="http://schemas.microsoft.com/office/drawing/2014/main" id="{6A1C84D2-5376-9E4A-8255-1F1D567A945E}"/>
              </a:ext>
            </a:extLst>
          </p:cNvPr>
          <p:cNvSpPr>
            <a:spLocks noChangeArrowheads="1"/>
          </p:cNvSpPr>
          <p:nvPr/>
        </p:nvSpPr>
        <p:spPr bwMode="auto">
          <a:xfrm>
            <a:off x="3843704" y="4267078"/>
            <a:ext cx="1733550" cy="1658938"/>
          </a:xfrm>
          <a:prstGeom prst="rect">
            <a:avLst/>
          </a:prstGeom>
          <a:solidFill>
            <a:srgbClr val="FFFFCC"/>
          </a:solidFill>
          <a:ln w="12700">
            <a:solidFill>
              <a:schemeClr val="bg2"/>
            </a:solidFill>
            <a:miter lim="800000"/>
            <a:headEnd/>
            <a:tailEnd/>
          </a:ln>
          <a:effectLst>
            <a:outerShdw dist="107763" dir="18900000" algn="ctr" rotWithShape="0">
              <a:schemeClr val="bg2"/>
            </a:outerShdw>
          </a:effectLst>
        </p:spPr>
        <p:txBody>
          <a:bodyPr wrap="none" anchor="ctr"/>
          <a:lstStyle/>
          <a:p>
            <a:pPr>
              <a:defRPr/>
            </a:pPr>
            <a:endParaRPr lang="en-US"/>
          </a:p>
        </p:txBody>
      </p:sp>
      <p:sp>
        <p:nvSpPr>
          <p:cNvPr id="43038" name="Rectangle 15">
            <a:extLst>
              <a:ext uri="{FF2B5EF4-FFF2-40B4-BE49-F238E27FC236}">
                <a16:creationId xmlns:a16="http://schemas.microsoft.com/office/drawing/2014/main" id="{9DD8F31C-6D61-4E44-8CF0-C5B3D91F5BE3}"/>
              </a:ext>
            </a:extLst>
          </p:cNvPr>
          <p:cNvSpPr>
            <a:spLocks noChangeArrowheads="1"/>
          </p:cNvSpPr>
          <p:nvPr/>
        </p:nvSpPr>
        <p:spPr bwMode="auto">
          <a:xfrm>
            <a:off x="3927842" y="4398840"/>
            <a:ext cx="1706563" cy="1277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a:lnSpc>
                <a:spcPts val="2000"/>
              </a:lnSpc>
              <a:spcBef>
                <a:spcPts val="400"/>
              </a:spcBef>
            </a:pPr>
            <a:r>
              <a:rPr lang="en-US" altLang="en-US" sz="1800" u="sng">
                <a:solidFill>
                  <a:schemeClr val="bg2">
                    <a:lumMod val="25000"/>
                  </a:schemeClr>
                </a:solidFill>
                <a:latin typeface="Courier New" panose="02070309020205020404" pitchFamily="49" charset="0"/>
              </a:rPr>
              <a:t>SalePersID</a:t>
            </a:r>
          </a:p>
          <a:p>
            <a:pPr>
              <a:lnSpc>
                <a:spcPts val="2000"/>
              </a:lnSpc>
              <a:spcBef>
                <a:spcPts val="400"/>
              </a:spcBef>
            </a:pPr>
            <a:r>
              <a:rPr lang="en-US" altLang="en-US" sz="1800">
                <a:solidFill>
                  <a:schemeClr val="bg2">
                    <a:lumMod val="25000"/>
                  </a:schemeClr>
                </a:solidFill>
                <a:latin typeface="Courier New" panose="02070309020205020404" pitchFamily="49" charset="0"/>
              </a:rPr>
              <a:t>SPName</a:t>
            </a:r>
          </a:p>
          <a:p>
            <a:pPr>
              <a:lnSpc>
                <a:spcPts val="2000"/>
              </a:lnSpc>
              <a:spcBef>
                <a:spcPts val="400"/>
              </a:spcBef>
            </a:pPr>
            <a:r>
              <a:rPr lang="en-US" altLang="en-US" sz="1800">
                <a:solidFill>
                  <a:schemeClr val="bg2">
                    <a:lumMod val="25000"/>
                  </a:schemeClr>
                </a:solidFill>
                <a:latin typeface="Courier New" panose="02070309020205020404" pitchFamily="49" charset="0"/>
              </a:rPr>
              <a:t>SPAddress</a:t>
            </a:r>
          </a:p>
          <a:p>
            <a:pPr>
              <a:lnSpc>
                <a:spcPts val="2000"/>
              </a:lnSpc>
              <a:spcBef>
                <a:spcPts val="400"/>
              </a:spcBef>
            </a:pPr>
            <a:r>
              <a:rPr lang="en-US" altLang="en-US" sz="1800">
                <a:solidFill>
                  <a:schemeClr val="bg2">
                    <a:lumMod val="25000"/>
                  </a:schemeClr>
                </a:solidFill>
                <a:latin typeface="Courier New" panose="02070309020205020404" pitchFamily="49" charset="0"/>
              </a:rPr>
              <a:t>CommRate</a:t>
            </a:r>
          </a:p>
        </p:txBody>
      </p:sp>
      <p:sp>
        <p:nvSpPr>
          <p:cNvPr id="43039" name="Rectangle 16">
            <a:extLst>
              <a:ext uri="{FF2B5EF4-FFF2-40B4-BE49-F238E27FC236}">
                <a16:creationId xmlns:a16="http://schemas.microsoft.com/office/drawing/2014/main" id="{B39637AD-537A-A94A-8F38-7C080294B306}"/>
              </a:ext>
            </a:extLst>
          </p:cNvPr>
          <p:cNvSpPr>
            <a:spLocks noChangeArrowheads="1"/>
          </p:cNvSpPr>
          <p:nvPr/>
        </p:nvSpPr>
        <p:spPr bwMode="auto">
          <a:xfrm>
            <a:off x="3672254" y="3868615"/>
            <a:ext cx="2133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a:spcBef>
                <a:spcPct val="50000"/>
              </a:spcBef>
            </a:pPr>
            <a:r>
              <a:rPr lang="en-US" altLang="en-US" sz="1800" b="1">
                <a:solidFill>
                  <a:schemeClr val="accent2">
                    <a:lumMod val="50000"/>
                  </a:schemeClr>
                </a:solidFill>
                <a:ea typeface="Baskerville" panose="02020502070401020303" pitchFamily="18" charset="0"/>
              </a:rPr>
              <a:t>SALESPERSON</a:t>
            </a:r>
          </a:p>
        </p:txBody>
      </p:sp>
      <p:sp>
        <p:nvSpPr>
          <p:cNvPr id="170002" name="Rectangle 18">
            <a:extLst>
              <a:ext uri="{FF2B5EF4-FFF2-40B4-BE49-F238E27FC236}">
                <a16:creationId xmlns:a16="http://schemas.microsoft.com/office/drawing/2014/main" id="{218CFA63-3661-2143-B396-FCBBAA4BF8B7}"/>
              </a:ext>
            </a:extLst>
          </p:cNvPr>
          <p:cNvSpPr>
            <a:spLocks noChangeArrowheads="1"/>
          </p:cNvSpPr>
          <p:nvPr/>
        </p:nvSpPr>
        <p:spPr bwMode="auto">
          <a:xfrm>
            <a:off x="6872654" y="4265490"/>
            <a:ext cx="1676400" cy="1584325"/>
          </a:xfrm>
          <a:prstGeom prst="rect">
            <a:avLst/>
          </a:prstGeom>
          <a:solidFill>
            <a:srgbClr val="FFFFCC"/>
          </a:solidFill>
          <a:ln w="12700">
            <a:solidFill>
              <a:schemeClr val="bg2"/>
            </a:solidFill>
            <a:miter lim="800000"/>
            <a:headEnd/>
            <a:tailEnd/>
          </a:ln>
          <a:effectLst>
            <a:outerShdw dist="107763" dir="18900000" algn="ctr" rotWithShape="0">
              <a:schemeClr val="bg2"/>
            </a:outerShdw>
          </a:effectLst>
        </p:spPr>
        <p:txBody>
          <a:bodyPr wrap="none" anchor="ctr"/>
          <a:lstStyle/>
          <a:p>
            <a:pPr>
              <a:defRPr/>
            </a:pPr>
            <a:endParaRPr lang="en-US"/>
          </a:p>
        </p:txBody>
      </p:sp>
      <p:sp>
        <p:nvSpPr>
          <p:cNvPr id="43035" name="Rectangle 19">
            <a:extLst>
              <a:ext uri="{FF2B5EF4-FFF2-40B4-BE49-F238E27FC236}">
                <a16:creationId xmlns:a16="http://schemas.microsoft.com/office/drawing/2014/main" id="{5BF26920-0E8B-B04D-96E3-62542683D30B}"/>
              </a:ext>
            </a:extLst>
          </p:cNvPr>
          <p:cNvSpPr>
            <a:spLocks noChangeArrowheads="1"/>
          </p:cNvSpPr>
          <p:nvPr/>
        </p:nvSpPr>
        <p:spPr bwMode="auto">
          <a:xfrm>
            <a:off x="6948854" y="4397253"/>
            <a:ext cx="1524000" cy="1277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a:lnSpc>
                <a:spcPts val="2000"/>
              </a:lnSpc>
              <a:spcBef>
                <a:spcPts val="400"/>
              </a:spcBef>
            </a:pPr>
            <a:r>
              <a:rPr lang="en-US" altLang="en-US" sz="1800" u="sng">
                <a:solidFill>
                  <a:schemeClr val="bg2">
                    <a:lumMod val="25000"/>
                  </a:schemeClr>
                </a:solidFill>
                <a:latin typeface="Courier New" panose="02070309020205020404" pitchFamily="49" charset="0"/>
              </a:rPr>
              <a:t>VendID</a:t>
            </a:r>
            <a:endParaRPr lang="en-US" altLang="en-US" sz="1800">
              <a:solidFill>
                <a:schemeClr val="bg2">
                  <a:lumMod val="25000"/>
                </a:schemeClr>
              </a:solidFill>
              <a:latin typeface="Courier New" panose="02070309020205020404" pitchFamily="49" charset="0"/>
            </a:endParaRPr>
          </a:p>
          <a:p>
            <a:pPr>
              <a:lnSpc>
                <a:spcPts val="2000"/>
              </a:lnSpc>
              <a:spcBef>
                <a:spcPts val="400"/>
              </a:spcBef>
            </a:pPr>
            <a:r>
              <a:rPr lang="en-US" altLang="en-US" sz="1800">
                <a:solidFill>
                  <a:schemeClr val="bg2">
                    <a:lumMod val="25000"/>
                  </a:schemeClr>
                </a:solidFill>
                <a:latin typeface="Courier New" panose="02070309020205020404" pitchFamily="49" charset="0"/>
              </a:rPr>
              <a:t>VendName</a:t>
            </a:r>
          </a:p>
          <a:p>
            <a:pPr>
              <a:lnSpc>
                <a:spcPts val="2000"/>
              </a:lnSpc>
              <a:spcBef>
                <a:spcPts val="400"/>
              </a:spcBef>
            </a:pPr>
            <a:r>
              <a:rPr lang="en-US" altLang="en-US" sz="1800">
                <a:solidFill>
                  <a:schemeClr val="bg2">
                    <a:lumMod val="25000"/>
                  </a:schemeClr>
                </a:solidFill>
                <a:latin typeface="Courier New" panose="02070309020205020404" pitchFamily="49" charset="0"/>
              </a:rPr>
              <a:t>VendAdd</a:t>
            </a:r>
          </a:p>
          <a:p>
            <a:pPr>
              <a:lnSpc>
                <a:spcPts val="2000"/>
              </a:lnSpc>
              <a:spcBef>
                <a:spcPts val="400"/>
              </a:spcBef>
            </a:pPr>
            <a:r>
              <a:rPr lang="en-US" altLang="en-US" sz="1800">
                <a:solidFill>
                  <a:schemeClr val="bg2">
                    <a:lumMod val="25000"/>
                  </a:schemeClr>
                </a:solidFill>
                <a:latin typeface="Courier New" panose="02070309020205020404" pitchFamily="49" charset="0"/>
              </a:rPr>
              <a:t>Terms</a:t>
            </a:r>
          </a:p>
        </p:txBody>
      </p:sp>
      <p:sp>
        <p:nvSpPr>
          <p:cNvPr id="43036" name="Rectangle 20">
            <a:extLst>
              <a:ext uri="{FF2B5EF4-FFF2-40B4-BE49-F238E27FC236}">
                <a16:creationId xmlns:a16="http://schemas.microsoft.com/office/drawing/2014/main" id="{B129748F-1A38-9249-A2BC-1C6DA10E4906}"/>
              </a:ext>
            </a:extLst>
          </p:cNvPr>
          <p:cNvSpPr>
            <a:spLocks noChangeArrowheads="1"/>
          </p:cNvSpPr>
          <p:nvPr/>
        </p:nvSpPr>
        <p:spPr bwMode="auto">
          <a:xfrm>
            <a:off x="6720254" y="3868615"/>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a:spcBef>
                <a:spcPct val="50000"/>
              </a:spcBef>
            </a:pPr>
            <a:r>
              <a:rPr lang="en-US" altLang="en-US" sz="1800" b="1">
                <a:solidFill>
                  <a:schemeClr val="accent2">
                    <a:lumMod val="50000"/>
                  </a:schemeClr>
                </a:solidFill>
                <a:ea typeface="Baskerville" panose="02020502070401020303" pitchFamily="18" charset="0"/>
              </a:rPr>
              <a:t>VENDOR</a:t>
            </a:r>
          </a:p>
        </p:txBody>
      </p:sp>
      <p:sp>
        <p:nvSpPr>
          <p:cNvPr id="170006" name="Rectangle 22">
            <a:extLst>
              <a:ext uri="{FF2B5EF4-FFF2-40B4-BE49-F238E27FC236}">
                <a16:creationId xmlns:a16="http://schemas.microsoft.com/office/drawing/2014/main" id="{105C17DF-3743-F746-8C22-E31CDE5111FE}"/>
              </a:ext>
            </a:extLst>
          </p:cNvPr>
          <p:cNvSpPr>
            <a:spLocks noChangeArrowheads="1"/>
          </p:cNvSpPr>
          <p:nvPr/>
        </p:nvSpPr>
        <p:spPr bwMode="auto">
          <a:xfrm>
            <a:off x="4205653" y="1770265"/>
            <a:ext cx="1676400" cy="1865312"/>
          </a:xfrm>
          <a:prstGeom prst="rect">
            <a:avLst/>
          </a:prstGeom>
          <a:solidFill>
            <a:srgbClr val="FFFFCC"/>
          </a:solidFill>
          <a:ln w="12700">
            <a:solidFill>
              <a:schemeClr val="bg2"/>
            </a:solidFill>
            <a:miter lim="800000"/>
            <a:headEnd/>
            <a:tailEnd/>
          </a:ln>
          <a:effectLst>
            <a:outerShdw dist="107763" dir="18900000" algn="ctr" rotWithShape="0">
              <a:schemeClr val="bg2"/>
            </a:outerShdw>
          </a:effectLst>
        </p:spPr>
        <p:txBody>
          <a:bodyPr wrap="none" anchor="ctr"/>
          <a:lstStyle/>
          <a:p>
            <a:pPr>
              <a:defRPr/>
            </a:pPr>
            <a:endParaRPr lang="en-US"/>
          </a:p>
        </p:txBody>
      </p:sp>
      <p:sp>
        <p:nvSpPr>
          <p:cNvPr id="43019" name="Rectangle 23">
            <a:extLst>
              <a:ext uri="{FF2B5EF4-FFF2-40B4-BE49-F238E27FC236}">
                <a16:creationId xmlns:a16="http://schemas.microsoft.com/office/drawing/2014/main" id="{ED26DDC7-5239-D045-BBDF-672CE05CBA13}"/>
              </a:ext>
            </a:extLst>
          </p:cNvPr>
          <p:cNvSpPr>
            <a:spLocks noChangeArrowheads="1"/>
          </p:cNvSpPr>
          <p:nvPr/>
        </p:nvSpPr>
        <p:spPr bwMode="auto">
          <a:xfrm>
            <a:off x="4281853" y="1781377"/>
            <a:ext cx="1524000" cy="1893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a:lnSpc>
                <a:spcPts val="2000"/>
              </a:lnSpc>
              <a:spcBef>
                <a:spcPts val="400"/>
              </a:spcBef>
            </a:pPr>
            <a:r>
              <a:rPr lang="en-US" altLang="en-US" sz="1800" u="sng" dirty="0" err="1">
                <a:solidFill>
                  <a:schemeClr val="bg2">
                    <a:lumMod val="25000"/>
                  </a:schemeClr>
                </a:solidFill>
                <a:latin typeface="Courier New" panose="02070309020205020404" pitchFamily="49" charset="0"/>
              </a:rPr>
              <a:t>SaleID</a:t>
            </a:r>
            <a:endParaRPr lang="en-US" altLang="en-US" sz="1800" dirty="0">
              <a:solidFill>
                <a:schemeClr val="bg2">
                  <a:lumMod val="25000"/>
                </a:schemeClr>
              </a:solidFill>
              <a:latin typeface="Courier New" panose="02070309020205020404" pitchFamily="49" charset="0"/>
            </a:endParaRPr>
          </a:p>
          <a:p>
            <a:pPr>
              <a:lnSpc>
                <a:spcPts val="2000"/>
              </a:lnSpc>
              <a:spcBef>
                <a:spcPts val="400"/>
              </a:spcBef>
            </a:pPr>
            <a:r>
              <a:rPr lang="en-US" altLang="en-US" sz="1800" u="sng" dirty="0" err="1">
                <a:solidFill>
                  <a:schemeClr val="bg2">
                    <a:lumMod val="25000"/>
                  </a:schemeClr>
                </a:solidFill>
                <a:latin typeface="Courier New" panose="02070309020205020404" pitchFamily="49" charset="0"/>
              </a:rPr>
              <a:t>LineItem</a:t>
            </a:r>
            <a:r>
              <a:rPr lang="en-US" altLang="en-US" sz="1800" u="sng" dirty="0">
                <a:solidFill>
                  <a:schemeClr val="bg2">
                    <a:lumMod val="25000"/>
                  </a:schemeClr>
                </a:solidFill>
                <a:latin typeface="Courier New" panose="02070309020205020404" pitchFamily="49" charset="0"/>
              </a:rPr>
              <a:t>#</a:t>
            </a:r>
          </a:p>
          <a:p>
            <a:pPr>
              <a:lnSpc>
                <a:spcPts val="2000"/>
              </a:lnSpc>
              <a:spcBef>
                <a:spcPts val="400"/>
              </a:spcBef>
            </a:pPr>
            <a:r>
              <a:rPr lang="en-US" altLang="en-US" sz="1800" dirty="0">
                <a:solidFill>
                  <a:schemeClr val="bg2">
                    <a:lumMod val="25000"/>
                  </a:schemeClr>
                </a:solidFill>
                <a:latin typeface="Courier New" panose="02070309020205020404" pitchFamily="49" charset="0"/>
              </a:rPr>
              <a:t>SKU</a:t>
            </a:r>
            <a:endParaRPr lang="en-US" altLang="en-US" sz="1800" u="sng" dirty="0">
              <a:solidFill>
                <a:schemeClr val="bg2">
                  <a:lumMod val="25000"/>
                </a:schemeClr>
              </a:solidFill>
              <a:latin typeface="Courier New" panose="02070309020205020404" pitchFamily="49" charset="0"/>
            </a:endParaRPr>
          </a:p>
          <a:p>
            <a:pPr>
              <a:lnSpc>
                <a:spcPts val="2000"/>
              </a:lnSpc>
              <a:spcBef>
                <a:spcPts val="400"/>
              </a:spcBef>
            </a:pPr>
            <a:r>
              <a:rPr lang="en-US" altLang="en-US" sz="1800" dirty="0">
                <a:solidFill>
                  <a:schemeClr val="bg2">
                    <a:lumMod val="25000"/>
                  </a:schemeClr>
                </a:solidFill>
                <a:latin typeface="Courier New" panose="02070309020205020404" pitchFamily="49" charset="0"/>
              </a:rPr>
              <a:t>Quantity</a:t>
            </a:r>
          </a:p>
          <a:p>
            <a:pPr>
              <a:lnSpc>
                <a:spcPts val="2000"/>
              </a:lnSpc>
              <a:spcBef>
                <a:spcPts val="400"/>
              </a:spcBef>
            </a:pPr>
            <a:r>
              <a:rPr lang="en-US" altLang="en-US" sz="1800" dirty="0" err="1">
                <a:solidFill>
                  <a:schemeClr val="bg2">
                    <a:lumMod val="25000"/>
                  </a:schemeClr>
                </a:solidFill>
                <a:latin typeface="Courier New" panose="02070309020205020404" pitchFamily="49" charset="0"/>
              </a:rPr>
              <a:t>SalePrice</a:t>
            </a:r>
            <a:endParaRPr lang="en-US" altLang="en-US" sz="1800" dirty="0">
              <a:solidFill>
                <a:schemeClr val="bg2">
                  <a:lumMod val="25000"/>
                </a:schemeClr>
              </a:solidFill>
              <a:latin typeface="Courier New" panose="02070309020205020404" pitchFamily="49" charset="0"/>
            </a:endParaRPr>
          </a:p>
          <a:p>
            <a:pPr>
              <a:lnSpc>
                <a:spcPts val="2000"/>
              </a:lnSpc>
              <a:spcBef>
                <a:spcPts val="400"/>
              </a:spcBef>
            </a:pPr>
            <a:r>
              <a:rPr lang="en-US" altLang="en-US" sz="1800" dirty="0" err="1">
                <a:solidFill>
                  <a:schemeClr val="bg2">
                    <a:lumMod val="25000"/>
                  </a:schemeClr>
                </a:solidFill>
                <a:latin typeface="Courier New" panose="02070309020205020404" pitchFamily="49" charset="0"/>
              </a:rPr>
              <a:t>ExtPrice</a:t>
            </a:r>
            <a:endParaRPr lang="en-US" altLang="en-US" sz="1800" dirty="0">
              <a:solidFill>
                <a:schemeClr val="bg2">
                  <a:lumMod val="25000"/>
                </a:schemeClr>
              </a:solidFill>
              <a:latin typeface="Courier New" panose="02070309020205020404" pitchFamily="49" charset="0"/>
            </a:endParaRPr>
          </a:p>
        </p:txBody>
      </p:sp>
      <p:sp>
        <p:nvSpPr>
          <p:cNvPr id="43020" name="Rectangle 24">
            <a:extLst>
              <a:ext uri="{FF2B5EF4-FFF2-40B4-BE49-F238E27FC236}">
                <a16:creationId xmlns:a16="http://schemas.microsoft.com/office/drawing/2014/main" id="{76E5EC46-4D6F-5444-9891-18B02C1E3740}"/>
              </a:ext>
            </a:extLst>
          </p:cNvPr>
          <p:cNvSpPr>
            <a:spLocks noChangeArrowheads="1"/>
          </p:cNvSpPr>
          <p:nvPr/>
        </p:nvSpPr>
        <p:spPr bwMode="auto">
          <a:xfrm>
            <a:off x="4053253" y="1279727"/>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a:spcBef>
                <a:spcPct val="50000"/>
              </a:spcBef>
            </a:pPr>
            <a:r>
              <a:rPr lang="en-US" altLang="en-US" sz="1800" b="1">
                <a:solidFill>
                  <a:schemeClr val="accent2">
                    <a:lumMod val="50000"/>
                  </a:schemeClr>
                </a:solidFill>
                <a:ea typeface="Baskerville" panose="02020502070401020303" pitchFamily="18" charset="0"/>
              </a:rPr>
              <a:t>LINEITEM</a:t>
            </a:r>
          </a:p>
        </p:txBody>
      </p:sp>
      <p:sp>
        <p:nvSpPr>
          <p:cNvPr id="43021" name="Line 25">
            <a:extLst>
              <a:ext uri="{FF2B5EF4-FFF2-40B4-BE49-F238E27FC236}">
                <a16:creationId xmlns:a16="http://schemas.microsoft.com/office/drawing/2014/main" id="{EB1F9CB1-C579-7345-A844-9BC79251EE7A}"/>
              </a:ext>
            </a:extLst>
          </p:cNvPr>
          <p:cNvSpPr>
            <a:spLocks noChangeShapeType="1"/>
          </p:cNvSpPr>
          <p:nvPr/>
        </p:nvSpPr>
        <p:spPr bwMode="auto">
          <a:xfrm flipH="1">
            <a:off x="321042" y="2549769"/>
            <a:ext cx="1217612" cy="0"/>
          </a:xfrm>
          <a:prstGeom prst="line">
            <a:avLst/>
          </a:prstGeom>
          <a:noFill/>
          <a:ln w="12700">
            <a:solidFill>
              <a:srgbClr val="00206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3022" name="Line 26">
            <a:extLst>
              <a:ext uri="{FF2B5EF4-FFF2-40B4-BE49-F238E27FC236}">
                <a16:creationId xmlns:a16="http://schemas.microsoft.com/office/drawing/2014/main" id="{74DBF5E0-9EA5-D849-914A-26BC9FB3CF46}"/>
              </a:ext>
            </a:extLst>
          </p:cNvPr>
          <p:cNvSpPr>
            <a:spLocks noChangeShapeType="1"/>
          </p:cNvSpPr>
          <p:nvPr/>
        </p:nvSpPr>
        <p:spPr bwMode="auto">
          <a:xfrm>
            <a:off x="319454" y="2551357"/>
            <a:ext cx="0" cy="2055812"/>
          </a:xfrm>
          <a:prstGeom prst="line">
            <a:avLst/>
          </a:prstGeom>
          <a:noFill/>
          <a:ln w="12700">
            <a:solidFill>
              <a:srgbClr val="00206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3023" name="Line 27">
            <a:extLst>
              <a:ext uri="{FF2B5EF4-FFF2-40B4-BE49-F238E27FC236}">
                <a16:creationId xmlns:a16="http://schemas.microsoft.com/office/drawing/2014/main" id="{82E5D14B-BDC1-064B-A421-B72B62D63D49}"/>
              </a:ext>
            </a:extLst>
          </p:cNvPr>
          <p:cNvSpPr>
            <a:spLocks noChangeShapeType="1"/>
          </p:cNvSpPr>
          <p:nvPr/>
        </p:nvSpPr>
        <p:spPr bwMode="auto">
          <a:xfrm>
            <a:off x="321042" y="4607169"/>
            <a:ext cx="303212" cy="0"/>
          </a:xfrm>
          <a:prstGeom prst="line">
            <a:avLst/>
          </a:prstGeom>
          <a:noFill/>
          <a:ln w="12700">
            <a:solidFill>
              <a:srgbClr val="002060"/>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3024" name="Line 28">
            <a:extLst>
              <a:ext uri="{FF2B5EF4-FFF2-40B4-BE49-F238E27FC236}">
                <a16:creationId xmlns:a16="http://schemas.microsoft.com/office/drawing/2014/main" id="{10941435-E4B2-F644-83FB-E0FBE021E76B}"/>
              </a:ext>
            </a:extLst>
          </p:cNvPr>
          <p:cNvSpPr>
            <a:spLocks noChangeShapeType="1"/>
          </p:cNvSpPr>
          <p:nvPr/>
        </p:nvSpPr>
        <p:spPr bwMode="auto">
          <a:xfrm flipH="1">
            <a:off x="2835642" y="1963615"/>
            <a:ext cx="1446212" cy="0"/>
          </a:xfrm>
          <a:prstGeom prst="line">
            <a:avLst/>
          </a:prstGeom>
          <a:noFill/>
          <a:ln w="12700">
            <a:solidFill>
              <a:srgbClr val="002060"/>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3025" name="Line 29">
            <a:extLst>
              <a:ext uri="{FF2B5EF4-FFF2-40B4-BE49-F238E27FC236}">
                <a16:creationId xmlns:a16="http://schemas.microsoft.com/office/drawing/2014/main" id="{58A7F8BD-C275-BE4D-87E2-16334E51B610}"/>
              </a:ext>
            </a:extLst>
          </p:cNvPr>
          <p:cNvSpPr>
            <a:spLocks noChangeShapeType="1"/>
          </p:cNvSpPr>
          <p:nvPr/>
        </p:nvSpPr>
        <p:spPr bwMode="auto">
          <a:xfrm>
            <a:off x="3140442" y="2878015"/>
            <a:ext cx="379412" cy="0"/>
          </a:xfrm>
          <a:prstGeom prst="line">
            <a:avLst/>
          </a:prstGeom>
          <a:noFill/>
          <a:ln w="12700">
            <a:solidFill>
              <a:srgbClr val="00206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3026" name="Line 30">
            <a:extLst>
              <a:ext uri="{FF2B5EF4-FFF2-40B4-BE49-F238E27FC236}">
                <a16:creationId xmlns:a16="http://schemas.microsoft.com/office/drawing/2014/main" id="{117D6499-022B-D641-9345-51FDF3526130}"/>
              </a:ext>
            </a:extLst>
          </p:cNvPr>
          <p:cNvSpPr>
            <a:spLocks noChangeShapeType="1"/>
          </p:cNvSpPr>
          <p:nvPr/>
        </p:nvSpPr>
        <p:spPr bwMode="auto">
          <a:xfrm>
            <a:off x="3519854" y="2879603"/>
            <a:ext cx="0" cy="1674812"/>
          </a:xfrm>
          <a:prstGeom prst="line">
            <a:avLst/>
          </a:prstGeom>
          <a:noFill/>
          <a:ln w="12700">
            <a:solidFill>
              <a:srgbClr val="00206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3027" name="Line 31">
            <a:extLst>
              <a:ext uri="{FF2B5EF4-FFF2-40B4-BE49-F238E27FC236}">
                <a16:creationId xmlns:a16="http://schemas.microsoft.com/office/drawing/2014/main" id="{7B4300F4-6595-BA4F-A58C-FC1C6F6A66CE}"/>
              </a:ext>
            </a:extLst>
          </p:cNvPr>
          <p:cNvSpPr>
            <a:spLocks noChangeShapeType="1"/>
          </p:cNvSpPr>
          <p:nvPr/>
        </p:nvSpPr>
        <p:spPr bwMode="auto">
          <a:xfrm>
            <a:off x="3521442" y="4554415"/>
            <a:ext cx="379412" cy="0"/>
          </a:xfrm>
          <a:prstGeom prst="line">
            <a:avLst/>
          </a:prstGeom>
          <a:noFill/>
          <a:ln w="12700">
            <a:solidFill>
              <a:srgbClr val="002060"/>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3028" name="Line 32">
            <a:extLst>
              <a:ext uri="{FF2B5EF4-FFF2-40B4-BE49-F238E27FC236}">
                <a16:creationId xmlns:a16="http://schemas.microsoft.com/office/drawing/2014/main" id="{2A434ABB-C847-4F4B-81F6-BAD760C2DE7B}"/>
              </a:ext>
            </a:extLst>
          </p:cNvPr>
          <p:cNvSpPr>
            <a:spLocks noChangeShapeType="1"/>
          </p:cNvSpPr>
          <p:nvPr/>
        </p:nvSpPr>
        <p:spPr bwMode="auto">
          <a:xfrm>
            <a:off x="5197842" y="2549769"/>
            <a:ext cx="1217612" cy="0"/>
          </a:xfrm>
          <a:prstGeom prst="line">
            <a:avLst/>
          </a:prstGeom>
          <a:noFill/>
          <a:ln w="12700">
            <a:solidFill>
              <a:srgbClr val="00206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3029" name="Line 33">
            <a:extLst>
              <a:ext uri="{FF2B5EF4-FFF2-40B4-BE49-F238E27FC236}">
                <a16:creationId xmlns:a16="http://schemas.microsoft.com/office/drawing/2014/main" id="{9892CD1F-59EA-834C-A8A0-9DFC6FAD7DE7}"/>
              </a:ext>
            </a:extLst>
          </p:cNvPr>
          <p:cNvSpPr>
            <a:spLocks noChangeShapeType="1"/>
          </p:cNvSpPr>
          <p:nvPr/>
        </p:nvSpPr>
        <p:spPr bwMode="auto">
          <a:xfrm flipV="1">
            <a:off x="6415454" y="1812803"/>
            <a:ext cx="0" cy="736966"/>
          </a:xfrm>
          <a:prstGeom prst="line">
            <a:avLst/>
          </a:prstGeom>
          <a:noFill/>
          <a:ln w="12700">
            <a:solidFill>
              <a:srgbClr val="00206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3030" name="Line 34">
            <a:extLst>
              <a:ext uri="{FF2B5EF4-FFF2-40B4-BE49-F238E27FC236}">
                <a16:creationId xmlns:a16="http://schemas.microsoft.com/office/drawing/2014/main" id="{BEB1DB15-F3B0-D041-8FF6-9A7031683E6C}"/>
              </a:ext>
            </a:extLst>
          </p:cNvPr>
          <p:cNvSpPr>
            <a:spLocks noChangeShapeType="1"/>
          </p:cNvSpPr>
          <p:nvPr/>
        </p:nvSpPr>
        <p:spPr bwMode="auto">
          <a:xfrm>
            <a:off x="6417042" y="1811215"/>
            <a:ext cx="531812" cy="0"/>
          </a:xfrm>
          <a:prstGeom prst="line">
            <a:avLst/>
          </a:prstGeom>
          <a:noFill/>
          <a:ln w="12700">
            <a:solidFill>
              <a:srgbClr val="002060"/>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3031" name="Line 35">
            <a:extLst>
              <a:ext uri="{FF2B5EF4-FFF2-40B4-BE49-F238E27FC236}">
                <a16:creationId xmlns:a16="http://schemas.microsoft.com/office/drawing/2014/main" id="{1ED94E86-CC76-A142-AED0-67D0D788E33E}"/>
              </a:ext>
            </a:extLst>
          </p:cNvPr>
          <p:cNvSpPr>
            <a:spLocks noChangeShapeType="1"/>
          </p:cNvSpPr>
          <p:nvPr/>
        </p:nvSpPr>
        <p:spPr bwMode="auto">
          <a:xfrm flipH="1">
            <a:off x="6417042" y="3259015"/>
            <a:ext cx="531812" cy="0"/>
          </a:xfrm>
          <a:prstGeom prst="line">
            <a:avLst/>
          </a:prstGeom>
          <a:noFill/>
          <a:ln w="12700">
            <a:solidFill>
              <a:srgbClr val="00206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3032" name="Line 36">
            <a:extLst>
              <a:ext uri="{FF2B5EF4-FFF2-40B4-BE49-F238E27FC236}">
                <a16:creationId xmlns:a16="http://schemas.microsoft.com/office/drawing/2014/main" id="{54ACCCC3-C85D-3444-AED9-84279EF19B36}"/>
              </a:ext>
            </a:extLst>
          </p:cNvPr>
          <p:cNvSpPr>
            <a:spLocks noChangeShapeType="1"/>
          </p:cNvSpPr>
          <p:nvPr/>
        </p:nvSpPr>
        <p:spPr bwMode="auto">
          <a:xfrm>
            <a:off x="6415454" y="3259015"/>
            <a:ext cx="0" cy="1371600"/>
          </a:xfrm>
          <a:prstGeom prst="line">
            <a:avLst/>
          </a:prstGeom>
          <a:noFill/>
          <a:ln w="12700">
            <a:solidFill>
              <a:srgbClr val="00206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3033" name="Line 37">
            <a:extLst>
              <a:ext uri="{FF2B5EF4-FFF2-40B4-BE49-F238E27FC236}">
                <a16:creationId xmlns:a16="http://schemas.microsoft.com/office/drawing/2014/main" id="{E5E27977-81B7-AE48-A553-264A7FC28C41}"/>
              </a:ext>
            </a:extLst>
          </p:cNvPr>
          <p:cNvSpPr>
            <a:spLocks noChangeShapeType="1"/>
          </p:cNvSpPr>
          <p:nvPr/>
        </p:nvSpPr>
        <p:spPr bwMode="auto">
          <a:xfrm>
            <a:off x="6417042" y="4630615"/>
            <a:ext cx="531812" cy="0"/>
          </a:xfrm>
          <a:prstGeom prst="line">
            <a:avLst/>
          </a:prstGeom>
          <a:noFill/>
          <a:ln w="12700">
            <a:solidFill>
              <a:srgbClr val="002060"/>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 name="Footer Placeholder 1">
            <a:extLst>
              <a:ext uri="{FF2B5EF4-FFF2-40B4-BE49-F238E27FC236}">
                <a16:creationId xmlns:a16="http://schemas.microsoft.com/office/drawing/2014/main" id="{7C9F9EF3-EFE8-8341-9EEF-56BD84D02329}"/>
              </a:ext>
            </a:extLst>
          </p:cNvPr>
          <p:cNvSpPr>
            <a:spLocks noGrp="1"/>
          </p:cNvSpPr>
          <p:nvPr>
            <p:ph type="ftr" sz="quarter" idx="11"/>
          </p:nvPr>
        </p:nvSpPr>
        <p:spPr/>
        <p:txBody>
          <a:bodyPr/>
          <a:lstStyle/>
          <a:p>
            <a:r>
              <a:rPr lang="en-US"/>
              <a:t>Data Warehousing, OLAP, Data Mining</a:t>
            </a:r>
          </a:p>
        </p:txBody>
      </p:sp>
      <p:sp>
        <p:nvSpPr>
          <p:cNvPr id="3" name="Slide Number Placeholder 2">
            <a:extLst>
              <a:ext uri="{FF2B5EF4-FFF2-40B4-BE49-F238E27FC236}">
                <a16:creationId xmlns:a16="http://schemas.microsoft.com/office/drawing/2014/main" id="{81C0A253-A1F4-F248-9974-37F666CA0A45}"/>
              </a:ext>
            </a:extLst>
          </p:cNvPr>
          <p:cNvSpPr>
            <a:spLocks noGrp="1"/>
          </p:cNvSpPr>
          <p:nvPr>
            <p:ph type="sldNum" sz="quarter" idx="12"/>
          </p:nvPr>
        </p:nvSpPr>
        <p:spPr/>
        <p:txBody>
          <a:bodyPr/>
          <a:lstStyle/>
          <a:p>
            <a:fld id="{C0F4FBFA-1248-4AAF-9253-30F121885773}" type="slidenum">
              <a:rPr lang="en-US" smtClean="0"/>
              <a:t>34</a:t>
            </a:fld>
            <a:endParaRPr lang="en-US"/>
          </a:p>
        </p:txBody>
      </p:sp>
    </p:spTree>
    <p:extLst>
      <p:ext uri="{BB962C8B-B14F-4D97-AF65-F5344CB8AC3E}">
        <p14:creationId xmlns:p14="http://schemas.microsoft.com/office/powerpoint/2010/main" val="32122202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FCE77A39-ABF3-764A-B4BF-C79DF5382BAC}"/>
              </a:ext>
            </a:extLst>
          </p:cNvPr>
          <p:cNvSpPr>
            <a:spLocks noGrp="1" noChangeArrowheads="1"/>
          </p:cNvSpPr>
          <p:nvPr>
            <p:ph type="title"/>
          </p:nvPr>
        </p:nvSpPr>
        <p:spPr/>
        <p:txBody>
          <a:bodyPr/>
          <a:lstStyle/>
          <a:p>
            <a:pPr>
              <a:defRPr/>
            </a:pPr>
            <a:r>
              <a:rPr lang="en-US" dirty="0"/>
              <a:t>OLAP Star Schema</a:t>
            </a:r>
          </a:p>
        </p:txBody>
      </p:sp>
      <p:sp>
        <p:nvSpPr>
          <p:cNvPr id="172035" name="Rectangle 3">
            <a:extLst>
              <a:ext uri="{FF2B5EF4-FFF2-40B4-BE49-F238E27FC236}">
                <a16:creationId xmlns:a16="http://schemas.microsoft.com/office/drawing/2014/main" id="{061748F5-3486-C74F-BDE1-0990470C018E}"/>
              </a:ext>
            </a:extLst>
          </p:cNvPr>
          <p:cNvSpPr>
            <a:spLocks noChangeArrowheads="1"/>
          </p:cNvSpPr>
          <p:nvPr/>
        </p:nvSpPr>
        <p:spPr bwMode="auto">
          <a:xfrm>
            <a:off x="2954216" y="1676400"/>
            <a:ext cx="1676400" cy="4495800"/>
          </a:xfrm>
          <a:prstGeom prst="rect">
            <a:avLst/>
          </a:prstGeom>
          <a:solidFill>
            <a:srgbClr val="FFFFCC"/>
          </a:solidFill>
          <a:ln w="12700">
            <a:solidFill>
              <a:schemeClr val="bg2"/>
            </a:solidFill>
            <a:miter lim="800000"/>
            <a:headEnd/>
            <a:tailEnd/>
          </a:ln>
          <a:effectLst>
            <a:outerShdw dist="107763" dir="18900000" algn="ctr" rotWithShape="0">
              <a:schemeClr val="bg2"/>
            </a:outerShdw>
          </a:effectLst>
        </p:spPr>
        <p:txBody>
          <a:bodyPr wrap="none" anchor="ctr"/>
          <a:lstStyle/>
          <a:p>
            <a:pPr>
              <a:defRPr/>
            </a:pPr>
            <a:endParaRPr lang="en-US"/>
          </a:p>
        </p:txBody>
      </p:sp>
      <p:sp>
        <p:nvSpPr>
          <p:cNvPr id="44036" name="Rectangle 4">
            <a:extLst>
              <a:ext uri="{FF2B5EF4-FFF2-40B4-BE49-F238E27FC236}">
                <a16:creationId xmlns:a16="http://schemas.microsoft.com/office/drawing/2014/main" id="{79D02972-0725-4F4D-9966-F19065E1E3F9}"/>
              </a:ext>
            </a:extLst>
          </p:cNvPr>
          <p:cNvSpPr>
            <a:spLocks noChangeArrowheads="1"/>
          </p:cNvSpPr>
          <p:nvPr/>
        </p:nvSpPr>
        <p:spPr bwMode="auto">
          <a:xfrm>
            <a:off x="2954216" y="1828800"/>
            <a:ext cx="1828800" cy="4355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a:lnSpc>
                <a:spcPts val="2000"/>
              </a:lnSpc>
              <a:spcBef>
                <a:spcPts val="400"/>
              </a:spcBef>
            </a:pPr>
            <a:r>
              <a:rPr lang="en-US" altLang="en-US" sz="1800" u="sng">
                <a:solidFill>
                  <a:schemeClr val="bg2">
                    <a:lumMod val="25000"/>
                  </a:schemeClr>
                </a:solidFill>
                <a:latin typeface="Courier New" panose="02070309020205020404" pitchFamily="49" charset="0"/>
              </a:rPr>
              <a:t>SaleID</a:t>
            </a:r>
          </a:p>
          <a:p>
            <a:pPr>
              <a:lnSpc>
                <a:spcPts val="2000"/>
              </a:lnSpc>
              <a:spcBef>
                <a:spcPts val="400"/>
              </a:spcBef>
            </a:pPr>
            <a:r>
              <a:rPr lang="en-US" altLang="en-US" sz="1800" u="sng">
                <a:solidFill>
                  <a:schemeClr val="bg2">
                    <a:lumMod val="25000"/>
                  </a:schemeClr>
                </a:solidFill>
                <a:latin typeface="Courier New" panose="02070309020205020404" pitchFamily="49" charset="0"/>
              </a:rPr>
              <a:t>SKU</a:t>
            </a:r>
          </a:p>
          <a:p>
            <a:pPr>
              <a:lnSpc>
                <a:spcPts val="2000"/>
              </a:lnSpc>
              <a:spcBef>
                <a:spcPts val="400"/>
              </a:spcBef>
            </a:pPr>
            <a:r>
              <a:rPr lang="en-US" altLang="en-US" sz="1800" u="sng">
                <a:solidFill>
                  <a:schemeClr val="bg2">
                    <a:lumMod val="25000"/>
                  </a:schemeClr>
                </a:solidFill>
                <a:latin typeface="Courier New" panose="02070309020205020404" pitchFamily="49" charset="0"/>
              </a:rPr>
              <a:t>CustID</a:t>
            </a:r>
          </a:p>
          <a:p>
            <a:pPr>
              <a:lnSpc>
                <a:spcPts val="2000"/>
              </a:lnSpc>
              <a:spcBef>
                <a:spcPts val="400"/>
              </a:spcBef>
            </a:pPr>
            <a:r>
              <a:rPr lang="en-US" altLang="en-US" sz="1800" u="sng">
                <a:solidFill>
                  <a:schemeClr val="bg2">
                    <a:lumMod val="25000"/>
                  </a:schemeClr>
                </a:solidFill>
                <a:latin typeface="Courier New" panose="02070309020205020404" pitchFamily="49" charset="0"/>
              </a:rPr>
              <a:t>AddressID</a:t>
            </a:r>
          </a:p>
          <a:p>
            <a:pPr>
              <a:lnSpc>
                <a:spcPts val="2000"/>
              </a:lnSpc>
              <a:spcBef>
                <a:spcPts val="400"/>
              </a:spcBef>
            </a:pPr>
            <a:r>
              <a:rPr lang="en-US" altLang="en-US" sz="1800" u="sng">
                <a:solidFill>
                  <a:schemeClr val="bg2">
                    <a:lumMod val="25000"/>
                  </a:schemeClr>
                </a:solidFill>
                <a:latin typeface="Courier New" panose="02070309020205020404" pitchFamily="49" charset="0"/>
              </a:rPr>
              <a:t>SalePersID</a:t>
            </a:r>
          </a:p>
          <a:p>
            <a:pPr>
              <a:lnSpc>
                <a:spcPts val="2000"/>
              </a:lnSpc>
              <a:spcBef>
                <a:spcPts val="400"/>
              </a:spcBef>
            </a:pPr>
            <a:r>
              <a:rPr lang="en-US" altLang="en-US" sz="1800" u="sng">
                <a:solidFill>
                  <a:schemeClr val="bg2">
                    <a:lumMod val="25000"/>
                  </a:schemeClr>
                </a:solidFill>
                <a:latin typeface="Courier New" panose="02070309020205020404" pitchFamily="49" charset="0"/>
              </a:rPr>
              <a:t>LineItem#</a:t>
            </a:r>
            <a:endParaRPr lang="en-US" altLang="en-US" sz="1800">
              <a:solidFill>
                <a:schemeClr val="bg2">
                  <a:lumMod val="25000"/>
                </a:schemeClr>
              </a:solidFill>
              <a:latin typeface="Courier New" panose="02070309020205020404" pitchFamily="49" charset="0"/>
            </a:endParaRPr>
          </a:p>
          <a:p>
            <a:pPr>
              <a:lnSpc>
                <a:spcPts val="2000"/>
              </a:lnSpc>
              <a:spcBef>
                <a:spcPts val="400"/>
              </a:spcBef>
            </a:pPr>
            <a:r>
              <a:rPr lang="en-US" altLang="en-US" sz="1800">
                <a:solidFill>
                  <a:schemeClr val="bg2">
                    <a:lumMod val="25000"/>
                  </a:schemeClr>
                </a:solidFill>
                <a:latin typeface="Courier New" panose="02070309020205020404" pitchFamily="49" charset="0"/>
              </a:rPr>
              <a:t>Quantity</a:t>
            </a:r>
          </a:p>
          <a:p>
            <a:pPr>
              <a:lnSpc>
                <a:spcPts val="2000"/>
              </a:lnSpc>
              <a:spcBef>
                <a:spcPts val="400"/>
              </a:spcBef>
            </a:pPr>
            <a:r>
              <a:rPr lang="en-US" altLang="en-US" sz="1800">
                <a:solidFill>
                  <a:schemeClr val="bg2">
                    <a:lumMod val="25000"/>
                  </a:schemeClr>
                </a:solidFill>
                <a:latin typeface="Courier New" panose="02070309020205020404" pitchFamily="49" charset="0"/>
              </a:rPr>
              <a:t>SalePrice</a:t>
            </a:r>
          </a:p>
          <a:p>
            <a:pPr>
              <a:lnSpc>
                <a:spcPts val="2000"/>
              </a:lnSpc>
              <a:spcBef>
                <a:spcPts val="400"/>
              </a:spcBef>
            </a:pPr>
            <a:r>
              <a:rPr lang="en-US" altLang="en-US" sz="1800">
                <a:solidFill>
                  <a:schemeClr val="bg2">
                    <a:lumMod val="25000"/>
                  </a:schemeClr>
                </a:solidFill>
                <a:latin typeface="Courier New" panose="02070309020205020404" pitchFamily="49" charset="0"/>
              </a:rPr>
              <a:t>ExtPrice</a:t>
            </a:r>
          </a:p>
          <a:p>
            <a:pPr>
              <a:lnSpc>
                <a:spcPts val="2000"/>
              </a:lnSpc>
              <a:spcBef>
                <a:spcPts val="400"/>
              </a:spcBef>
            </a:pPr>
            <a:r>
              <a:rPr lang="en-US" altLang="en-US" sz="1800">
                <a:solidFill>
                  <a:schemeClr val="bg2">
                    <a:lumMod val="25000"/>
                  </a:schemeClr>
                </a:solidFill>
                <a:latin typeface="Courier New" panose="02070309020205020404" pitchFamily="49" charset="0"/>
              </a:rPr>
              <a:t>Cost</a:t>
            </a:r>
          </a:p>
          <a:p>
            <a:pPr>
              <a:lnSpc>
                <a:spcPts val="2000"/>
              </a:lnSpc>
              <a:spcBef>
                <a:spcPts val="400"/>
              </a:spcBef>
            </a:pPr>
            <a:r>
              <a:rPr lang="en-US" altLang="en-US" sz="1800">
                <a:solidFill>
                  <a:schemeClr val="bg2">
                    <a:lumMod val="25000"/>
                  </a:schemeClr>
                </a:solidFill>
                <a:latin typeface="Courier New" panose="02070309020205020404" pitchFamily="49" charset="0"/>
              </a:rPr>
              <a:t>Margin</a:t>
            </a:r>
          </a:p>
          <a:p>
            <a:pPr>
              <a:lnSpc>
                <a:spcPts val="2000"/>
              </a:lnSpc>
              <a:spcBef>
                <a:spcPts val="400"/>
              </a:spcBef>
            </a:pPr>
            <a:r>
              <a:rPr lang="en-US" altLang="en-US" sz="1800">
                <a:solidFill>
                  <a:schemeClr val="bg2">
                    <a:lumMod val="25000"/>
                  </a:schemeClr>
                </a:solidFill>
                <a:latin typeface="Courier New" panose="02070309020205020404" pitchFamily="49" charset="0"/>
              </a:rPr>
              <a:t>VendorID</a:t>
            </a:r>
          </a:p>
          <a:p>
            <a:pPr>
              <a:lnSpc>
                <a:spcPts val="2000"/>
              </a:lnSpc>
              <a:spcBef>
                <a:spcPts val="400"/>
              </a:spcBef>
            </a:pPr>
            <a:r>
              <a:rPr lang="en-US" altLang="en-US" sz="1800">
                <a:solidFill>
                  <a:schemeClr val="bg2">
                    <a:lumMod val="25000"/>
                  </a:schemeClr>
                </a:solidFill>
                <a:latin typeface="Courier New" panose="02070309020205020404" pitchFamily="49" charset="0"/>
              </a:rPr>
              <a:t>DateSale</a:t>
            </a:r>
          </a:p>
          <a:p>
            <a:pPr>
              <a:lnSpc>
                <a:spcPts val="2000"/>
              </a:lnSpc>
              <a:spcBef>
                <a:spcPts val="400"/>
              </a:spcBef>
            </a:pPr>
            <a:endParaRPr lang="en-US" altLang="en-US" sz="1800">
              <a:solidFill>
                <a:schemeClr val="bg2">
                  <a:lumMod val="25000"/>
                </a:schemeClr>
              </a:solidFill>
              <a:latin typeface="Courier New" panose="02070309020205020404" pitchFamily="49" charset="0"/>
            </a:endParaRPr>
          </a:p>
        </p:txBody>
      </p:sp>
      <p:sp>
        <p:nvSpPr>
          <p:cNvPr id="44037" name="Rectangle 5">
            <a:extLst>
              <a:ext uri="{FF2B5EF4-FFF2-40B4-BE49-F238E27FC236}">
                <a16:creationId xmlns:a16="http://schemas.microsoft.com/office/drawing/2014/main" id="{70102C84-841A-0249-ABBE-829661010792}"/>
              </a:ext>
            </a:extLst>
          </p:cNvPr>
          <p:cNvSpPr>
            <a:spLocks noChangeArrowheads="1"/>
          </p:cNvSpPr>
          <p:nvPr/>
        </p:nvSpPr>
        <p:spPr bwMode="auto">
          <a:xfrm>
            <a:off x="2801816" y="12192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a:spcBef>
                <a:spcPct val="50000"/>
              </a:spcBef>
            </a:pPr>
            <a:r>
              <a:rPr lang="en-US" altLang="en-US" sz="1800" b="1">
                <a:solidFill>
                  <a:schemeClr val="accent2">
                    <a:lumMod val="50000"/>
                  </a:schemeClr>
                </a:solidFill>
              </a:rPr>
              <a:t>SALE</a:t>
            </a:r>
          </a:p>
        </p:txBody>
      </p:sp>
      <p:sp>
        <p:nvSpPr>
          <p:cNvPr id="172038" name="Rectangle 6">
            <a:extLst>
              <a:ext uri="{FF2B5EF4-FFF2-40B4-BE49-F238E27FC236}">
                <a16:creationId xmlns:a16="http://schemas.microsoft.com/office/drawing/2014/main" id="{A0BAE814-558B-674F-B30E-56660912F9AC}"/>
              </a:ext>
            </a:extLst>
          </p:cNvPr>
          <p:cNvSpPr>
            <a:spLocks noChangeArrowheads="1"/>
          </p:cNvSpPr>
          <p:nvPr/>
        </p:nvSpPr>
        <p:spPr bwMode="auto">
          <a:xfrm>
            <a:off x="363416" y="1736725"/>
            <a:ext cx="1752600" cy="1844675"/>
          </a:xfrm>
          <a:prstGeom prst="rect">
            <a:avLst/>
          </a:prstGeom>
          <a:solidFill>
            <a:srgbClr val="FFFFCC"/>
          </a:solidFill>
          <a:ln w="12700">
            <a:solidFill>
              <a:schemeClr val="bg2"/>
            </a:solidFill>
            <a:miter lim="800000"/>
            <a:headEnd/>
            <a:tailEnd/>
          </a:ln>
          <a:effectLst>
            <a:outerShdw dist="107763" dir="18900000" algn="ctr" rotWithShape="0">
              <a:schemeClr val="bg2"/>
            </a:outerShdw>
          </a:effectLst>
        </p:spPr>
        <p:txBody>
          <a:bodyPr wrap="none" anchor="ctr"/>
          <a:lstStyle/>
          <a:p>
            <a:pPr>
              <a:defRPr/>
            </a:pPr>
            <a:endParaRPr lang="en-US"/>
          </a:p>
        </p:txBody>
      </p:sp>
      <p:sp>
        <p:nvSpPr>
          <p:cNvPr id="44039" name="Rectangle 7">
            <a:extLst>
              <a:ext uri="{FF2B5EF4-FFF2-40B4-BE49-F238E27FC236}">
                <a16:creationId xmlns:a16="http://schemas.microsoft.com/office/drawing/2014/main" id="{4FBD11B6-5583-0B45-BF66-D3665DB7530E}"/>
              </a:ext>
            </a:extLst>
          </p:cNvPr>
          <p:cNvSpPr>
            <a:spLocks noChangeArrowheads="1"/>
          </p:cNvSpPr>
          <p:nvPr/>
        </p:nvSpPr>
        <p:spPr bwMode="auto">
          <a:xfrm>
            <a:off x="361829" y="1711325"/>
            <a:ext cx="2057400" cy="1893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a:lnSpc>
                <a:spcPts val="2000"/>
              </a:lnSpc>
              <a:spcBef>
                <a:spcPts val="400"/>
              </a:spcBef>
            </a:pPr>
            <a:r>
              <a:rPr lang="en-US" altLang="en-US" sz="1800" u="sng">
                <a:solidFill>
                  <a:schemeClr val="bg2">
                    <a:lumMod val="25000"/>
                  </a:schemeClr>
                </a:solidFill>
                <a:latin typeface="Courier New" panose="02070309020205020404" pitchFamily="49" charset="0"/>
              </a:rPr>
              <a:t>CustID</a:t>
            </a:r>
          </a:p>
          <a:p>
            <a:pPr>
              <a:lnSpc>
                <a:spcPts val="2000"/>
              </a:lnSpc>
              <a:spcBef>
                <a:spcPts val="400"/>
              </a:spcBef>
            </a:pPr>
            <a:r>
              <a:rPr lang="en-US" altLang="en-US" sz="1800" u="sng">
                <a:solidFill>
                  <a:schemeClr val="bg2">
                    <a:lumMod val="25000"/>
                  </a:schemeClr>
                </a:solidFill>
                <a:latin typeface="Courier New" panose="02070309020205020404" pitchFamily="49" charset="0"/>
              </a:rPr>
              <a:t>SnapDate</a:t>
            </a:r>
            <a:endParaRPr lang="en-US" altLang="en-US" sz="1800">
              <a:solidFill>
                <a:schemeClr val="bg2">
                  <a:lumMod val="25000"/>
                </a:schemeClr>
              </a:solidFill>
              <a:latin typeface="Courier New" panose="02070309020205020404" pitchFamily="49" charset="0"/>
            </a:endParaRPr>
          </a:p>
          <a:p>
            <a:pPr>
              <a:lnSpc>
                <a:spcPts val="2000"/>
              </a:lnSpc>
              <a:spcBef>
                <a:spcPts val="400"/>
              </a:spcBef>
            </a:pPr>
            <a:r>
              <a:rPr lang="en-US" altLang="en-US" sz="1800">
                <a:solidFill>
                  <a:schemeClr val="bg2">
                    <a:lumMod val="25000"/>
                  </a:schemeClr>
                </a:solidFill>
                <a:latin typeface="Courier New" panose="02070309020205020404" pitchFamily="49" charset="0"/>
              </a:rPr>
              <a:t>CustName</a:t>
            </a:r>
          </a:p>
          <a:p>
            <a:pPr>
              <a:lnSpc>
                <a:spcPts val="2000"/>
              </a:lnSpc>
              <a:spcBef>
                <a:spcPts val="400"/>
              </a:spcBef>
            </a:pPr>
            <a:r>
              <a:rPr lang="en-US" altLang="en-US" sz="1800">
                <a:solidFill>
                  <a:schemeClr val="bg2">
                    <a:lumMod val="25000"/>
                  </a:schemeClr>
                </a:solidFill>
                <a:latin typeface="Courier New" panose="02070309020205020404" pitchFamily="49" charset="0"/>
              </a:rPr>
              <a:t>CreditRating</a:t>
            </a:r>
          </a:p>
          <a:p>
            <a:pPr>
              <a:lnSpc>
                <a:spcPts val="2000"/>
              </a:lnSpc>
              <a:spcBef>
                <a:spcPts val="400"/>
              </a:spcBef>
            </a:pPr>
            <a:r>
              <a:rPr lang="en-US" altLang="en-US" sz="1800">
                <a:solidFill>
                  <a:schemeClr val="bg2">
                    <a:lumMod val="25000"/>
                  </a:schemeClr>
                </a:solidFill>
                <a:latin typeface="Courier New" panose="02070309020205020404" pitchFamily="49" charset="0"/>
              </a:rPr>
              <a:t>MaritalState</a:t>
            </a:r>
          </a:p>
          <a:p>
            <a:pPr>
              <a:lnSpc>
                <a:spcPts val="2000"/>
              </a:lnSpc>
              <a:spcBef>
                <a:spcPts val="400"/>
              </a:spcBef>
            </a:pPr>
            <a:r>
              <a:rPr lang="en-US" altLang="en-US" sz="1800">
                <a:solidFill>
                  <a:schemeClr val="bg2">
                    <a:lumMod val="25000"/>
                  </a:schemeClr>
                </a:solidFill>
                <a:latin typeface="Courier New" panose="02070309020205020404" pitchFamily="49" charset="0"/>
              </a:rPr>
              <a:t>Age</a:t>
            </a:r>
          </a:p>
        </p:txBody>
      </p:sp>
      <p:sp>
        <p:nvSpPr>
          <p:cNvPr id="44040" name="Rectangle 8">
            <a:extLst>
              <a:ext uri="{FF2B5EF4-FFF2-40B4-BE49-F238E27FC236}">
                <a16:creationId xmlns:a16="http://schemas.microsoft.com/office/drawing/2014/main" id="{C9DEC05F-7E0D-054C-86AC-5FA941C21AC8}"/>
              </a:ext>
            </a:extLst>
          </p:cNvPr>
          <p:cNvSpPr>
            <a:spLocks noChangeArrowheads="1"/>
          </p:cNvSpPr>
          <p:nvPr/>
        </p:nvSpPr>
        <p:spPr bwMode="auto">
          <a:xfrm>
            <a:off x="287216" y="1295400"/>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a:spcBef>
                <a:spcPct val="50000"/>
              </a:spcBef>
            </a:pPr>
            <a:r>
              <a:rPr lang="en-US" altLang="en-US" sz="1800" b="1">
                <a:solidFill>
                  <a:schemeClr val="accent2">
                    <a:lumMod val="50000"/>
                  </a:schemeClr>
                </a:solidFill>
              </a:rPr>
              <a:t>CUSTOMER</a:t>
            </a:r>
          </a:p>
        </p:txBody>
      </p:sp>
      <p:sp>
        <p:nvSpPr>
          <p:cNvPr id="172041" name="Rectangle 9">
            <a:extLst>
              <a:ext uri="{FF2B5EF4-FFF2-40B4-BE49-F238E27FC236}">
                <a16:creationId xmlns:a16="http://schemas.microsoft.com/office/drawing/2014/main" id="{A1DA9767-373E-C44C-AF0B-0782E19C4EBD}"/>
              </a:ext>
            </a:extLst>
          </p:cNvPr>
          <p:cNvSpPr>
            <a:spLocks noChangeArrowheads="1"/>
          </p:cNvSpPr>
          <p:nvPr/>
        </p:nvSpPr>
        <p:spPr bwMode="auto">
          <a:xfrm>
            <a:off x="458666" y="4495800"/>
            <a:ext cx="1733550" cy="1752600"/>
          </a:xfrm>
          <a:prstGeom prst="rect">
            <a:avLst/>
          </a:prstGeom>
          <a:solidFill>
            <a:srgbClr val="FFFFCC"/>
          </a:solidFill>
          <a:ln w="12700">
            <a:solidFill>
              <a:schemeClr val="bg2"/>
            </a:solidFill>
            <a:miter lim="800000"/>
            <a:headEnd/>
            <a:tailEnd/>
          </a:ln>
          <a:effectLst>
            <a:outerShdw dist="107763" dir="18900000" algn="ctr" rotWithShape="0">
              <a:schemeClr val="bg2"/>
            </a:outerShdw>
          </a:effectLst>
        </p:spPr>
        <p:txBody>
          <a:bodyPr wrap="none" anchor="ctr"/>
          <a:lstStyle/>
          <a:p>
            <a:pPr>
              <a:defRPr/>
            </a:pPr>
            <a:endParaRPr lang="en-US"/>
          </a:p>
        </p:txBody>
      </p:sp>
      <p:sp>
        <p:nvSpPr>
          <p:cNvPr id="44042" name="Rectangle 10">
            <a:extLst>
              <a:ext uri="{FF2B5EF4-FFF2-40B4-BE49-F238E27FC236}">
                <a16:creationId xmlns:a16="http://schemas.microsoft.com/office/drawing/2014/main" id="{F85BA681-ED3D-544D-9C83-E2AA293FFE78}"/>
              </a:ext>
            </a:extLst>
          </p:cNvPr>
          <p:cNvSpPr>
            <a:spLocks noChangeArrowheads="1"/>
          </p:cNvSpPr>
          <p:nvPr/>
        </p:nvSpPr>
        <p:spPr bwMode="auto">
          <a:xfrm>
            <a:off x="542804" y="4572000"/>
            <a:ext cx="1706562" cy="1585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a:lnSpc>
                <a:spcPts val="2000"/>
              </a:lnSpc>
              <a:spcBef>
                <a:spcPts val="400"/>
              </a:spcBef>
            </a:pPr>
            <a:r>
              <a:rPr lang="en-US" altLang="en-US" sz="1800" u="sng">
                <a:solidFill>
                  <a:schemeClr val="bg2">
                    <a:lumMod val="25000"/>
                  </a:schemeClr>
                </a:solidFill>
                <a:latin typeface="Courier New" panose="02070309020205020404" pitchFamily="49" charset="0"/>
              </a:rPr>
              <a:t>SalePersID</a:t>
            </a:r>
          </a:p>
          <a:p>
            <a:pPr>
              <a:lnSpc>
                <a:spcPts val="2000"/>
              </a:lnSpc>
              <a:spcBef>
                <a:spcPts val="400"/>
              </a:spcBef>
            </a:pPr>
            <a:r>
              <a:rPr lang="en-US" altLang="en-US" sz="1800">
                <a:solidFill>
                  <a:schemeClr val="bg2">
                    <a:lumMod val="25000"/>
                  </a:schemeClr>
                </a:solidFill>
                <a:latin typeface="Courier New" panose="02070309020205020404" pitchFamily="49" charset="0"/>
              </a:rPr>
              <a:t>SPName</a:t>
            </a:r>
          </a:p>
          <a:p>
            <a:pPr>
              <a:lnSpc>
                <a:spcPts val="2000"/>
              </a:lnSpc>
              <a:spcBef>
                <a:spcPts val="400"/>
              </a:spcBef>
            </a:pPr>
            <a:r>
              <a:rPr lang="en-US" altLang="en-US" sz="1800">
                <a:solidFill>
                  <a:schemeClr val="bg2">
                    <a:lumMod val="25000"/>
                  </a:schemeClr>
                </a:solidFill>
                <a:latin typeface="Courier New" panose="02070309020205020404" pitchFamily="49" charset="0"/>
              </a:rPr>
              <a:t>SPAddress</a:t>
            </a:r>
          </a:p>
          <a:p>
            <a:pPr>
              <a:lnSpc>
                <a:spcPts val="2000"/>
              </a:lnSpc>
              <a:spcBef>
                <a:spcPts val="400"/>
              </a:spcBef>
            </a:pPr>
            <a:r>
              <a:rPr lang="en-US" altLang="en-US" sz="1800">
                <a:solidFill>
                  <a:schemeClr val="bg2">
                    <a:lumMod val="25000"/>
                  </a:schemeClr>
                </a:solidFill>
                <a:latin typeface="Courier New" panose="02070309020205020404" pitchFamily="49" charset="0"/>
              </a:rPr>
              <a:t>FYMonth</a:t>
            </a:r>
          </a:p>
          <a:p>
            <a:pPr>
              <a:lnSpc>
                <a:spcPts val="2000"/>
              </a:lnSpc>
              <a:spcBef>
                <a:spcPts val="400"/>
              </a:spcBef>
            </a:pPr>
            <a:r>
              <a:rPr lang="en-US" altLang="en-US" sz="1800">
                <a:solidFill>
                  <a:schemeClr val="bg2">
                    <a:lumMod val="25000"/>
                  </a:schemeClr>
                </a:solidFill>
                <a:latin typeface="Courier New" panose="02070309020205020404" pitchFamily="49" charset="0"/>
              </a:rPr>
              <a:t>YTDEarned</a:t>
            </a:r>
          </a:p>
        </p:txBody>
      </p:sp>
      <p:sp>
        <p:nvSpPr>
          <p:cNvPr id="44043" name="Rectangle 11">
            <a:extLst>
              <a:ext uri="{FF2B5EF4-FFF2-40B4-BE49-F238E27FC236}">
                <a16:creationId xmlns:a16="http://schemas.microsoft.com/office/drawing/2014/main" id="{D52A9D5E-B9EB-0C47-B231-0E45BD228414}"/>
              </a:ext>
            </a:extLst>
          </p:cNvPr>
          <p:cNvSpPr>
            <a:spLocks noChangeArrowheads="1"/>
          </p:cNvSpPr>
          <p:nvPr/>
        </p:nvSpPr>
        <p:spPr bwMode="auto">
          <a:xfrm>
            <a:off x="287216" y="4038600"/>
            <a:ext cx="2133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a:spcBef>
                <a:spcPct val="50000"/>
              </a:spcBef>
            </a:pPr>
            <a:r>
              <a:rPr lang="en-US" altLang="en-US" sz="1800" b="1">
                <a:solidFill>
                  <a:schemeClr val="accent2">
                    <a:lumMod val="50000"/>
                  </a:schemeClr>
                </a:solidFill>
              </a:rPr>
              <a:t>SALESPERSON</a:t>
            </a:r>
          </a:p>
        </p:txBody>
      </p:sp>
      <p:sp>
        <p:nvSpPr>
          <p:cNvPr id="172044" name="Rectangle 12">
            <a:extLst>
              <a:ext uri="{FF2B5EF4-FFF2-40B4-BE49-F238E27FC236}">
                <a16:creationId xmlns:a16="http://schemas.microsoft.com/office/drawing/2014/main" id="{ED0F2FD0-DADC-544F-825E-D8AF854F0A94}"/>
              </a:ext>
            </a:extLst>
          </p:cNvPr>
          <p:cNvSpPr>
            <a:spLocks noChangeArrowheads="1"/>
          </p:cNvSpPr>
          <p:nvPr/>
        </p:nvSpPr>
        <p:spPr bwMode="auto">
          <a:xfrm>
            <a:off x="5545016" y="4267200"/>
            <a:ext cx="1600200" cy="1981200"/>
          </a:xfrm>
          <a:prstGeom prst="rect">
            <a:avLst/>
          </a:prstGeom>
          <a:solidFill>
            <a:srgbClr val="FFFFCC"/>
          </a:solidFill>
          <a:ln w="12700">
            <a:solidFill>
              <a:schemeClr val="bg2"/>
            </a:solidFill>
            <a:miter lim="800000"/>
            <a:headEnd/>
            <a:tailEnd/>
          </a:ln>
          <a:effectLst>
            <a:outerShdw dist="107763" dir="18900000" algn="ctr" rotWithShape="0">
              <a:schemeClr val="bg2"/>
            </a:outerShdw>
          </a:effectLst>
        </p:spPr>
        <p:txBody>
          <a:bodyPr wrap="none" anchor="ctr"/>
          <a:lstStyle/>
          <a:p>
            <a:pPr>
              <a:defRPr/>
            </a:pPr>
            <a:endParaRPr lang="en-US"/>
          </a:p>
        </p:txBody>
      </p:sp>
      <p:sp>
        <p:nvSpPr>
          <p:cNvPr id="44058" name="Rectangle 13">
            <a:extLst>
              <a:ext uri="{FF2B5EF4-FFF2-40B4-BE49-F238E27FC236}">
                <a16:creationId xmlns:a16="http://schemas.microsoft.com/office/drawing/2014/main" id="{C74D15FC-3E77-2D4A-A70E-92BE10E23819}"/>
              </a:ext>
            </a:extLst>
          </p:cNvPr>
          <p:cNvSpPr>
            <a:spLocks noChangeArrowheads="1"/>
          </p:cNvSpPr>
          <p:nvPr/>
        </p:nvSpPr>
        <p:spPr bwMode="auto">
          <a:xfrm>
            <a:off x="5621216" y="4343400"/>
            <a:ext cx="1447800" cy="1893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a:lnSpc>
                <a:spcPts val="2000"/>
              </a:lnSpc>
              <a:spcBef>
                <a:spcPts val="400"/>
              </a:spcBef>
            </a:pPr>
            <a:r>
              <a:rPr lang="en-US" altLang="en-US" sz="1800" u="sng">
                <a:solidFill>
                  <a:schemeClr val="bg2">
                    <a:lumMod val="25000"/>
                  </a:schemeClr>
                </a:solidFill>
                <a:latin typeface="Courier New" panose="02070309020205020404" pitchFamily="49" charset="0"/>
              </a:rPr>
              <a:t>AddressID</a:t>
            </a:r>
          </a:p>
          <a:p>
            <a:pPr>
              <a:lnSpc>
                <a:spcPts val="2000"/>
              </a:lnSpc>
              <a:spcBef>
                <a:spcPts val="400"/>
              </a:spcBef>
            </a:pPr>
            <a:r>
              <a:rPr lang="en-US" altLang="en-US" sz="1800">
                <a:solidFill>
                  <a:schemeClr val="bg2">
                    <a:lumMod val="25000"/>
                  </a:schemeClr>
                </a:solidFill>
                <a:latin typeface="Courier New" panose="02070309020205020404" pitchFamily="49" charset="0"/>
              </a:rPr>
              <a:t>AddLine1</a:t>
            </a:r>
          </a:p>
          <a:p>
            <a:pPr>
              <a:lnSpc>
                <a:spcPts val="2000"/>
              </a:lnSpc>
              <a:spcBef>
                <a:spcPts val="400"/>
              </a:spcBef>
            </a:pPr>
            <a:r>
              <a:rPr lang="en-US" altLang="en-US" sz="1800">
                <a:solidFill>
                  <a:schemeClr val="bg2">
                    <a:lumMod val="25000"/>
                  </a:schemeClr>
                </a:solidFill>
                <a:latin typeface="Courier New" panose="02070309020205020404" pitchFamily="49" charset="0"/>
              </a:rPr>
              <a:t>AddLine2</a:t>
            </a:r>
          </a:p>
          <a:p>
            <a:pPr>
              <a:lnSpc>
                <a:spcPts val="2000"/>
              </a:lnSpc>
              <a:spcBef>
                <a:spcPts val="400"/>
              </a:spcBef>
            </a:pPr>
            <a:r>
              <a:rPr lang="en-US" altLang="en-US" sz="1800">
                <a:solidFill>
                  <a:schemeClr val="bg2">
                    <a:lumMod val="25000"/>
                  </a:schemeClr>
                </a:solidFill>
                <a:latin typeface="Courier New" panose="02070309020205020404" pitchFamily="49" charset="0"/>
              </a:rPr>
              <a:t>City</a:t>
            </a:r>
          </a:p>
          <a:p>
            <a:pPr>
              <a:lnSpc>
                <a:spcPts val="2000"/>
              </a:lnSpc>
              <a:spcBef>
                <a:spcPts val="400"/>
              </a:spcBef>
            </a:pPr>
            <a:r>
              <a:rPr lang="en-US" altLang="en-US" sz="1800">
                <a:solidFill>
                  <a:schemeClr val="bg2">
                    <a:lumMod val="25000"/>
                  </a:schemeClr>
                </a:solidFill>
                <a:latin typeface="Courier New" panose="02070309020205020404" pitchFamily="49" charset="0"/>
              </a:rPr>
              <a:t>State</a:t>
            </a:r>
          </a:p>
          <a:p>
            <a:pPr>
              <a:lnSpc>
                <a:spcPts val="2000"/>
              </a:lnSpc>
              <a:spcBef>
                <a:spcPts val="400"/>
              </a:spcBef>
            </a:pPr>
            <a:r>
              <a:rPr lang="en-US" altLang="en-US" sz="1800">
                <a:solidFill>
                  <a:schemeClr val="bg2">
                    <a:lumMod val="25000"/>
                  </a:schemeClr>
                </a:solidFill>
                <a:latin typeface="Courier New" panose="02070309020205020404" pitchFamily="49" charset="0"/>
              </a:rPr>
              <a:t>Zip</a:t>
            </a:r>
          </a:p>
        </p:txBody>
      </p:sp>
      <p:sp>
        <p:nvSpPr>
          <p:cNvPr id="44059" name="Rectangle 14">
            <a:extLst>
              <a:ext uri="{FF2B5EF4-FFF2-40B4-BE49-F238E27FC236}">
                <a16:creationId xmlns:a16="http://schemas.microsoft.com/office/drawing/2014/main" id="{D42D4445-0C52-7747-B1C0-48158B28CAA2}"/>
              </a:ext>
            </a:extLst>
          </p:cNvPr>
          <p:cNvSpPr>
            <a:spLocks noChangeArrowheads="1"/>
          </p:cNvSpPr>
          <p:nvPr/>
        </p:nvSpPr>
        <p:spPr bwMode="auto">
          <a:xfrm>
            <a:off x="5392616" y="3810000"/>
            <a:ext cx="1752600"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a:spcBef>
                <a:spcPct val="50000"/>
              </a:spcBef>
            </a:pPr>
            <a:r>
              <a:rPr lang="en-US" altLang="en-US" sz="1800" b="1" dirty="0">
                <a:solidFill>
                  <a:schemeClr val="accent2">
                    <a:lumMod val="50000"/>
                  </a:schemeClr>
                </a:solidFill>
              </a:rPr>
              <a:t>ADDRESSES</a:t>
            </a:r>
          </a:p>
        </p:txBody>
      </p:sp>
      <p:sp>
        <p:nvSpPr>
          <p:cNvPr id="172048" name="Rectangle 16">
            <a:extLst>
              <a:ext uri="{FF2B5EF4-FFF2-40B4-BE49-F238E27FC236}">
                <a16:creationId xmlns:a16="http://schemas.microsoft.com/office/drawing/2014/main" id="{F8E68AB3-08E8-174D-9F9F-ED38F28BC254}"/>
              </a:ext>
            </a:extLst>
          </p:cNvPr>
          <p:cNvSpPr>
            <a:spLocks noChangeArrowheads="1"/>
          </p:cNvSpPr>
          <p:nvPr/>
        </p:nvSpPr>
        <p:spPr bwMode="auto">
          <a:xfrm>
            <a:off x="5545016" y="1447800"/>
            <a:ext cx="1676400" cy="1828800"/>
          </a:xfrm>
          <a:prstGeom prst="rect">
            <a:avLst/>
          </a:prstGeom>
          <a:solidFill>
            <a:srgbClr val="FFFFCC"/>
          </a:solidFill>
          <a:ln w="12700">
            <a:solidFill>
              <a:schemeClr val="bg2"/>
            </a:solidFill>
            <a:miter lim="800000"/>
            <a:headEnd/>
            <a:tailEnd/>
          </a:ln>
          <a:effectLst>
            <a:outerShdw dist="107763" dir="18900000" algn="ctr" rotWithShape="0">
              <a:schemeClr val="bg2"/>
            </a:outerShdw>
          </a:effectLst>
        </p:spPr>
        <p:txBody>
          <a:bodyPr wrap="none" anchor="ctr"/>
          <a:lstStyle/>
          <a:p>
            <a:pPr>
              <a:defRPr/>
            </a:pPr>
            <a:endParaRPr lang="en-US"/>
          </a:p>
        </p:txBody>
      </p:sp>
      <p:sp>
        <p:nvSpPr>
          <p:cNvPr id="44046" name="Rectangle 17">
            <a:extLst>
              <a:ext uri="{FF2B5EF4-FFF2-40B4-BE49-F238E27FC236}">
                <a16:creationId xmlns:a16="http://schemas.microsoft.com/office/drawing/2014/main" id="{92D123F1-B3AF-214A-B4DF-9412D3D42978}"/>
              </a:ext>
            </a:extLst>
          </p:cNvPr>
          <p:cNvSpPr>
            <a:spLocks noChangeArrowheads="1"/>
          </p:cNvSpPr>
          <p:nvPr/>
        </p:nvSpPr>
        <p:spPr bwMode="auto">
          <a:xfrm>
            <a:off x="5621216" y="1600200"/>
            <a:ext cx="1524000" cy="1585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a:lnSpc>
                <a:spcPts val="2000"/>
              </a:lnSpc>
              <a:spcBef>
                <a:spcPts val="400"/>
              </a:spcBef>
            </a:pPr>
            <a:r>
              <a:rPr lang="en-US" altLang="en-US" sz="1800" u="sng">
                <a:solidFill>
                  <a:schemeClr val="bg2">
                    <a:lumMod val="25000"/>
                  </a:schemeClr>
                </a:solidFill>
                <a:latin typeface="Courier New" panose="02070309020205020404" pitchFamily="49" charset="0"/>
              </a:rPr>
              <a:t>SKU</a:t>
            </a:r>
          </a:p>
          <a:p>
            <a:pPr>
              <a:lnSpc>
                <a:spcPts val="2000"/>
              </a:lnSpc>
              <a:spcBef>
                <a:spcPts val="400"/>
              </a:spcBef>
            </a:pPr>
            <a:r>
              <a:rPr lang="en-US" altLang="en-US" sz="1800">
                <a:solidFill>
                  <a:schemeClr val="bg2">
                    <a:lumMod val="25000"/>
                  </a:schemeClr>
                </a:solidFill>
                <a:latin typeface="Courier New" panose="02070309020205020404" pitchFamily="49" charset="0"/>
              </a:rPr>
              <a:t>ItemDesc</a:t>
            </a:r>
          </a:p>
          <a:p>
            <a:pPr>
              <a:lnSpc>
                <a:spcPts val="2000"/>
              </a:lnSpc>
              <a:spcBef>
                <a:spcPts val="400"/>
              </a:spcBef>
            </a:pPr>
            <a:r>
              <a:rPr lang="en-US" altLang="en-US" sz="1800">
                <a:solidFill>
                  <a:schemeClr val="bg2">
                    <a:lumMod val="25000"/>
                  </a:schemeClr>
                </a:solidFill>
                <a:latin typeface="Courier New" panose="02070309020205020404" pitchFamily="49" charset="0"/>
              </a:rPr>
              <a:t>CatCode</a:t>
            </a:r>
          </a:p>
          <a:p>
            <a:pPr>
              <a:lnSpc>
                <a:spcPts val="2000"/>
              </a:lnSpc>
              <a:spcBef>
                <a:spcPts val="400"/>
              </a:spcBef>
            </a:pPr>
            <a:r>
              <a:rPr lang="en-US" altLang="en-US" sz="1800">
                <a:solidFill>
                  <a:schemeClr val="bg2">
                    <a:lumMod val="25000"/>
                  </a:schemeClr>
                </a:solidFill>
                <a:latin typeface="Courier New" panose="02070309020205020404" pitchFamily="49" charset="0"/>
              </a:rPr>
              <a:t>CatDesc</a:t>
            </a:r>
          </a:p>
          <a:p>
            <a:pPr>
              <a:lnSpc>
                <a:spcPts val="2000"/>
              </a:lnSpc>
              <a:spcBef>
                <a:spcPts val="400"/>
              </a:spcBef>
            </a:pPr>
            <a:r>
              <a:rPr lang="en-US" altLang="en-US" sz="1800">
                <a:solidFill>
                  <a:schemeClr val="bg2">
                    <a:lumMod val="25000"/>
                  </a:schemeClr>
                </a:solidFill>
                <a:latin typeface="Courier New" panose="02070309020205020404" pitchFamily="49" charset="0"/>
              </a:rPr>
              <a:t>DatePurch</a:t>
            </a:r>
          </a:p>
        </p:txBody>
      </p:sp>
      <p:sp>
        <p:nvSpPr>
          <p:cNvPr id="44047" name="Rectangle 18">
            <a:extLst>
              <a:ext uri="{FF2B5EF4-FFF2-40B4-BE49-F238E27FC236}">
                <a16:creationId xmlns:a16="http://schemas.microsoft.com/office/drawing/2014/main" id="{4F037FEE-B205-3843-848F-49A602FCF8B6}"/>
              </a:ext>
            </a:extLst>
          </p:cNvPr>
          <p:cNvSpPr>
            <a:spLocks noChangeArrowheads="1"/>
          </p:cNvSpPr>
          <p:nvPr/>
        </p:nvSpPr>
        <p:spPr bwMode="auto">
          <a:xfrm>
            <a:off x="5392616" y="9906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a:spcBef>
                <a:spcPct val="50000"/>
              </a:spcBef>
            </a:pPr>
            <a:r>
              <a:rPr lang="en-US" altLang="en-US" sz="1800" b="1">
                <a:solidFill>
                  <a:schemeClr val="accent2">
                    <a:lumMod val="50000"/>
                  </a:schemeClr>
                </a:solidFill>
              </a:rPr>
              <a:t>ITEM</a:t>
            </a:r>
          </a:p>
        </p:txBody>
      </p:sp>
      <p:sp>
        <p:nvSpPr>
          <p:cNvPr id="44048" name="Line 19">
            <a:extLst>
              <a:ext uri="{FF2B5EF4-FFF2-40B4-BE49-F238E27FC236}">
                <a16:creationId xmlns:a16="http://schemas.microsoft.com/office/drawing/2014/main" id="{3709DB54-543D-3440-832F-744E7D5936A2}"/>
              </a:ext>
            </a:extLst>
          </p:cNvPr>
          <p:cNvSpPr>
            <a:spLocks noChangeShapeType="1"/>
          </p:cNvSpPr>
          <p:nvPr/>
        </p:nvSpPr>
        <p:spPr bwMode="auto">
          <a:xfrm flipH="1" flipV="1">
            <a:off x="2270004" y="2592388"/>
            <a:ext cx="608012" cy="531812"/>
          </a:xfrm>
          <a:prstGeom prst="line">
            <a:avLst/>
          </a:prstGeom>
          <a:noFill/>
          <a:ln w="12700">
            <a:solidFill>
              <a:srgbClr val="002060"/>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4049" name="Line 20">
            <a:extLst>
              <a:ext uri="{FF2B5EF4-FFF2-40B4-BE49-F238E27FC236}">
                <a16:creationId xmlns:a16="http://schemas.microsoft.com/office/drawing/2014/main" id="{2DBB0B72-F462-5945-BCF1-E41F6D105BA3}"/>
              </a:ext>
            </a:extLst>
          </p:cNvPr>
          <p:cNvSpPr>
            <a:spLocks noChangeShapeType="1"/>
          </p:cNvSpPr>
          <p:nvPr/>
        </p:nvSpPr>
        <p:spPr bwMode="auto">
          <a:xfrm>
            <a:off x="5013204" y="4573588"/>
            <a:ext cx="379412" cy="150812"/>
          </a:xfrm>
          <a:prstGeom prst="line">
            <a:avLst/>
          </a:prstGeom>
          <a:noFill/>
          <a:ln w="12700">
            <a:solidFill>
              <a:srgbClr val="002060"/>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4050" name="Line 21">
            <a:extLst>
              <a:ext uri="{FF2B5EF4-FFF2-40B4-BE49-F238E27FC236}">
                <a16:creationId xmlns:a16="http://schemas.microsoft.com/office/drawing/2014/main" id="{FAD452B9-1944-ED4D-9EB9-195AD3D43AD7}"/>
              </a:ext>
            </a:extLst>
          </p:cNvPr>
          <p:cNvSpPr>
            <a:spLocks noChangeShapeType="1"/>
          </p:cNvSpPr>
          <p:nvPr/>
        </p:nvSpPr>
        <p:spPr bwMode="auto">
          <a:xfrm flipV="1">
            <a:off x="5089404" y="2135188"/>
            <a:ext cx="379412" cy="150812"/>
          </a:xfrm>
          <a:prstGeom prst="line">
            <a:avLst/>
          </a:prstGeom>
          <a:noFill/>
          <a:ln w="12700">
            <a:solidFill>
              <a:srgbClr val="002060"/>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4051" name="Line 22">
            <a:extLst>
              <a:ext uri="{FF2B5EF4-FFF2-40B4-BE49-F238E27FC236}">
                <a16:creationId xmlns:a16="http://schemas.microsoft.com/office/drawing/2014/main" id="{7E890466-FD06-E44D-8E09-9438889B1087}"/>
              </a:ext>
            </a:extLst>
          </p:cNvPr>
          <p:cNvSpPr>
            <a:spLocks noChangeShapeType="1"/>
          </p:cNvSpPr>
          <p:nvPr/>
        </p:nvSpPr>
        <p:spPr bwMode="auto">
          <a:xfrm flipH="1">
            <a:off x="2422404" y="3887788"/>
            <a:ext cx="455612" cy="684212"/>
          </a:xfrm>
          <a:prstGeom prst="line">
            <a:avLst/>
          </a:prstGeom>
          <a:noFill/>
          <a:ln w="12700">
            <a:solidFill>
              <a:srgbClr val="002060"/>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2055" name="Rectangle 23">
            <a:extLst>
              <a:ext uri="{FF2B5EF4-FFF2-40B4-BE49-F238E27FC236}">
                <a16:creationId xmlns:a16="http://schemas.microsoft.com/office/drawing/2014/main" id="{C4F542A6-5120-F14B-8DD8-37BF6CC4B355}"/>
              </a:ext>
            </a:extLst>
          </p:cNvPr>
          <p:cNvSpPr>
            <a:spLocks noChangeArrowheads="1"/>
          </p:cNvSpPr>
          <p:nvPr/>
        </p:nvSpPr>
        <p:spPr bwMode="auto">
          <a:xfrm>
            <a:off x="7437316" y="3048000"/>
            <a:ext cx="1460500" cy="1981200"/>
          </a:xfrm>
          <a:prstGeom prst="rect">
            <a:avLst/>
          </a:prstGeom>
          <a:solidFill>
            <a:srgbClr val="FFFFCC"/>
          </a:solidFill>
          <a:ln w="12700">
            <a:solidFill>
              <a:schemeClr val="bg2"/>
            </a:solidFill>
            <a:miter lim="800000"/>
            <a:headEnd/>
            <a:tailEnd/>
          </a:ln>
          <a:effectLst>
            <a:outerShdw dist="107763" dir="18900000" algn="ctr" rotWithShape="0">
              <a:schemeClr val="bg2"/>
            </a:outerShdw>
          </a:effectLst>
        </p:spPr>
        <p:txBody>
          <a:bodyPr wrap="none" anchor="ctr"/>
          <a:lstStyle/>
          <a:p>
            <a:pPr>
              <a:defRPr/>
            </a:pPr>
            <a:endParaRPr lang="en-US"/>
          </a:p>
        </p:txBody>
      </p:sp>
      <p:sp>
        <p:nvSpPr>
          <p:cNvPr id="44055" name="Rectangle 24">
            <a:extLst>
              <a:ext uri="{FF2B5EF4-FFF2-40B4-BE49-F238E27FC236}">
                <a16:creationId xmlns:a16="http://schemas.microsoft.com/office/drawing/2014/main" id="{73C7268F-B28F-9C46-9248-990DC2491E46}"/>
              </a:ext>
            </a:extLst>
          </p:cNvPr>
          <p:cNvSpPr>
            <a:spLocks noChangeArrowheads="1"/>
          </p:cNvSpPr>
          <p:nvPr/>
        </p:nvSpPr>
        <p:spPr bwMode="auto">
          <a:xfrm>
            <a:off x="7505579" y="3124200"/>
            <a:ext cx="1322388" cy="1585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a:lnSpc>
                <a:spcPts val="2000"/>
              </a:lnSpc>
              <a:spcBef>
                <a:spcPts val="400"/>
              </a:spcBef>
            </a:pPr>
            <a:r>
              <a:rPr lang="en-US" altLang="en-US" sz="1800" u="sng">
                <a:solidFill>
                  <a:schemeClr val="bg2">
                    <a:lumMod val="25000"/>
                  </a:schemeClr>
                </a:solidFill>
                <a:latin typeface="Courier New" panose="02070309020205020404" pitchFamily="49" charset="0"/>
              </a:rPr>
              <a:t>DateSale</a:t>
            </a:r>
          </a:p>
          <a:p>
            <a:pPr>
              <a:lnSpc>
                <a:spcPts val="2000"/>
              </a:lnSpc>
              <a:spcBef>
                <a:spcPts val="400"/>
              </a:spcBef>
            </a:pPr>
            <a:r>
              <a:rPr lang="en-US" altLang="en-US" sz="1800">
                <a:solidFill>
                  <a:schemeClr val="bg2">
                    <a:lumMod val="25000"/>
                  </a:schemeClr>
                </a:solidFill>
                <a:latin typeface="Courier New" panose="02070309020205020404" pitchFamily="49" charset="0"/>
              </a:rPr>
              <a:t>FisYr</a:t>
            </a:r>
          </a:p>
          <a:p>
            <a:pPr>
              <a:lnSpc>
                <a:spcPts val="2000"/>
              </a:lnSpc>
              <a:spcBef>
                <a:spcPts val="400"/>
              </a:spcBef>
            </a:pPr>
            <a:r>
              <a:rPr lang="en-US" altLang="en-US" sz="1800">
                <a:solidFill>
                  <a:schemeClr val="bg2">
                    <a:lumMod val="25000"/>
                  </a:schemeClr>
                </a:solidFill>
                <a:latin typeface="Courier New" panose="02070309020205020404" pitchFamily="49" charset="0"/>
              </a:rPr>
              <a:t>Qtr</a:t>
            </a:r>
          </a:p>
          <a:p>
            <a:pPr>
              <a:lnSpc>
                <a:spcPts val="2000"/>
              </a:lnSpc>
              <a:spcBef>
                <a:spcPts val="400"/>
              </a:spcBef>
            </a:pPr>
            <a:r>
              <a:rPr lang="en-US" altLang="en-US" sz="1800">
                <a:solidFill>
                  <a:schemeClr val="bg2">
                    <a:lumMod val="25000"/>
                  </a:schemeClr>
                </a:solidFill>
                <a:latin typeface="Courier New" panose="02070309020205020404" pitchFamily="49" charset="0"/>
              </a:rPr>
              <a:t>Month</a:t>
            </a:r>
          </a:p>
          <a:p>
            <a:pPr>
              <a:lnSpc>
                <a:spcPts val="2000"/>
              </a:lnSpc>
              <a:spcBef>
                <a:spcPts val="400"/>
              </a:spcBef>
            </a:pPr>
            <a:r>
              <a:rPr lang="en-US" altLang="en-US" sz="1800">
                <a:solidFill>
                  <a:schemeClr val="bg2">
                    <a:lumMod val="25000"/>
                  </a:schemeClr>
                </a:solidFill>
                <a:latin typeface="Courier New" panose="02070309020205020404" pitchFamily="49" charset="0"/>
              </a:rPr>
              <a:t>Week</a:t>
            </a:r>
          </a:p>
        </p:txBody>
      </p:sp>
      <p:sp>
        <p:nvSpPr>
          <p:cNvPr id="44056" name="Rectangle 25">
            <a:extLst>
              <a:ext uri="{FF2B5EF4-FFF2-40B4-BE49-F238E27FC236}">
                <a16:creationId xmlns:a16="http://schemas.microsoft.com/office/drawing/2014/main" id="{E9B4D164-75E7-FF47-BFCC-31C395A32F82}"/>
              </a:ext>
            </a:extLst>
          </p:cNvPr>
          <p:cNvSpPr>
            <a:spLocks noChangeArrowheads="1"/>
          </p:cNvSpPr>
          <p:nvPr/>
        </p:nvSpPr>
        <p:spPr bwMode="auto">
          <a:xfrm>
            <a:off x="7297616" y="2590800"/>
            <a:ext cx="14620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a:spcBef>
                <a:spcPct val="50000"/>
              </a:spcBef>
            </a:pPr>
            <a:r>
              <a:rPr lang="en-US" altLang="en-US" sz="1800" b="1">
                <a:solidFill>
                  <a:schemeClr val="accent2">
                    <a:lumMod val="50000"/>
                  </a:schemeClr>
                </a:solidFill>
              </a:rPr>
              <a:t>TIME</a:t>
            </a:r>
          </a:p>
        </p:txBody>
      </p:sp>
      <p:sp>
        <p:nvSpPr>
          <p:cNvPr id="44053" name="Line 27">
            <a:extLst>
              <a:ext uri="{FF2B5EF4-FFF2-40B4-BE49-F238E27FC236}">
                <a16:creationId xmlns:a16="http://schemas.microsoft.com/office/drawing/2014/main" id="{3BA13D5A-5F95-A14E-8C11-0C40F77581AB}"/>
              </a:ext>
            </a:extLst>
          </p:cNvPr>
          <p:cNvSpPr>
            <a:spLocks noChangeShapeType="1"/>
          </p:cNvSpPr>
          <p:nvPr/>
        </p:nvSpPr>
        <p:spPr bwMode="auto">
          <a:xfrm>
            <a:off x="5089404" y="3581400"/>
            <a:ext cx="2055812" cy="0"/>
          </a:xfrm>
          <a:prstGeom prst="line">
            <a:avLst/>
          </a:prstGeom>
          <a:noFill/>
          <a:ln w="12700">
            <a:solidFill>
              <a:srgbClr val="002060"/>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 name="Footer Placeholder 1">
            <a:extLst>
              <a:ext uri="{FF2B5EF4-FFF2-40B4-BE49-F238E27FC236}">
                <a16:creationId xmlns:a16="http://schemas.microsoft.com/office/drawing/2014/main" id="{BE9B209D-40DF-EF44-BF44-206520FA95BE}"/>
              </a:ext>
            </a:extLst>
          </p:cNvPr>
          <p:cNvSpPr>
            <a:spLocks noGrp="1"/>
          </p:cNvSpPr>
          <p:nvPr>
            <p:ph type="ftr" sz="quarter" idx="11"/>
          </p:nvPr>
        </p:nvSpPr>
        <p:spPr/>
        <p:txBody>
          <a:bodyPr/>
          <a:lstStyle/>
          <a:p>
            <a:r>
              <a:rPr lang="en-US"/>
              <a:t>Data Warehousing, OLAP, Data Mining</a:t>
            </a:r>
          </a:p>
        </p:txBody>
      </p:sp>
      <p:sp>
        <p:nvSpPr>
          <p:cNvPr id="3" name="Slide Number Placeholder 2">
            <a:extLst>
              <a:ext uri="{FF2B5EF4-FFF2-40B4-BE49-F238E27FC236}">
                <a16:creationId xmlns:a16="http://schemas.microsoft.com/office/drawing/2014/main" id="{09B333A9-2494-5A42-AC6B-78EAFC309B32}"/>
              </a:ext>
            </a:extLst>
          </p:cNvPr>
          <p:cNvSpPr>
            <a:spLocks noGrp="1"/>
          </p:cNvSpPr>
          <p:nvPr>
            <p:ph type="sldNum" sz="quarter" idx="12"/>
          </p:nvPr>
        </p:nvSpPr>
        <p:spPr/>
        <p:txBody>
          <a:bodyPr/>
          <a:lstStyle/>
          <a:p>
            <a:fld id="{C0F4FBFA-1248-4AAF-9253-30F121885773}" type="slidenum">
              <a:rPr lang="en-US" smtClean="0"/>
              <a:t>35</a:t>
            </a:fld>
            <a:endParaRPr lang="en-US"/>
          </a:p>
        </p:txBody>
      </p:sp>
    </p:spTree>
    <p:extLst>
      <p:ext uri="{BB962C8B-B14F-4D97-AF65-F5344CB8AC3E}">
        <p14:creationId xmlns:p14="http://schemas.microsoft.com/office/powerpoint/2010/main" val="29290029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4E798-E5EA-F944-8202-BD217D38C028}"/>
              </a:ext>
            </a:extLst>
          </p:cNvPr>
          <p:cNvSpPr>
            <a:spLocks noGrp="1"/>
          </p:cNvSpPr>
          <p:nvPr>
            <p:ph type="title"/>
          </p:nvPr>
        </p:nvSpPr>
        <p:spPr/>
        <p:txBody>
          <a:bodyPr/>
          <a:lstStyle/>
          <a:p>
            <a:r>
              <a:rPr lang="en-US" dirty="0"/>
              <a:t>Snowflake Schema</a:t>
            </a:r>
          </a:p>
        </p:txBody>
      </p:sp>
      <p:sp>
        <p:nvSpPr>
          <p:cNvPr id="3" name="Content Placeholder 2">
            <a:extLst>
              <a:ext uri="{FF2B5EF4-FFF2-40B4-BE49-F238E27FC236}">
                <a16:creationId xmlns:a16="http://schemas.microsoft.com/office/drawing/2014/main" id="{8C659C1A-E3E6-F74E-96C3-911869B7BC21}"/>
              </a:ext>
            </a:extLst>
          </p:cNvPr>
          <p:cNvSpPr>
            <a:spLocks noGrp="1"/>
          </p:cNvSpPr>
          <p:nvPr>
            <p:ph idx="1"/>
          </p:nvPr>
        </p:nvSpPr>
        <p:spPr>
          <a:xfrm>
            <a:off x="457200" y="1371600"/>
            <a:ext cx="8229600" cy="1248032"/>
          </a:xfrm>
        </p:spPr>
        <p:txBody>
          <a:bodyPr>
            <a:normAutofit/>
          </a:bodyPr>
          <a:lstStyle/>
          <a:p>
            <a:r>
              <a:rPr lang="en-US" sz="2800" dirty="0"/>
              <a:t>The snowflake schema is a variation of star schema, which may have multiple levels of dimension tables. </a:t>
            </a:r>
            <a:endParaRPr lang="en-US" sz="2000" dirty="0"/>
          </a:p>
          <a:p>
            <a:endParaRPr lang="en-US" sz="2000" dirty="0"/>
          </a:p>
        </p:txBody>
      </p:sp>
      <p:sp>
        <p:nvSpPr>
          <p:cNvPr id="4" name="Footer Placeholder 3">
            <a:extLst>
              <a:ext uri="{FF2B5EF4-FFF2-40B4-BE49-F238E27FC236}">
                <a16:creationId xmlns:a16="http://schemas.microsoft.com/office/drawing/2014/main" id="{E32625C9-074B-7E46-ACE8-DC7094BD23EC}"/>
              </a:ext>
            </a:extLst>
          </p:cNvPr>
          <p:cNvSpPr>
            <a:spLocks noGrp="1"/>
          </p:cNvSpPr>
          <p:nvPr>
            <p:ph type="ftr" sz="quarter" idx="11"/>
          </p:nvPr>
        </p:nvSpPr>
        <p:spPr/>
        <p:txBody>
          <a:bodyPr/>
          <a:lstStyle/>
          <a:p>
            <a:r>
              <a:rPr lang="en-US"/>
              <a:t>Data Warehousing, OLAP, Data Mining</a:t>
            </a:r>
          </a:p>
        </p:txBody>
      </p:sp>
      <p:sp>
        <p:nvSpPr>
          <p:cNvPr id="5" name="Slide Number Placeholder 4">
            <a:extLst>
              <a:ext uri="{FF2B5EF4-FFF2-40B4-BE49-F238E27FC236}">
                <a16:creationId xmlns:a16="http://schemas.microsoft.com/office/drawing/2014/main" id="{66A67D76-7F08-1546-81B8-02BA9A6F73D9}"/>
              </a:ext>
            </a:extLst>
          </p:cNvPr>
          <p:cNvSpPr>
            <a:spLocks noGrp="1"/>
          </p:cNvSpPr>
          <p:nvPr>
            <p:ph type="sldNum" sz="quarter" idx="12"/>
          </p:nvPr>
        </p:nvSpPr>
        <p:spPr/>
        <p:txBody>
          <a:bodyPr/>
          <a:lstStyle/>
          <a:p>
            <a:fld id="{C0F4FBFA-1248-4AAF-9253-30F121885773}" type="slidenum">
              <a:rPr lang="en-US" smtClean="0"/>
              <a:t>36</a:t>
            </a:fld>
            <a:endParaRPr lang="en-US"/>
          </a:p>
        </p:txBody>
      </p:sp>
      <p:pic>
        <p:nvPicPr>
          <p:cNvPr id="9" name="Picture 8" descr="Diagram&#10;&#10;Description automatically generated">
            <a:extLst>
              <a:ext uri="{FF2B5EF4-FFF2-40B4-BE49-F238E27FC236}">
                <a16:creationId xmlns:a16="http://schemas.microsoft.com/office/drawing/2014/main" id="{4B6B32B0-1244-DD44-AF5C-7ACF20C9015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210963" y="2512913"/>
            <a:ext cx="6351372" cy="3450912"/>
          </a:xfrm>
          <a:prstGeom prst="rect">
            <a:avLst/>
          </a:prstGeom>
        </p:spPr>
      </p:pic>
    </p:spTree>
    <p:extLst>
      <p:ext uri="{BB962C8B-B14F-4D97-AF65-F5344CB8AC3E}">
        <p14:creationId xmlns:p14="http://schemas.microsoft.com/office/powerpoint/2010/main" val="22409677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pPr algn="ctr"/>
            <a:r>
              <a:rPr lang="en-US" sz="2800">
                <a:solidFill>
                  <a:schemeClr val="accent6">
                    <a:lumMod val="50000"/>
                  </a:schemeClr>
                </a:solidFill>
              </a:rPr>
              <a:t>Summary, Review, &amp; Questions…</a:t>
            </a:r>
          </a:p>
        </p:txBody>
      </p:sp>
      <p:pic>
        <p:nvPicPr>
          <p:cNvPr id="1026" name="Picture 2" descr="C:\Users\Martin Schedlbauer\AppData\Local\Microsoft\Windows\Temporary Internet Files\Content.IE5\RQ7Z4LXW\MC900441426[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5694" y="457200"/>
            <a:ext cx="3657143" cy="3657143"/>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872E60FC-9B56-024B-B8C9-C49B94BB8B6A}"/>
              </a:ext>
            </a:extLst>
          </p:cNvPr>
          <p:cNvSpPr>
            <a:spLocks noGrp="1"/>
          </p:cNvSpPr>
          <p:nvPr>
            <p:ph type="ftr" sz="quarter" idx="11"/>
          </p:nvPr>
        </p:nvSpPr>
        <p:spPr/>
        <p:txBody>
          <a:bodyPr/>
          <a:lstStyle/>
          <a:p>
            <a:r>
              <a:rPr lang="en-US"/>
              <a:t>Data Warehousing, OLAP, Data Mining</a:t>
            </a:r>
          </a:p>
        </p:txBody>
      </p:sp>
      <p:sp>
        <p:nvSpPr>
          <p:cNvPr id="3" name="Slide Number Placeholder 2">
            <a:extLst>
              <a:ext uri="{FF2B5EF4-FFF2-40B4-BE49-F238E27FC236}">
                <a16:creationId xmlns:a16="http://schemas.microsoft.com/office/drawing/2014/main" id="{A83CD9CB-79E9-D54C-96EA-C63DC55A5872}"/>
              </a:ext>
            </a:extLst>
          </p:cNvPr>
          <p:cNvSpPr>
            <a:spLocks noGrp="1"/>
          </p:cNvSpPr>
          <p:nvPr>
            <p:ph type="sldNum" sz="quarter" idx="12"/>
          </p:nvPr>
        </p:nvSpPr>
        <p:spPr/>
        <p:txBody>
          <a:bodyPr/>
          <a:lstStyle/>
          <a:p>
            <a:fld id="{C0F4FBFA-1248-4AAF-9253-30F121885773}" type="slidenum">
              <a:rPr lang="en-US" smtClean="0"/>
              <a:t>37</a:t>
            </a:fld>
            <a:endParaRPr lang="en-US"/>
          </a:p>
        </p:txBody>
      </p:sp>
    </p:spTree>
    <p:extLst>
      <p:ext uri="{BB962C8B-B14F-4D97-AF65-F5344CB8AC3E}">
        <p14:creationId xmlns:p14="http://schemas.microsoft.com/office/powerpoint/2010/main" val="17014573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946" name="Rectangle 2"/>
          <p:cNvSpPr>
            <a:spLocks noGrp="1" noChangeArrowheads="1"/>
          </p:cNvSpPr>
          <p:nvPr>
            <p:ph type="ctrTitle"/>
          </p:nvPr>
        </p:nvSpPr>
        <p:spPr/>
        <p:txBody>
          <a:bodyPr/>
          <a:lstStyle/>
          <a:p>
            <a:r>
              <a:rPr lang="en-US" dirty="0"/>
              <a:t>Star Schema Design</a:t>
            </a:r>
          </a:p>
        </p:txBody>
      </p:sp>
    </p:spTree>
    <p:extLst>
      <p:ext uri="{BB962C8B-B14F-4D97-AF65-F5344CB8AC3E}">
        <p14:creationId xmlns:p14="http://schemas.microsoft.com/office/powerpoint/2010/main" val="28898004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p:txBody>
          <a:bodyPr/>
          <a:lstStyle/>
          <a:p>
            <a:r>
              <a:rPr lang="en-US" dirty="0"/>
              <a:t>Need for data warehouses</a:t>
            </a:r>
          </a:p>
          <a:p>
            <a:r>
              <a:rPr lang="en-US" dirty="0"/>
              <a:t>Benefits of a data warehouse</a:t>
            </a:r>
          </a:p>
          <a:p>
            <a:r>
              <a:rPr lang="en-US" dirty="0"/>
              <a:t>Data warehouse vs data mart</a:t>
            </a:r>
          </a:p>
          <a:p>
            <a:r>
              <a:rPr lang="en-US" dirty="0"/>
              <a:t>OLTP vs DSS vs OLAP</a:t>
            </a:r>
          </a:p>
          <a:p>
            <a:endParaRPr lang="en-US" dirty="0"/>
          </a:p>
        </p:txBody>
      </p:sp>
      <p:sp>
        <p:nvSpPr>
          <p:cNvPr id="2" name="Footer Placeholder 1">
            <a:extLst>
              <a:ext uri="{FF2B5EF4-FFF2-40B4-BE49-F238E27FC236}">
                <a16:creationId xmlns:a16="http://schemas.microsoft.com/office/drawing/2014/main" id="{B4C972D1-A6B6-3442-997E-0343E4083FDA}"/>
              </a:ext>
            </a:extLst>
          </p:cNvPr>
          <p:cNvSpPr>
            <a:spLocks noGrp="1"/>
          </p:cNvSpPr>
          <p:nvPr>
            <p:ph type="ftr" sz="quarter" idx="3"/>
          </p:nvPr>
        </p:nvSpPr>
        <p:spPr/>
        <p:txBody>
          <a:bodyPr/>
          <a:lstStyle/>
          <a:p>
            <a:r>
              <a:rPr lang="en-US"/>
              <a:t>Data Warehousing, OLAP, Data Mining</a:t>
            </a:r>
          </a:p>
        </p:txBody>
      </p:sp>
      <p:sp>
        <p:nvSpPr>
          <p:cNvPr id="3" name="Slide Number Placeholder 2">
            <a:extLst>
              <a:ext uri="{FF2B5EF4-FFF2-40B4-BE49-F238E27FC236}">
                <a16:creationId xmlns:a16="http://schemas.microsoft.com/office/drawing/2014/main" id="{8F40C37D-0C97-634D-8DB0-BA7C3752A34A}"/>
              </a:ext>
            </a:extLst>
          </p:cNvPr>
          <p:cNvSpPr>
            <a:spLocks noGrp="1"/>
          </p:cNvSpPr>
          <p:nvPr>
            <p:ph type="sldNum" sz="quarter" idx="4"/>
          </p:nvPr>
        </p:nvSpPr>
        <p:spPr/>
        <p:txBody>
          <a:bodyPr/>
          <a:lstStyle/>
          <a:p>
            <a:fld id="{C0F4FBFA-1248-4AAF-9253-30F121885773}" type="slidenum">
              <a:rPr lang="en-US" smtClean="0"/>
              <a:t>39</a:t>
            </a:fld>
            <a:endParaRPr lang="en-US"/>
          </a:p>
        </p:txBody>
      </p:sp>
    </p:spTree>
    <p:extLst>
      <p:ext uri="{BB962C8B-B14F-4D97-AF65-F5344CB8AC3E}">
        <p14:creationId xmlns:p14="http://schemas.microsoft.com/office/powerpoint/2010/main" val="14330004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260646-688B-AF4C-9863-F619BACC0660}"/>
              </a:ext>
            </a:extLst>
          </p:cNvPr>
          <p:cNvSpPr>
            <a:spLocks noGrp="1"/>
          </p:cNvSpPr>
          <p:nvPr>
            <p:ph type="title"/>
          </p:nvPr>
        </p:nvSpPr>
        <p:spPr/>
        <p:txBody>
          <a:bodyPr/>
          <a:lstStyle/>
          <a:p>
            <a:r>
              <a:rPr lang="en-US" dirty="0"/>
              <a:t>Data is Growing in Organizations</a:t>
            </a:r>
          </a:p>
        </p:txBody>
      </p:sp>
      <p:sp>
        <p:nvSpPr>
          <p:cNvPr id="5" name="Content Placeholder 4">
            <a:extLst>
              <a:ext uri="{FF2B5EF4-FFF2-40B4-BE49-F238E27FC236}">
                <a16:creationId xmlns:a16="http://schemas.microsoft.com/office/drawing/2014/main" id="{67EB6D53-73A7-A548-B82A-D486E165B4AE}"/>
              </a:ext>
            </a:extLst>
          </p:cNvPr>
          <p:cNvSpPr>
            <a:spLocks noGrp="1"/>
          </p:cNvSpPr>
          <p:nvPr>
            <p:ph idx="1"/>
          </p:nvPr>
        </p:nvSpPr>
        <p:spPr>
          <a:xfrm>
            <a:off x="457201" y="1371600"/>
            <a:ext cx="5257800" cy="1652954"/>
          </a:xfrm>
        </p:spPr>
        <p:txBody>
          <a:bodyPr>
            <a:normAutofit/>
          </a:bodyPr>
          <a:lstStyle/>
          <a:p>
            <a:r>
              <a:rPr lang="en-US" sz="2400" dirty="0"/>
              <a:t>Organizations have accumulated large databases by collecting data about day-to-day activities. </a:t>
            </a:r>
          </a:p>
        </p:txBody>
      </p:sp>
      <p:pic>
        <p:nvPicPr>
          <p:cNvPr id="6" name="Picture 5">
            <a:extLst>
              <a:ext uri="{FF2B5EF4-FFF2-40B4-BE49-F238E27FC236}">
                <a16:creationId xmlns:a16="http://schemas.microsoft.com/office/drawing/2014/main" id="{4EEAF533-3DD4-9A41-B090-9C3AE5768B91}"/>
              </a:ext>
            </a:extLst>
          </p:cNvPr>
          <p:cNvPicPr>
            <a:picLocks noChangeAspect="1"/>
          </p:cNvPicPr>
          <p:nvPr/>
        </p:nvPicPr>
        <p:blipFill>
          <a:blip r:embed="rId2"/>
          <a:stretch>
            <a:fillRect/>
          </a:stretch>
        </p:blipFill>
        <p:spPr>
          <a:xfrm>
            <a:off x="5846885" y="1477595"/>
            <a:ext cx="2639510" cy="1179547"/>
          </a:xfrm>
          <a:prstGeom prst="rect">
            <a:avLst/>
          </a:prstGeom>
        </p:spPr>
      </p:pic>
      <p:sp>
        <p:nvSpPr>
          <p:cNvPr id="7" name="Content Placeholder 4">
            <a:extLst>
              <a:ext uri="{FF2B5EF4-FFF2-40B4-BE49-F238E27FC236}">
                <a16:creationId xmlns:a16="http://schemas.microsoft.com/office/drawing/2014/main" id="{492E247A-D99E-5E4A-93EC-4480B8F56668}"/>
              </a:ext>
            </a:extLst>
          </p:cNvPr>
          <p:cNvSpPr txBox="1">
            <a:spLocks/>
          </p:cNvSpPr>
          <p:nvPr/>
        </p:nvSpPr>
        <p:spPr>
          <a:xfrm>
            <a:off x="457200" y="2919045"/>
            <a:ext cx="8029195" cy="289266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t>Such databases range from a few gigabytes, to hundreds of gigabytes, or even terabytes. </a:t>
            </a:r>
          </a:p>
          <a:p>
            <a:r>
              <a:rPr lang="en-US" sz="2400" dirty="0"/>
              <a:t>Information systems that record and update data in such databases are known as </a:t>
            </a:r>
            <a:r>
              <a:rPr lang="en-US" sz="2400" i="1" dirty="0"/>
              <a:t>online transaction processing </a:t>
            </a:r>
            <a:r>
              <a:rPr lang="en-US" sz="2400" dirty="0"/>
              <a:t>(</a:t>
            </a:r>
            <a:r>
              <a:rPr lang="en-US" sz="2400" b="1" dirty="0"/>
              <a:t>OLTP</a:t>
            </a:r>
            <a:r>
              <a:rPr lang="en-US" sz="2400" dirty="0"/>
              <a:t>) applications, often supported by relational, hierarchical, and network database management systems. </a:t>
            </a:r>
          </a:p>
          <a:p>
            <a:endParaRPr lang="en-US" sz="2400" dirty="0"/>
          </a:p>
        </p:txBody>
      </p:sp>
      <p:sp>
        <p:nvSpPr>
          <p:cNvPr id="9" name="Footer Placeholder 8">
            <a:extLst>
              <a:ext uri="{FF2B5EF4-FFF2-40B4-BE49-F238E27FC236}">
                <a16:creationId xmlns:a16="http://schemas.microsoft.com/office/drawing/2014/main" id="{6F14EAC3-6D71-3347-A2A2-8DC5F07C94E2}"/>
              </a:ext>
            </a:extLst>
          </p:cNvPr>
          <p:cNvSpPr>
            <a:spLocks noGrp="1"/>
          </p:cNvSpPr>
          <p:nvPr>
            <p:ph type="ftr" sz="quarter" idx="11"/>
          </p:nvPr>
        </p:nvSpPr>
        <p:spPr/>
        <p:txBody>
          <a:bodyPr/>
          <a:lstStyle/>
          <a:p>
            <a:r>
              <a:rPr lang="en-US"/>
              <a:t>Data Warehousing, OLAP, Data Mining</a:t>
            </a:r>
          </a:p>
        </p:txBody>
      </p:sp>
      <p:sp>
        <p:nvSpPr>
          <p:cNvPr id="10" name="Slide Number Placeholder 9">
            <a:extLst>
              <a:ext uri="{FF2B5EF4-FFF2-40B4-BE49-F238E27FC236}">
                <a16:creationId xmlns:a16="http://schemas.microsoft.com/office/drawing/2014/main" id="{F45F4B12-0272-434A-A60B-42C437FED29B}"/>
              </a:ext>
            </a:extLst>
          </p:cNvPr>
          <p:cNvSpPr>
            <a:spLocks noGrp="1"/>
          </p:cNvSpPr>
          <p:nvPr>
            <p:ph type="sldNum" sz="quarter" idx="12"/>
          </p:nvPr>
        </p:nvSpPr>
        <p:spPr/>
        <p:txBody>
          <a:bodyPr/>
          <a:lstStyle/>
          <a:p>
            <a:fld id="{C0F4FBFA-1248-4AAF-9253-30F121885773}" type="slidenum">
              <a:rPr lang="en-US" smtClean="0"/>
              <a:t>4</a:t>
            </a:fld>
            <a:endParaRPr lang="en-US"/>
          </a:p>
        </p:txBody>
      </p:sp>
    </p:spTree>
    <p:extLst>
      <p:ext uri="{BB962C8B-B14F-4D97-AF65-F5344CB8AC3E}">
        <p14:creationId xmlns:p14="http://schemas.microsoft.com/office/powerpoint/2010/main" val="8931064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152400"/>
            <a:ext cx="8229600" cy="838200"/>
          </a:xfrm>
        </p:spPr>
        <p:txBody>
          <a:bodyPr>
            <a:normAutofit/>
          </a:bodyPr>
          <a:lstStyle/>
          <a:p>
            <a:r>
              <a:rPr lang="en-US" dirty="0"/>
              <a:t>Characteristics of Star Schemas</a:t>
            </a:r>
          </a:p>
        </p:txBody>
      </p:sp>
      <p:sp>
        <p:nvSpPr>
          <p:cNvPr id="10243" name="Content Placeholder 2"/>
          <p:cNvSpPr>
            <a:spLocks noGrp="1"/>
          </p:cNvSpPr>
          <p:nvPr>
            <p:ph idx="1"/>
          </p:nvPr>
        </p:nvSpPr>
        <p:spPr>
          <a:xfrm>
            <a:off x="457200" y="1371600"/>
            <a:ext cx="8229600" cy="4873532"/>
          </a:xfrm>
        </p:spPr>
        <p:txBody>
          <a:bodyPr>
            <a:normAutofit fontScale="92500" lnSpcReduction="10000"/>
          </a:bodyPr>
          <a:lstStyle/>
          <a:p>
            <a:r>
              <a:rPr lang="en-US" dirty="0"/>
              <a:t>Star Schemas are organized around a process or event rather than an entity.</a:t>
            </a:r>
          </a:p>
          <a:p>
            <a:r>
              <a:rPr lang="en-US" dirty="0"/>
              <a:t>Two types of tables in each a star schema:</a:t>
            </a:r>
          </a:p>
          <a:p>
            <a:pPr lvl="1"/>
            <a:r>
              <a:rPr lang="en-US" dirty="0"/>
              <a:t>Dimension Tables – descriptive attributes used for filtering</a:t>
            </a:r>
          </a:p>
          <a:p>
            <a:pPr lvl="1"/>
            <a:r>
              <a:rPr lang="en-US" dirty="0"/>
              <a:t>Fact Tables – keys from dimension tables plus aggregated values in numeric columns</a:t>
            </a:r>
          </a:p>
          <a:p>
            <a:r>
              <a:rPr lang="en-US" dirty="0"/>
              <a:t>The dimension tables are not normalized:</a:t>
            </a:r>
          </a:p>
          <a:p>
            <a:pPr lvl="1"/>
            <a:r>
              <a:rPr lang="en-US" dirty="0"/>
              <a:t>all joins are through the fact tables</a:t>
            </a:r>
          </a:p>
          <a:p>
            <a:r>
              <a:rPr lang="en-US" dirty="0"/>
              <a:t>Star Schemas simplify finding counts, sums and averages and minimizing the joins.</a:t>
            </a:r>
          </a:p>
        </p:txBody>
      </p:sp>
      <p:sp>
        <p:nvSpPr>
          <p:cNvPr id="5" name="Footer Placeholder 4"/>
          <p:cNvSpPr>
            <a:spLocks noGrp="1"/>
          </p:cNvSpPr>
          <p:nvPr>
            <p:ph type="ftr" sz="quarter" idx="11"/>
          </p:nvPr>
        </p:nvSpPr>
        <p:spPr>
          <a:xfrm>
            <a:off x="2819400" y="6553200"/>
            <a:ext cx="3429000" cy="282571"/>
          </a:xfrm>
        </p:spPr>
        <p:txBody>
          <a:bodyPr/>
          <a:lstStyle/>
          <a:p>
            <a:r>
              <a:rPr lang="en-US"/>
              <a:t>Data Warehousing, OLAP, Data Mining</a:t>
            </a:r>
          </a:p>
        </p:txBody>
      </p:sp>
      <p:sp>
        <p:nvSpPr>
          <p:cNvPr id="6" name="Slide Number Placeholder 5"/>
          <p:cNvSpPr>
            <a:spLocks noGrp="1"/>
          </p:cNvSpPr>
          <p:nvPr>
            <p:ph type="sldNum" sz="quarter" idx="12"/>
          </p:nvPr>
        </p:nvSpPr>
        <p:spPr>
          <a:xfrm>
            <a:off x="6553200" y="6553200"/>
            <a:ext cx="685800" cy="282571"/>
          </a:xfrm>
        </p:spPr>
        <p:txBody>
          <a:bodyPr/>
          <a:lstStyle/>
          <a:p>
            <a:fld id="{30FF9BC3-97FE-4B99-8370-130A7DF6026E}" type="slidenum">
              <a:rPr lang="en-US" smtClean="0"/>
              <a:pPr/>
              <a:t>40</a:t>
            </a:fld>
            <a:endParaRPr lang="en-US"/>
          </a:p>
        </p:txBody>
      </p:sp>
    </p:spTree>
    <p:extLst>
      <p:ext uri="{BB962C8B-B14F-4D97-AF65-F5344CB8AC3E}">
        <p14:creationId xmlns:p14="http://schemas.microsoft.com/office/powerpoint/2010/main" val="32327585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152400"/>
            <a:ext cx="8229600" cy="838200"/>
          </a:xfrm>
        </p:spPr>
        <p:txBody>
          <a:bodyPr>
            <a:normAutofit/>
          </a:bodyPr>
          <a:lstStyle/>
          <a:p>
            <a:r>
              <a:rPr lang="en-US" dirty="0"/>
              <a:t>Data Mart Design</a:t>
            </a:r>
          </a:p>
        </p:txBody>
      </p:sp>
      <p:sp>
        <p:nvSpPr>
          <p:cNvPr id="11267" name="Content Placeholder 2"/>
          <p:cNvSpPr>
            <a:spLocks noGrp="1"/>
          </p:cNvSpPr>
          <p:nvPr>
            <p:ph idx="1"/>
          </p:nvPr>
        </p:nvSpPr>
        <p:spPr>
          <a:xfrm>
            <a:off x="457200" y="1371601"/>
            <a:ext cx="8229600" cy="1143000"/>
          </a:xfrm>
        </p:spPr>
        <p:txBody>
          <a:bodyPr>
            <a:normAutofit/>
          </a:bodyPr>
          <a:lstStyle/>
          <a:p>
            <a:r>
              <a:rPr lang="en-US" dirty="0"/>
              <a:t>Data Marts can be designed around normalized or star schemas.</a:t>
            </a:r>
          </a:p>
        </p:txBody>
      </p:sp>
      <p:sp>
        <p:nvSpPr>
          <p:cNvPr id="5" name="Footer Placeholder 4"/>
          <p:cNvSpPr>
            <a:spLocks noGrp="1"/>
          </p:cNvSpPr>
          <p:nvPr>
            <p:ph type="ftr" sz="quarter" idx="11"/>
          </p:nvPr>
        </p:nvSpPr>
        <p:spPr>
          <a:xfrm>
            <a:off x="2819400" y="6553200"/>
            <a:ext cx="3429000" cy="282571"/>
          </a:xfrm>
        </p:spPr>
        <p:txBody>
          <a:bodyPr/>
          <a:lstStyle/>
          <a:p>
            <a:r>
              <a:rPr lang="en-US"/>
              <a:t>Data Warehousing, OLAP, Data Mining</a:t>
            </a:r>
          </a:p>
        </p:txBody>
      </p:sp>
      <p:sp>
        <p:nvSpPr>
          <p:cNvPr id="6" name="Slide Number Placeholder 5"/>
          <p:cNvSpPr>
            <a:spLocks noGrp="1"/>
          </p:cNvSpPr>
          <p:nvPr>
            <p:ph type="sldNum" sz="quarter" idx="12"/>
          </p:nvPr>
        </p:nvSpPr>
        <p:spPr>
          <a:xfrm>
            <a:off x="6553200" y="6553200"/>
            <a:ext cx="685800" cy="282571"/>
          </a:xfrm>
        </p:spPr>
        <p:txBody>
          <a:bodyPr/>
          <a:lstStyle/>
          <a:p>
            <a:fld id="{FFA3F95F-9800-4E37-8561-BD2CC111F8F6}" type="slidenum">
              <a:rPr lang="en-US" smtClean="0"/>
              <a:pPr/>
              <a:t>41</a:t>
            </a:fld>
            <a:endParaRPr lang="en-US"/>
          </a:p>
        </p:txBody>
      </p:sp>
      <p:pic>
        <p:nvPicPr>
          <p:cNvPr id="11271" name="Picture 3"/>
          <p:cNvPicPr>
            <a:picLocks noChangeAspect="1" noChangeArrowheads="1"/>
          </p:cNvPicPr>
          <p:nvPr/>
        </p:nvPicPr>
        <p:blipFill>
          <a:blip r:embed="rId3" cstate="print"/>
          <a:srcRect r="15628"/>
          <a:stretch>
            <a:fillRect/>
          </a:stretch>
        </p:blipFill>
        <p:spPr bwMode="auto">
          <a:xfrm>
            <a:off x="1298863" y="2530043"/>
            <a:ext cx="6546273" cy="3125210"/>
          </a:xfrm>
          <a:prstGeom prst="rect">
            <a:avLst/>
          </a:prstGeom>
          <a:noFill/>
          <a:ln w="9525">
            <a:noFill/>
            <a:miter lim="800000"/>
            <a:headEnd/>
            <a:tailEnd/>
          </a:ln>
        </p:spPr>
      </p:pic>
      <p:sp>
        <p:nvSpPr>
          <p:cNvPr id="8" name="Content Placeholder 2"/>
          <p:cNvSpPr txBox="1">
            <a:spLocks/>
          </p:cNvSpPr>
          <p:nvPr/>
        </p:nvSpPr>
        <p:spPr bwMode="auto">
          <a:xfrm>
            <a:off x="245918" y="5670695"/>
            <a:ext cx="8229600" cy="762000"/>
          </a:xfrm>
          <a:prstGeom prst="rect">
            <a:avLst/>
          </a:prstGeom>
          <a:noFill/>
          <a:ln w="9525">
            <a:noFill/>
            <a:miter lim="800000"/>
            <a:headEnd/>
            <a:tailEnd/>
          </a:ln>
        </p:spPr>
        <p:txBody>
          <a:bodyPr/>
          <a:lstStyle/>
          <a:p>
            <a:pPr marL="342900" indent="-342900" eaLnBrk="0" hangingPunct="0">
              <a:spcBef>
                <a:spcPct val="20000"/>
              </a:spcBef>
              <a:buFont typeface="Arial" pitchFamily="34" charset="0"/>
              <a:buChar char="•"/>
              <a:defRPr/>
            </a:pPr>
            <a:r>
              <a:rPr lang="en-US" i="1" dirty="0">
                <a:latin typeface="+mn-lt"/>
                <a:cs typeface="+mn-cs"/>
              </a:rPr>
              <a:t>PatientDimension</a:t>
            </a:r>
            <a:r>
              <a:rPr lang="en-US" dirty="0">
                <a:latin typeface="+mn-lt"/>
                <a:cs typeface="+mn-cs"/>
              </a:rPr>
              <a:t> is not normalized</a:t>
            </a:r>
          </a:p>
          <a:p>
            <a:pPr marL="342900" indent="-342900" eaLnBrk="0" hangingPunct="0">
              <a:spcBef>
                <a:spcPct val="20000"/>
              </a:spcBef>
              <a:buFont typeface="Arial" pitchFamily="34" charset="0"/>
              <a:buChar char="•"/>
              <a:defRPr/>
            </a:pPr>
            <a:r>
              <a:rPr lang="en-US" dirty="0">
                <a:latin typeface="+mn-lt"/>
                <a:cs typeface="+mn-cs"/>
              </a:rPr>
              <a:t>Can easily sum, average numerical values or count records</a:t>
            </a:r>
          </a:p>
        </p:txBody>
      </p:sp>
    </p:spTree>
    <p:extLst>
      <p:ext uri="{BB962C8B-B14F-4D97-AF65-F5344CB8AC3E}">
        <p14:creationId xmlns:p14="http://schemas.microsoft.com/office/powerpoint/2010/main" val="15264504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Advanced Star Schemas</a:t>
            </a:r>
          </a:p>
        </p:txBody>
      </p:sp>
      <p:sp>
        <p:nvSpPr>
          <p:cNvPr id="3" name="Content Placeholder 2"/>
          <p:cNvSpPr>
            <a:spLocks noGrp="1"/>
          </p:cNvSpPr>
          <p:nvPr>
            <p:ph idx="1"/>
          </p:nvPr>
        </p:nvSpPr>
        <p:spPr/>
        <p:txBody>
          <a:bodyPr/>
          <a:lstStyle/>
          <a:p>
            <a:r>
              <a:rPr lang="en-US" dirty="0"/>
              <a:t>Generalized Event Schema</a:t>
            </a:r>
          </a:p>
          <a:p>
            <a:r>
              <a:rPr lang="en-US" dirty="0"/>
              <a:t>Summary Schema</a:t>
            </a:r>
          </a:p>
          <a:p>
            <a:r>
              <a:rPr lang="en-US" dirty="0"/>
              <a:t>Dealing with data that changes over time</a:t>
            </a:r>
          </a:p>
        </p:txBody>
      </p:sp>
      <p:sp>
        <p:nvSpPr>
          <p:cNvPr id="5" name="Footer Placeholder 4"/>
          <p:cNvSpPr>
            <a:spLocks noGrp="1"/>
          </p:cNvSpPr>
          <p:nvPr>
            <p:ph type="ftr" sz="quarter" idx="11"/>
          </p:nvPr>
        </p:nvSpPr>
        <p:spPr/>
        <p:txBody>
          <a:bodyPr/>
          <a:lstStyle/>
          <a:p>
            <a:pPr>
              <a:defRPr/>
            </a:pPr>
            <a:r>
              <a:rPr lang="en-US"/>
              <a:t>Data Warehousing, OLAP, Data Mining</a:t>
            </a:r>
          </a:p>
        </p:txBody>
      </p:sp>
      <p:sp>
        <p:nvSpPr>
          <p:cNvPr id="6" name="Slide Number Placeholder 5"/>
          <p:cNvSpPr>
            <a:spLocks noGrp="1"/>
          </p:cNvSpPr>
          <p:nvPr>
            <p:ph type="sldNum" sz="quarter" idx="12"/>
          </p:nvPr>
        </p:nvSpPr>
        <p:spPr/>
        <p:txBody>
          <a:bodyPr/>
          <a:lstStyle/>
          <a:p>
            <a:pPr>
              <a:defRPr/>
            </a:pPr>
            <a:fld id="{82491468-CFF2-4646-9C3E-2337B12867F8}" type="slidenum">
              <a:rPr lang="en-US" smtClean="0"/>
              <a:pPr>
                <a:defRPr/>
              </a:pPr>
              <a:t>42</a:t>
            </a:fld>
            <a:endParaRPr lang="en-US"/>
          </a:p>
        </p:txBody>
      </p:sp>
    </p:spTree>
    <p:extLst>
      <p:ext uri="{BB962C8B-B14F-4D97-AF65-F5344CB8AC3E}">
        <p14:creationId xmlns:p14="http://schemas.microsoft.com/office/powerpoint/2010/main" val="22180222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Generalized Event Schema</a:t>
            </a:r>
          </a:p>
        </p:txBody>
      </p:sp>
      <p:sp>
        <p:nvSpPr>
          <p:cNvPr id="5" name="Footer Placeholder 4"/>
          <p:cNvSpPr>
            <a:spLocks noGrp="1"/>
          </p:cNvSpPr>
          <p:nvPr>
            <p:ph type="ftr" sz="quarter" idx="11"/>
          </p:nvPr>
        </p:nvSpPr>
        <p:spPr/>
        <p:txBody>
          <a:bodyPr/>
          <a:lstStyle/>
          <a:p>
            <a:pPr>
              <a:defRPr/>
            </a:pPr>
            <a:r>
              <a:rPr lang="en-US"/>
              <a:t>Data Warehousing, OLAP, Data Mining</a:t>
            </a:r>
          </a:p>
        </p:txBody>
      </p:sp>
      <p:sp>
        <p:nvSpPr>
          <p:cNvPr id="6" name="Slide Number Placeholder 5"/>
          <p:cNvSpPr>
            <a:spLocks noGrp="1"/>
          </p:cNvSpPr>
          <p:nvPr>
            <p:ph type="sldNum" sz="quarter" idx="12"/>
          </p:nvPr>
        </p:nvSpPr>
        <p:spPr/>
        <p:txBody>
          <a:bodyPr/>
          <a:lstStyle/>
          <a:p>
            <a:pPr>
              <a:defRPr/>
            </a:pPr>
            <a:fld id="{82491468-CFF2-4646-9C3E-2337B12867F8}" type="slidenum">
              <a:rPr lang="en-US" smtClean="0"/>
              <a:pPr>
                <a:defRPr/>
              </a:pPr>
              <a:t>43</a:t>
            </a:fld>
            <a:endParaRPr lang="en-US"/>
          </a:p>
        </p:txBody>
      </p:sp>
      <p:pic>
        <p:nvPicPr>
          <p:cNvPr id="1026" name="Picture 2"/>
          <p:cNvPicPr>
            <a:picLocks noChangeAspect="1" noChangeArrowheads="1"/>
          </p:cNvPicPr>
          <p:nvPr/>
        </p:nvPicPr>
        <p:blipFill>
          <a:blip r:embed="rId3" cstate="print"/>
          <a:srcRect r="15255"/>
          <a:stretch>
            <a:fillRect/>
          </a:stretch>
        </p:blipFill>
        <p:spPr bwMode="auto">
          <a:xfrm>
            <a:off x="838200" y="1600200"/>
            <a:ext cx="7434262" cy="3676650"/>
          </a:xfrm>
          <a:prstGeom prst="rect">
            <a:avLst/>
          </a:prstGeom>
          <a:noFill/>
          <a:ln w="9525">
            <a:noFill/>
            <a:miter lim="800000"/>
            <a:headEnd/>
            <a:tailEnd/>
          </a:ln>
        </p:spPr>
      </p:pic>
    </p:spTree>
    <p:extLst>
      <p:ext uri="{BB962C8B-B14F-4D97-AF65-F5344CB8AC3E}">
        <p14:creationId xmlns:p14="http://schemas.microsoft.com/office/powerpoint/2010/main" val="41794018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228600"/>
            <a:ext cx="8229600" cy="639763"/>
          </a:xfrm>
        </p:spPr>
        <p:txBody>
          <a:bodyPr>
            <a:normAutofit fontScale="90000"/>
          </a:bodyPr>
          <a:lstStyle/>
          <a:p>
            <a:r>
              <a:rPr lang="en-US" dirty="0"/>
              <a:t>Demonstration Queries</a:t>
            </a:r>
          </a:p>
        </p:txBody>
      </p:sp>
      <p:sp>
        <p:nvSpPr>
          <p:cNvPr id="12291" name="Content Placeholder 2"/>
          <p:cNvSpPr>
            <a:spLocks noGrp="1"/>
          </p:cNvSpPr>
          <p:nvPr>
            <p:ph idx="1"/>
          </p:nvPr>
        </p:nvSpPr>
        <p:spPr/>
        <p:txBody>
          <a:bodyPr>
            <a:normAutofit/>
          </a:bodyPr>
          <a:lstStyle/>
          <a:p>
            <a:pPr marL="0" indent="0">
              <a:buNone/>
            </a:pPr>
            <a:r>
              <a:rPr lang="en-US" sz="2400" dirty="0">
                <a:latin typeface="Book Antiqua" panose="02040602050305030304" pitchFamily="18" charset="0"/>
              </a:rPr>
              <a:t>Find the Physicians with Patients Named Carlson and the average lab values of the patients named Carlson</a:t>
            </a:r>
          </a:p>
          <a:p>
            <a:pPr marL="0" indent="0">
              <a:buNone/>
            </a:pPr>
            <a:endParaRPr lang="en-US" sz="2400" dirty="0">
              <a:latin typeface="Book Antiqua" panose="02040602050305030304" pitchFamily="18" charset="0"/>
            </a:endParaRPr>
          </a:p>
          <a:p>
            <a:pPr marL="0" indent="0">
              <a:buNone/>
            </a:pPr>
            <a:r>
              <a:rPr lang="en-US" sz="2400" dirty="0">
                <a:latin typeface="Book Antiqua" panose="02040602050305030304" pitchFamily="18" charset="0"/>
              </a:rPr>
              <a:t>Count the number of patients who have had Hemoglobin A1c tests in the past year by Physician</a:t>
            </a:r>
          </a:p>
          <a:p>
            <a:pPr marL="0" indent="0">
              <a:buNone/>
            </a:pPr>
            <a:endParaRPr lang="en-US" sz="2400" dirty="0">
              <a:latin typeface="Book Antiqua" panose="02040602050305030304" pitchFamily="18" charset="0"/>
            </a:endParaRPr>
          </a:p>
          <a:p>
            <a:pPr marL="0" indent="0">
              <a:buNone/>
            </a:pPr>
            <a:r>
              <a:rPr lang="en-US" sz="2400" dirty="0">
                <a:latin typeface="Book Antiqua" panose="02040602050305030304" pitchFamily="18" charset="0"/>
              </a:rPr>
              <a:t>Count the number of patients who have a diabetes condition for each Physician</a:t>
            </a:r>
          </a:p>
          <a:p>
            <a:pPr marL="0" indent="0">
              <a:buNone/>
            </a:pPr>
            <a:endParaRPr lang="en-US" sz="2400" dirty="0">
              <a:latin typeface="Book Antiqua" panose="02040602050305030304" pitchFamily="18" charset="0"/>
            </a:endParaRPr>
          </a:p>
          <a:p>
            <a:pPr marL="0" indent="0">
              <a:buNone/>
            </a:pPr>
            <a:r>
              <a:rPr lang="en-US" sz="2400" dirty="0">
                <a:latin typeface="Book Antiqua" panose="02040602050305030304" pitchFamily="18" charset="0"/>
              </a:rPr>
              <a:t>Count the number of Diabetes patients who have had a Hemoglobin A1c test in the last year for each Physician </a:t>
            </a:r>
          </a:p>
          <a:p>
            <a:pPr marL="0" indent="0">
              <a:buNone/>
            </a:pPr>
            <a:endParaRPr lang="en-US" sz="2400" dirty="0">
              <a:latin typeface="Book Antiqua" panose="02040602050305030304" pitchFamily="18" charset="0"/>
            </a:endParaRPr>
          </a:p>
          <a:p>
            <a:pPr marL="0" indent="0">
              <a:buNone/>
            </a:pPr>
            <a:endParaRPr lang="en-US" sz="2400" dirty="0">
              <a:latin typeface="Book Antiqua" panose="02040602050305030304" pitchFamily="18" charset="0"/>
            </a:endParaRPr>
          </a:p>
          <a:p>
            <a:pPr marL="0" indent="0">
              <a:buNone/>
            </a:pPr>
            <a:endParaRPr lang="en-US" sz="2400" dirty="0">
              <a:latin typeface="Book Antiqua" panose="02040602050305030304" pitchFamily="18" charset="0"/>
            </a:endParaRPr>
          </a:p>
        </p:txBody>
      </p:sp>
      <p:sp>
        <p:nvSpPr>
          <p:cNvPr id="5" name="Footer Placeholder 4"/>
          <p:cNvSpPr>
            <a:spLocks noGrp="1"/>
          </p:cNvSpPr>
          <p:nvPr>
            <p:ph type="ftr" sz="quarter" idx="11"/>
          </p:nvPr>
        </p:nvSpPr>
        <p:spPr/>
        <p:txBody>
          <a:bodyPr/>
          <a:lstStyle/>
          <a:p>
            <a:pPr>
              <a:defRPr/>
            </a:pPr>
            <a:r>
              <a:rPr lang="en-US"/>
              <a:t>Data Warehousing, OLAP, Data Mining</a:t>
            </a:r>
          </a:p>
        </p:txBody>
      </p:sp>
      <p:sp>
        <p:nvSpPr>
          <p:cNvPr id="6" name="Slide Number Placeholder 5"/>
          <p:cNvSpPr>
            <a:spLocks noGrp="1"/>
          </p:cNvSpPr>
          <p:nvPr>
            <p:ph type="sldNum" sz="quarter" idx="12"/>
          </p:nvPr>
        </p:nvSpPr>
        <p:spPr/>
        <p:txBody>
          <a:bodyPr/>
          <a:lstStyle/>
          <a:p>
            <a:pPr>
              <a:defRPr/>
            </a:pPr>
            <a:fld id="{5EE9712B-6F3B-4418-8990-53F36245AB70}" type="slidenum">
              <a:rPr lang="en-US" smtClean="0"/>
              <a:pPr>
                <a:defRPr/>
              </a:pPr>
              <a:t>44</a:t>
            </a:fld>
            <a:endParaRPr lang="en-US"/>
          </a:p>
        </p:txBody>
      </p:sp>
    </p:spTree>
    <p:extLst>
      <p:ext uri="{BB962C8B-B14F-4D97-AF65-F5344CB8AC3E}">
        <p14:creationId xmlns:p14="http://schemas.microsoft.com/office/powerpoint/2010/main" val="5238766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228600"/>
            <a:ext cx="8229600" cy="639763"/>
          </a:xfrm>
        </p:spPr>
        <p:txBody>
          <a:bodyPr>
            <a:normAutofit fontScale="90000"/>
          </a:bodyPr>
          <a:lstStyle/>
          <a:p>
            <a:r>
              <a:rPr lang="en-US" dirty="0"/>
              <a:t>Creating a Star Schema</a:t>
            </a:r>
          </a:p>
        </p:txBody>
      </p:sp>
      <p:sp>
        <p:nvSpPr>
          <p:cNvPr id="13315" name="Content Placeholder 2"/>
          <p:cNvSpPr>
            <a:spLocks noGrp="1"/>
          </p:cNvSpPr>
          <p:nvPr>
            <p:ph idx="1"/>
          </p:nvPr>
        </p:nvSpPr>
        <p:spPr/>
        <p:txBody>
          <a:bodyPr>
            <a:normAutofit lnSpcReduction="10000"/>
          </a:bodyPr>
          <a:lstStyle/>
          <a:p>
            <a:r>
              <a:rPr lang="en-US" dirty="0"/>
              <a:t>First create and load the </a:t>
            </a:r>
            <a:r>
              <a:rPr lang="en-US" i="1" dirty="0"/>
              <a:t>Dimension</a:t>
            </a:r>
            <a:r>
              <a:rPr lang="en-US" dirty="0"/>
              <a:t> Tables</a:t>
            </a:r>
          </a:p>
          <a:p>
            <a:pPr lvl="1"/>
            <a:r>
              <a:rPr lang="en-US" dirty="0"/>
              <a:t>Distinct values from the other tables plus a new </a:t>
            </a:r>
            <a:r>
              <a:rPr lang="en-US" i="1" dirty="0"/>
              <a:t>DimKey</a:t>
            </a:r>
            <a:r>
              <a:rPr lang="en-US" dirty="0"/>
              <a:t> column</a:t>
            </a:r>
          </a:p>
          <a:p>
            <a:pPr lvl="1"/>
            <a:r>
              <a:rPr lang="en-US" dirty="0"/>
              <a:t>Load the values from the operational system or a staging schema or database</a:t>
            </a:r>
          </a:p>
          <a:p>
            <a:r>
              <a:rPr lang="en-US" dirty="0"/>
              <a:t>After all the dimension tables are loaded, then load the fact table:</a:t>
            </a:r>
          </a:p>
          <a:p>
            <a:pPr lvl="1"/>
            <a:r>
              <a:rPr lang="en-US" dirty="0"/>
              <a:t>use the keys in the event table to look up the new </a:t>
            </a:r>
            <a:r>
              <a:rPr lang="en-US" i="1" dirty="0"/>
              <a:t>DimKey</a:t>
            </a:r>
            <a:r>
              <a:rPr lang="en-US" dirty="0"/>
              <a:t>’s</a:t>
            </a:r>
          </a:p>
          <a:p>
            <a:r>
              <a:rPr lang="en-US" dirty="0"/>
              <a:t>This is done during ETL and not in real-time.</a:t>
            </a:r>
          </a:p>
        </p:txBody>
      </p:sp>
      <p:sp>
        <p:nvSpPr>
          <p:cNvPr id="5" name="Footer Placeholder 4"/>
          <p:cNvSpPr>
            <a:spLocks noGrp="1"/>
          </p:cNvSpPr>
          <p:nvPr>
            <p:ph type="ftr" sz="quarter" idx="11"/>
          </p:nvPr>
        </p:nvSpPr>
        <p:spPr/>
        <p:txBody>
          <a:bodyPr/>
          <a:lstStyle/>
          <a:p>
            <a:pPr>
              <a:defRPr/>
            </a:pPr>
            <a:r>
              <a:rPr lang="en-US"/>
              <a:t>Data Warehousing, OLAP, Data Mining</a:t>
            </a:r>
          </a:p>
        </p:txBody>
      </p:sp>
      <p:sp>
        <p:nvSpPr>
          <p:cNvPr id="6" name="Slide Number Placeholder 5"/>
          <p:cNvSpPr>
            <a:spLocks noGrp="1"/>
          </p:cNvSpPr>
          <p:nvPr>
            <p:ph type="sldNum" sz="quarter" idx="12"/>
          </p:nvPr>
        </p:nvSpPr>
        <p:spPr/>
        <p:txBody>
          <a:bodyPr/>
          <a:lstStyle/>
          <a:p>
            <a:pPr>
              <a:defRPr/>
            </a:pPr>
            <a:fld id="{F104B23C-6D43-4CA6-ABE0-D5AE7658B15F}" type="slidenum">
              <a:rPr lang="en-US" smtClean="0"/>
              <a:pPr>
                <a:defRPr/>
              </a:pPr>
              <a:t>45</a:t>
            </a:fld>
            <a:endParaRPr lang="en-US"/>
          </a:p>
        </p:txBody>
      </p:sp>
    </p:spTree>
    <p:extLst>
      <p:ext uri="{BB962C8B-B14F-4D97-AF65-F5344CB8AC3E}">
        <p14:creationId xmlns:p14="http://schemas.microsoft.com/office/powerpoint/2010/main" val="39890022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228600"/>
            <a:ext cx="8229600" cy="639763"/>
          </a:xfrm>
        </p:spPr>
        <p:txBody>
          <a:bodyPr>
            <a:normAutofit fontScale="90000"/>
          </a:bodyPr>
          <a:lstStyle/>
          <a:p>
            <a:r>
              <a:rPr lang="en-US" dirty="0"/>
              <a:t>A Condition Star</a:t>
            </a:r>
          </a:p>
        </p:txBody>
      </p:sp>
      <p:sp>
        <p:nvSpPr>
          <p:cNvPr id="15363" name="Content Placeholder 2"/>
          <p:cNvSpPr>
            <a:spLocks noGrp="1"/>
          </p:cNvSpPr>
          <p:nvPr>
            <p:ph idx="1"/>
          </p:nvPr>
        </p:nvSpPr>
        <p:spPr>
          <a:xfrm>
            <a:off x="419100" y="5943600"/>
            <a:ext cx="8229600" cy="304800"/>
          </a:xfrm>
        </p:spPr>
        <p:txBody>
          <a:bodyPr>
            <a:normAutofit fontScale="47500" lnSpcReduction="20000"/>
          </a:bodyPr>
          <a:lstStyle/>
          <a:p>
            <a:r>
              <a:rPr lang="en-US" dirty="0"/>
              <a:t>The </a:t>
            </a:r>
            <a:r>
              <a:rPr lang="en-US" i="1" dirty="0"/>
              <a:t>PatientDimension</a:t>
            </a:r>
            <a:r>
              <a:rPr lang="en-US" dirty="0"/>
              <a:t> and </a:t>
            </a:r>
            <a:r>
              <a:rPr lang="en-US" i="1" dirty="0"/>
              <a:t>DateDimension</a:t>
            </a:r>
            <a:r>
              <a:rPr lang="en-US" dirty="0"/>
              <a:t> are called conforming Dimensions</a:t>
            </a:r>
          </a:p>
        </p:txBody>
      </p:sp>
      <p:sp>
        <p:nvSpPr>
          <p:cNvPr id="5" name="Footer Placeholder 4"/>
          <p:cNvSpPr>
            <a:spLocks noGrp="1"/>
          </p:cNvSpPr>
          <p:nvPr>
            <p:ph type="ftr" sz="quarter" idx="11"/>
          </p:nvPr>
        </p:nvSpPr>
        <p:spPr/>
        <p:txBody>
          <a:bodyPr/>
          <a:lstStyle/>
          <a:p>
            <a:pPr>
              <a:defRPr/>
            </a:pPr>
            <a:r>
              <a:rPr lang="en-US"/>
              <a:t>Data Warehousing, OLAP, Data Mining</a:t>
            </a:r>
          </a:p>
        </p:txBody>
      </p:sp>
      <p:sp>
        <p:nvSpPr>
          <p:cNvPr id="6" name="Slide Number Placeholder 5"/>
          <p:cNvSpPr>
            <a:spLocks noGrp="1"/>
          </p:cNvSpPr>
          <p:nvPr>
            <p:ph type="sldNum" sz="quarter" idx="12"/>
          </p:nvPr>
        </p:nvSpPr>
        <p:spPr/>
        <p:txBody>
          <a:bodyPr/>
          <a:lstStyle/>
          <a:p>
            <a:pPr>
              <a:defRPr/>
            </a:pPr>
            <a:fld id="{5959A984-5AF4-4116-9BF0-F90692D63DAE}" type="slidenum">
              <a:rPr lang="en-US" smtClean="0"/>
              <a:pPr>
                <a:defRPr/>
              </a:pPr>
              <a:t>46</a:t>
            </a:fld>
            <a:endParaRPr lang="en-US"/>
          </a:p>
        </p:txBody>
      </p:sp>
      <p:pic>
        <p:nvPicPr>
          <p:cNvPr id="15367" name="Picture 2"/>
          <p:cNvPicPr>
            <a:picLocks noChangeAspect="1" noChangeArrowheads="1"/>
          </p:cNvPicPr>
          <p:nvPr/>
        </p:nvPicPr>
        <p:blipFill>
          <a:blip r:embed="rId3" cstate="print"/>
          <a:srcRect/>
          <a:stretch>
            <a:fillRect/>
          </a:stretch>
        </p:blipFill>
        <p:spPr bwMode="auto">
          <a:xfrm>
            <a:off x="668481" y="1685925"/>
            <a:ext cx="7467600" cy="3952875"/>
          </a:xfrm>
          <a:prstGeom prst="rect">
            <a:avLst/>
          </a:prstGeom>
          <a:noFill/>
          <a:ln w="9525">
            <a:noFill/>
            <a:miter lim="800000"/>
            <a:headEnd/>
            <a:tailEnd/>
          </a:ln>
        </p:spPr>
      </p:pic>
    </p:spTree>
    <p:extLst>
      <p:ext uri="{BB962C8B-B14F-4D97-AF65-F5344CB8AC3E}">
        <p14:creationId xmlns:p14="http://schemas.microsoft.com/office/powerpoint/2010/main" val="23274779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noAutofit/>
          </a:bodyPr>
          <a:lstStyle/>
          <a:p>
            <a:r>
              <a:rPr lang="en-US" sz="3600" dirty="0"/>
              <a:t>Queries over the Generalized Event Star</a:t>
            </a:r>
          </a:p>
        </p:txBody>
      </p:sp>
      <p:sp>
        <p:nvSpPr>
          <p:cNvPr id="3" name="Content Placeholder 2"/>
          <p:cNvSpPr>
            <a:spLocks noGrp="1"/>
          </p:cNvSpPr>
          <p:nvPr>
            <p:ph idx="1"/>
          </p:nvPr>
        </p:nvSpPr>
        <p:spPr>
          <a:xfrm>
            <a:off x="457200" y="1371600"/>
            <a:ext cx="8229600" cy="4873532"/>
          </a:xfrm>
        </p:spPr>
        <p:txBody>
          <a:bodyPr/>
          <a:lstStyle/>
          <a:p>
            <a:r>
              <a:rPr lang="en-US" dirty="0"/>
              <a:t>Find everything that happened for Patient Bailey Morris.</a:t>
            </a:r>
          </a:p>
          <a:p>
            <a:r>
              <a:rPr lang="en-US" dirty="0"/>
              <a:t>Creating the Event Fact and Event Dimension</a:t>
            </a:r>
          </a:p>
        </p:txBody>
      </p:sp>
      <p:sp>
        <p:nvSpPr>
          <p:cNvPr id="5" name="Footer Placeholder 4"/>
          <p:cNvSpPr>
            <a:spLocks noGrp="1"/>
          </p:cNvSpPr>
          <p:nvPr>
            <p:ph type="ftr" sz="quarter" idx="11"/>
          </p:nvPr>
        </p:nvSpPr>
        <p:spPr>
          <a:xfrm>
            <a:off x="2819400" y="6553200"/>
            <a:ext cx="3429000" cy="282571"/>
          </a:xfrm>
        </p:spPr>
        <p:txBody>
          <a:bodyPr/>
          <a:lstStyle/>
          <a:p>
            <a:r>
              <a:rPr lang="en-US"/>
              <a:t>Data Warehousing, OLAP, Data Mining</a:t>
            </a:r>
          </a:p>
        </p:txBody>
      </p:sp>
      <p:sp>
        <p:nvSpPr>
          <p:cNvPr id="6" name="Slide Number Placeholder 5"/>
          <p:cNvSpPr>
            <a:spLocks noGrp="1"/>
          </p:cNvSpPr>
          <p:nvPr>
            <p:ph type="sldNum" sz="quarter" idx="12"/>
          </p:nvPr>
        </p:nvSpPr>
        <p:spPr>
          <a:xfrm>
            <a:off x="6553200" y="6553200"/>
            <a:ext cx="685800" cy="282571"/>
          </a:xfrm>
        </p:spPr>
        <p:txBody>
          <a:bodyPr/>
          <a:lstStyle/>
          <a:p>
            <a:fld id="{82491468-CFF2-4646-9C3E-2337B12867F8}" type="slidenum">
              <a:rPr lang="en-US" smtClean="0"/>
              <a:pPr/>
              <a:t>47</a:t>
            </a:fld>
            <a:endParaRPr lang="en-US"/>
          </a:p>
        </p:txBody>
      </p:sp>
    </p:spTree>
    <p:extLst>
      <p:ext uri="{BB962C8B-B14F-4D97-AF65-F5344CB8AC3E}">
        <p14:creationId xmlns:p14="http://schemas.microsoft.com/office/powerpoint/2010/main" val="39624564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Table Star Schema</a:t>
            </a:r>
          </a:p>
        </p:txBody>
      </p:sp>
      <p:sp>
        <p:nvSpPr>
          <p:cNvPr id="5" name="Footer Placeholder 4"/>
          <p:cNvSpPr>
            <a:spLocks noGrp="1"/>
          </p:cNvSpPr>
          <p:nvPr>
            <p:ph type="ftr" sz="quarter" idx="11"/>
          </p:nvPr>
        </p:nvSpPr>
        <p:spPr/>
        <p:txBody>
          <a:bodyPr/>
          <a:lstStyle/>
          <a:p>
            <a:pPr>
              <a:defRPr/>
            </a:pPr>
            <a:r>
              <a:rPr lang="en-US"/>
              <a:t>Data Warehousing, OLAP, Data Mining</a:t>
            </a:r>
          </a:p>
        </p:txBody>
      </p:sp>
      <p:sp>
        <p:nvSpPr>
          <p:cNvPr id="6" name="Slide Number Placeholder 5"/>
          <p:cNvSpPr>
            <a:spLocks noGrp="1"/>
          </p:cNvSpPr>
          <p:nvPr>
            <p:ph type="sldNum" sz="quarter" idx="12"/>
          </p:nvPr>
        </p:nvSpPr>
        <p:spPr/>
        <p:txBody>
          <a:bodyPr/>
          <a:lstStyle/>
          <a:p>
            <a:pPr>
              <a:defRPr/>
            </a:pPr>
            <a:fld id="{82491468-CFF2-4646-9C3E-2337B12867F8}" type="slidenum">
              <a:rPr lang="en-US" smtClean="0"/>
              <a:pPr>
                <a:defRPr/>
              </a:pPr>
              <a:t>48</a:t>
            </a:fld>
            <a:endParaRPr lang="en-US"/>
          </a:p>
        </p:txBody>
      </p:sp>
      <p:pic>
        <p:nvPicPr>
          <p:cNvPr id="2050" name="Picture 2"/>
          <p:cNvPicPr>
            <a:picLocks noChangeAspect="1" noChangeArrowheads="1"/>
          </p:cNvPicPr>
          <p:nvPr/>
        </p:nvPicPr>
        <p:blipFill>
          <a:blip r:embed="rId2" cstate="print"/>
          <a:srcRect r="24704" b="6136"/>
          <a:stretch>
            <a:fillRect/>
          </a:stretch>
        </p:blipFill>
        <p:spPr bwMode="auto">
          <a:xfrm>
            <a:off x="1828800" y="1600200"/>
            <a:ext cx="5443537" cy="3424237"/>
          </a:xfrm>
          <a:prstGeom prst="rect">
            <a:avLst/>
          </a:prstGeom>
          <a:noFill/>
          <a:ln w="9525">
            <a:noFill/>
            <a:miter lim="800000"/>
            <a:headEnd/>
            <a:tailEnd/>
          </a:ln>
        </p:spPr>
      </p:pic>
    </p:spTree>
    <p:extLst>
      <p:ext uri="{BB962C8B-B14F-4D97-AF65-F5344CB8AC3E}">
        <p14:creationId xmlns:p14="http://schemas.microsoft.com/office/powerpoint/2010/main" val="1328117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228600"/>
            <a:ext cx="8229600" cy="639763"/>
          </a:xfrm>
        </p:spPr>
        <p:txBody>
          <a:bodyPr>
            <a:normAutofit fontScale="90000"/>
          </a:bodyPr>
          <a:lstStyle/>
          <a:p>
            <a:r>
              <a:rPr lang="en-US"/>
              <a:t>Summary Tables</a:t>
            </a:r>
          </a:p>
        </p:txBody>
      </p:sp>
      <p:sp>
        <p:nvSpPr>
          <p:cNvPr id="8195" name="Content Placeholder 2"/>
          <p:cNvSpPr>
            <a:spLocks noGrp="1"/>
          </p:cNvSpPr>
          <p:nvPr>
            <p:ph idx="1"/>
          </p:nvPr>
        </p:nvSpPr>
        <p:spPr/>
        <p:txBody>
          <a:bodyPr/>
          <a:lstStyle/>
          <a:p>
            <a:r>
              <a:rPr lang="en-US" dirty="0"/>
              <a:t>Some queries over stars are not simple.</a:t>
            </a:r>
          </a:p>
          <a:p>
            <a:r>
              <a:rPr lang="en-US" dirty="0"/>
              <a:t>Some queries over ‘fine grained’ stars can take a long time to run.</a:t>
            </a:r>
          </a:p>
          <a:p>
            <a:r>
              <a:rPr lang="en-US" dirty="0"/>
              <a:t>In contrast to OLTP, the OLAP approach is to:</a:t>
            </a:r>
          </a:p>
          <a:p>
            <a:pPr lvl="2"/>
            <a:r>
              <a:rPr lang="en-US" sz="1800" dirty="0"/>
              <a:t>Create and maintain summary tables</a:t>
            </a:r>
          </a:p>
          <a:p>
            <a:pPr lvl="2"/>
            <a:r>
              <a:rPr lang="en-US" sz="1800" dirty="0"/>
              <a:t>Update the summary tables ‘automatically’</a:t>
            </a:r>
          </a:p>
          <a:p>
            <a:pPr lvl="2"/>
            <a:r>
              <a:rPr lang="en-US" sz="1800" dirty="0"/>
              <a:t>Sometimes only summary data is stored</a:t>
            </a:r>
          </a:p>
        </p:txBody>
      </p:sp>
      <p:sp>
        <p:nvSpPr>
          <p:cNvPr id="5" name="Footer Placeholder 4"/>
          <p:cNvSpPr>
            <a:spLocks noGrp="1"/>
          </p:cNvSpPr>
          <p:nvPr>
            <p:ph type="ftr" sz="quarter" idx="11"/>
          </p:nvPr>
        </p:nvSpPr>
        <p:spPr/>
        <p:txBody>
          <a:bodyPr/>
          <a:lstStyle/>
          <a:p>
            <a:pPr>
              <a:defRPr/>
            </a:pPr>
            <a:r>
              <a:rPr lang="en-US"/>
              <a:t>Data Warehousing, OLAP, Data Mining</a:t>
            </a:r>
          </a:p>
        </p:txBody>
      </p:sp>
      <p:sp>
        <p:nvSpPr>
          <p:cNvPr id="6" name="Slide Number Placeholder 5"/>
          <p:cNvSpPr>
            <a:spLocks noGrp="1"/>
          </p:cNvSpPr>
          <p:nvPr>
            <p:ph type="sldNum" sz="quarter" idx="12"/>
          </p:nvPr>
        </p:nvSpPr>
        <p:spPr/>
        <p:txBody>
          <a:bodyPr/>
          <a:lstStyle/>
          <a:p>
            <a:pPr>
              <a:defRPr/>
            </a:pPr>
            <a:fld id="{BB1BF51C-B33B-45D9-8021-C9847F216B65}" type="slidenum">
              <a:rPr lang="en-US" smtClean="0"/>
              <a:pPr>
                <a:defRPr/>
              </a:pPr>
              <a:t>49</a:t>
            </a:fld>
            <a:endParaRPr lang="en-US"/>
          </a:p>
        </p:txBody>
      </p:sp>
    </p:spTree>
    <p:extLst>
      <p:ext uri="{BB962C8B-B14F-4D97-AF65-F5344CB8AC3E}">
        <p14:creationId xmlns:p14="http://schemas.microsoft.com/office/powerpoint/2010/main" val="32580553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5332F-60D6-3841-95E1-91261C28ACEC}"/>
              </a:ext>
            </a:extLst>
          </p:cNvPr>
          <p:cNvSpPr>
            <a:spLocks noGrp="1"/>
          </p:cNvSpPr>
          <p:nvPr>
            <p:ph type="title"/>
          </p:nvPr>
        </p:nvSpPr>
        <p:spPr/>
        <p:txBody>
          <a:bodyPr/>
          <a:lstStyle/>
          <a:p>
            <a:r>
              <a:rPr lang="en-US" dirty="0"/>
              <a:t>OLAP and Data Warehousing</a:t>
            </a:r>
          </a:p>
        </p:txBody>
      </p:sp>
      <p:sp>
        <p:nvSpPr>
          <p:cNvPr id="3" name="Content Placeholder 2">
            <a:extLst>
              <a:ext uri="{FF2B5EF4-FFF2-40B4-BE49-F238E27FC236}">
                <a16:creationId xmlns:a16="http://schemas.microsoft.com/office/drawing/2014/main" id="{2BC205B4-CEB2-A940-83B4-622DAA454B60}"/>
              </a:ext>
            </a:extLst>
          </p:cNvPr>
          <p:cNvSpPr>
            <a:spLocks noGrp="1"/>
          </p:cNvSpPr>
          <p:nvPr>
            <p:ph idx="1"/>
          </p:nvPr>
        </p:nvSpPr>
        <p:spPr/>
        <p:txBody>
          <a:bodyPr>
            <a:normAutofit/>
          </a:bodyPr>
          <a:lstStyle/>
          <a:p>
            <a:r>
              <a:rPr lang="en-US" dirty="0"/>
              <a:t>Data warehouses are databases that consolidate data from multiple sources, augmented with summary information, and historical data over a long time period. </a:t>
            </a:r>
          </a:p>
          <a:p>
            <a:r>
              <a:rPr lang="en-US" dirty="0"/>
              <a:t>OLAP refers to the analysis of complex data from the data warehouse, while data mining refers to the automated discovery of new information such as patterns, clusters, or association rules. </a:t>
            </a:r>
          </a:p>
          <a:p>
            <a:endParaRPr lang="en-US" dirty="0"/>
          </a:p>
        </p:txBody>
      </p:sp>
      <p:sp>
        <p:nvSpPr>
          <p:cNvPr id="4" name="Footer Placeholder 3">
            <a:extLst>
              <a:ext uri="{FF2B5EF4-FFF2-40B4-BE49-F238E27FC236}">
                <a16:creationId xmlns:a16="http://schemas.microsoft.com/office/drawing/2014/main" id="{BFCD401B-5040-D749-8BAC-8C7E3AF87657}"/>
              </a:ext>
            </a:extLst>
          </p:cNvPr>
          <p:cNvSpPr>
            <a:spLocks noGrp="1"/>
          </p:cNvSpPr>
          <p:nvPr>
            <p:ph type="ftr" sz="quarter" idx="11"/>
          </p:nvPr>
        </p:nvSpPr>
        <p:spPr/>
        <p:txBody>
          <a:bodyPr/>
          <a:lstStyle/>
          <a:p>
            <a:r>
              <a:rPr lang="en-US"/>
              <a:t>Data Warehousing, OLAP, Data Mining</a:t>
            </a:r>
          </a:p>
        </p:txBody>
      </p:sp>
      <p:sp>
        <p:nvSpPr>
          <p:cNvPr id="5" name="Slide Number Placeholder 4">
            <a:extLst>
              <a:ext uri="{FF2B5EF4-FFF2-40B4-BE49-F238E27FC236}">
                <a16:creationId xmlns:a16="http://schemas.microsoft.com/office/drawing/2014/main" id="{ABC80937-BD29-2A46-9350-D7B9C5B6FCA8}"/>
              </a:ext>
            </a:extLst>
          </p:cNvPr>
          <p:cNvSpPr>
            <a:spLocks noGrp="1"/>
          </p:cNvSpPr>
          <p:nvPr>
            <p:ph type="sldNum" sz="quarter" idx="12"/>
          </p:nvPr>
        </p:nvSpPr>
        <p:spPr/>
        <p:txBody>
          <a:bodyPr/>
          <a:lstStyle/>
          <a:p>
            <a:fld id="{C0F4FBFA-1248-4AAF-9253-30F121885773}" type="slidenum">
              <a:rPr lang="en-US" smtClean="0"/>
              <a:t>5</a:t>
            </a:fld>
            <a:endParaRPr lang="en-US"/>
          </a:p>
        </p:txBody>
      </p:sp>
    </p:spTree>
    <p:extLst>
      <p:ext uri="{BB962C8B-B14F-4D97-AF65-F5344CB8AC3E}">
        <p14:creationId xmlns:p14="http://schemas.microsoft.com/office/powerpoint/2010/main" val="19004228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A1ED57FC-A87B-154E-89EE-AEE41219C0E3}"/>
              </a:ext>
            </a:extLst>
          </p:cNvPr>
          <p:cNvSpPr>
            <a:spLocks noGrp="1" noChangeArrowheads="1"/>
          </p:cNvSpPr>
          <p:nvPr>
            <p:ph type="title"/>
          </p:nvPr>
        </p:nvSpPr>
        <p:spPr/>
        <p:txBody>
          <a:bodyPr/>
          <a:lstStyle/>
          <a:p>
            <a:pPr>
              <a:defRPr/>
            </a:pPr>
            <a:r>
              <a:rPr lang="en-US"/>
              <a:t>Managing Time</a:t>
            </a:r>
          </a:p>
        </p:txBody>
      </p:sp>
      <p:sp>
        <p:nvSpPr>
          <p:cNvPr id="47107" name="Rectangle 3">
            <a:extLst>
              <a:ext uri="{FF2B5EF4-FFF2-40B4-BE49-F238E27FC236}">
                <a16:creationId xmlns:a16="http://schemas.microsoft.com/office/drawing/2014/main" id="{6D7AA150-8B09-BA44-B8D1-4ABD85FDA8AE}"/>
              </a:ext>
            </a:extLst>
          </p:cNvPr>
          <p:cNvSpPr>
            <a:spLocks noGrp="1" noChangeArrowheads="1"/>
          </p:cNvSpPr>
          <p:nvPr>
            <p:ph type="body" idx="1"/>
          </p:nvPr>
        </p:nvSpPr>
        <p:spPr>
          <a:noFill/>
        </p:spPr>
        <p:txBody>
          <a:bodyPr/>
          <a:lstStyle/>
          <a:p>
            <a:r>
              <a:rPr lang="en-US" altLang="en-US"/>
              <a:t>Most operational databases are concerned with current values.</a:t>
            </a:r>
          </a:p>
          <a:p>
            <a:r>
              <a:rPr lang="en-US" altLang="en-US"/>
              <a:t>May need to view data as of a point in time or need to track changes.</a:t>
            </a:r>
          </a:p>
          <a:p>
            <a:pPr lvl="1"/>
            <a:r>
              <a:rPr lang="en-US" altLang="en-US"/>
              <a:t>insurance handlers</a:t>
            </a:r>
          </a:p>
          <a:p>
            <a:pPr lvl="1"/>
            <a:r>
              <a:rPr lang="en-US" altLang="en-US"/>
              <a:t>intelligence operations</a:t>
            </a:r>
          </a:p>
          <a:p>
            <a:pPr lvl="1"/>
            <a:r>
              <a:rPr lang="en-US" altLang="en-US"/>
              <a:t>network management</a:t>
            </a:r>
          </a:p>
          <a:p>
            <a:pPr lvl="1"/>
            <a:r>
              <a:rPr lang="en-US" altLang="en-US"/>
              <a:t>data warehouses</a:t>
            </a:r>
          </a:p>
        </p:txBody>
      </p:sp>
      <p:sp>
        <p:nvSpPr>
          <p:cNvPr id="2" name="Footer Placeholder 1">
            <a:extLst>
              <a:ext uri="{FF2B5EF4-FFF2-40B4-BE49-F238E27FC236}">
                <a16:creationId xmlns:a16="http://schemas.microsoft.com/office/drawing/2014/main" id="{7B6FC545-B25B-F746-B9F3-144D0FF457B6}"/>
              </a:ext>
            </a:extLst>
          </p:cNvPr>
          <p:cNvSpPr>
            <a:spLocks noGrp="1"/>
          </p:cNvSpPr>
          <p:nvPr>
            <p:ph type="ftr" sz="quarter" idx="11"/>
          </p:nvPr>
        </p:nvSpPr>
        <p:spPr/>
        <p:txBody>
          <a:bodyPr/>
          <a:lstStyle/>
          <a:p>
            <a:r>
              <a:rPr lang="en-US"/>
              <a:t>Data Warehousing, OLAP, Data Mining</a:t>
            </a:r>
          </a:p>
        </p:txBody>
      </p:sp>
      <p:sp>
        <p:nvSpPr>
          <p:cNvPr id="3" name="Slide Number Placeholder 2">
            <a:extLst>
              <a:ext uri="{FF2B5EF4-FFF2-40B4-BE49-F238E27FC236}">
                <a16:creationId xmlns:a16="http://schemas.microsoft.com/office/drawing/2014/main" id="{308558FB-B23B-1F40-93B5-86C94BD4F88C}"/>
              </a:ext>
            </a:extLst>
          </p:cNvPr>
          <p:cNvSpPr>
            <a:spLocks noGrp="1"/>
          </p:cNvSpPr>
          <p:nvPr>
            <p:ph type="sldNum" sz="quarter" idx="12"/>
          </p:nvPr>
        </p:nvSpPr>
        <p:spPr/>
        <p:txBody>
          <a:bodyPr/>
          <a:lstStyle/>
          <a:p>
            <a:fld id="{C0F4FBFA-1248-4AAF-9253-30F121885773}" type="slidenum">
              <a:rPr lang="en-US" smtClean="0"/>
              <a:t>50</a:t>
            </a:fld>
            <a:endParaRPr lang="en-US"/>
          </a:p>
        </p:txBody>
      </p:sp>
    </p:spTree>
    <p:extLst>
      <p:ext uri="{BB962C8B-B14F-4D97-AF65-F5344CB8AC3E}">
        <p14:creationId xmlns:p14="http://schemas.microsoft.com/office/powerpoint/2010/main" val="24226088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4E798-E5EA-F944-8202-BD217D38C028}"/>
              </a:ext>
            </a:extLst>
          </p:cNvPr>
          <p:cNvSpPr>
            <a:spLocks noGrp="1"/>
          </p:cNvSpPr>
          <p:nvPr>
            <p:ph type="title"/>
          </p:nvPr>
        </p:nvSpPr>
        <p:spPr/>
        <p:txBody>
          <a:bodyPr>
            <a:normAutofit fontScale="90000"/>
          </a:bodyPr>
          <a:lstStyle/>
          <a:p>
            <a:r>
              <a:rPr lang="en-US" dirty="0"/>
              <a:t>Time, Region, and other Aggregations</a:t>
            </a:r>
          </a:p>
        </p:txBody>
      </p:sp>
      <p:sp>
        <p:nvSpPr>
          <p:cNvPr id="3" name="Content Placeholder 2">
            <a:extLst>
              <a:ext uri="{FF2B5EF4-FFF2-40B4-BE49-F238E27FC236}">
                <a16:creationId xmlns:a16="http://schemas.microsoft.com/office/drawing/2014/main" id="{8C659C1A-E3E6-F74E-96C3-911869B7BC21}"/>
              </a:ext>
            </a:extLst>
          </p:cNvPr>
          <p:cNvSpPr>
            <a:spLocks noGrp="1"/>
          </p:cNvSpPr>
          <p:nvPr>
            <p:ph idx="1"/>
          </p:nvPr>
        </p:nvSpPr>
        <p:spPr>
          <a:xfrm>
            <a:off x="457200" y="1371600"/>
            <a:ext cx="3429000" cy="4873532"/>
          </a:xfrm>
        </p:spPr>
        <p:txBody>
          <a:bodyPr>
            <a:normAutofit lnSpcReduction="10000"/>
          </a:bodyPr>
          <a:lstStyle/>
          <a:p>
            <a:r>
              <a:rPr lang="en-US" sz="2400" dirty="0"/>
              <a:t>Time is often aggregated by day, week, month, quarter, year, etc.</a:t>
            </a:r>
          </a:p>
          <a:p>
            <a:r>
              <a:rPr lang="en-US" sz="2400" dirty="0"/>
              <a:t>Region is often aggregated by city, county, state, province, country, or other region.</a:t>
            </a:r>
          </a:p>
          <a:p>
            <a:r>
              <a:rPr lang="en-US" sz="2400" dirty="0"/>
              <a:t>Data can also be aggregated by sales region, by store, by department, by category, etc.</a:t>
            </a:r>
          </a:p>
          <a:p>
            <a:endParaRPr lang="en-US" sz="2400" dirty="0"/>
          </a:p>
        </p:txBody>
      </p:sp>
      <p:sp>
        <p:nvSpPr>
          <p:cNvPr id="4" name="Footer Placeholder 3">
            <a:extLst>
              <a:ext uri="{FF2B5EF4-FFF2-40B4-BE49-F238E27FC236}">
                <a16:creationId xmlns:a16="http://schemas.microsoft.com/office/drawing/2014/main" id="{E32625C9-074B-7E46-ACE8-DC7094BD23EC}"/>
              </a:ext>
            </a:extLst>
          </p:cNvPr>
          <p:cNvSpPr>
            <a:spLocks noGrp="1"/>
          </p:cNvSpPr>
          <p:nvPr>
            <p:ph type="ftr" sz="quarter" idx="11"/>
          </p:nvPr>
        </p:nvSpPr>
        <p:spPr/>
        <p:txBody>
          <a:bodyPr/>
          <a:lstStyle/>
          <a:p>
            <a:r>
              <a:rPr lang="en-US"/>
              <a:t>Data Warehousing, OLAP, Data Mining</a:t>
            </a:r>
          </a:p>
        </p:txBody>
      </p:sp>
      <p:sp>
        <p:nvSpPr>
          <p:cNvPr id="5" name="Slide Number Placeholder 4">
            <a:extLst>
              <a:ext uri="{FF2B5EF4-FFF2-40B4-BE49-F238E27FC236}">
                <a16:creationId xmlns:a16="http://schemas.microsoft.com/office/drawing/2014/main" id="{66A67D76-7F08-1546-81B8-02BA9A6F73D9}"/>
              </a:ext>
            </a:extLst>
          </p:cNvPr>
          <p:cNvSpPr>
            <a:spLocks noGrp="1"/>
          </p:cNvSpPr>
          <p:nvPr>
            <p:ph type="sldNum" sz="quarter" idx="12"/>
          </p:nvPr>
        </p:nvSpPr>
        <p:spPr/>
        <p:txBody>
          <a:bodyPr/>
          <a:lstStyle/>
          <a:p>
            <a:fld id="{C0F4FBFA-1248-4AAF-9253-30F121885773}" type="slidenum">
              <a:rPr lang="en-US" smtClean="0"/>
              <a:t>51</a:t>
            </a:fld>
            <a:endParaRPr lang="en-US"/>
          </a:p>
        </p:txBody>
      </p:sp>
      <p:pic>
        <p:nvPicPr>
          <p:cNvPr id="6" name="Picture 5">
            <a:extLst>
              <a:ext uri="{FF2B5EF4-FFF2-40B4-BE49-F238E27FC236}">
                <a16:creationId xmlns:a16="http://schemas.microsoft.com/office/drawing/2014/main" id="{59111D30-2081-0C4F-8318-33B46A28132D}"/>
              </a:ext>
            </a:extLst>
          </p:cNvPr>
          <p:cNvPicPr>
            <a:picLocks noChangeAspect="1"/>
          </p:cNvPicPr>
          <p:nvPr/>
        </p:nvPicPr>
        <p:blipFill>
          <a:blip r:embed="rId2"/>
          <a:stretch>
            <a:fillRect/>
          </a:stretch>
        </p:blipFill>
        <p:spPr>
          <a:xfrm>
            <a:off x="4043659" y="1631092"/>
            <a:ext cx="4643141" cy="3595816"/>
          </a:xfrm>
          <a:prstGeom prst="rect">
            <a:avLst/>
          </a:prstGeom>
        </p:spPr>
      </p:pic>
    </p:spTree>
    <p:extLst>
      <p:ext uri="{BB962C8B-B14F-4D97-AF65-F5344CB8AC3E}">
        <p14:creationId xmlns:p14="http://schemas.microsoft.com/office/powerpoint/2010/main" val="32194878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3D48AF45-5AAC-B948-8E06-CB1C0685E7E1}"/>
              </a:ext>
            </a:extLst>
          </p:cNvPr>
          <p:cNvSpPr>
            <a:spLocks noGrp="1" noChangeArrowheads="1"/>
          </p:cNvSpPr>
          <p:nvPr>
            <p:ph type="title"/>
          </p:nvPr>
        </p:nvSpPr>
        <p:spPr/>
        <p:txBody>
          <a:bodyPr/>
          <a:lstStyle/>
          <a:p>
            <a:pPr>
              <a:defRPr/>
            </a:pPr>
            <a:r>
              <a:rPr lang="en-US"/>
              <a:t>Handling Time in Databases</a:t>
            </a:r>
          </a:p>
        </p:txBody>
      </p:sp>
      <p:sp>
        <p:nvSpPr>
          <p:cNvPr id="48131" name="Rectangle 3">
            <a:extLst>
              <a:ext uri="{FF2B5EF4-FFF2-40B4-BE49-F238E27FC236}">
                <a16:creationId xmlns:a16="http://schemas.microsoft.com/office/drawing/2014/main" id="{73BC4241-E053-2A4E-96D8-17DB3925150A}"/>
              </a:ext>
            </a:extLst>
          </p:cNvPr>
          <p:cNvSpPr>
            <a:spLocks noGrp="1" noChangeArrowheads="1"/>
          </p:cNvSpPr>
          <p:nvPr>
            <p:ph type="body" idx="1"/>
          </p:nvPr>
        </p:nvSpPr>
        <p:spPr>
          <a:noFill/>
        </p:spPr>
        <p:txBody>
          <a:bodyPr/>
          <a:lstStyle/>
          <a:p>
            <a:r>
              <a:rPr lang="en-US" altLang="en-US"/>
              <a:t>Archiving moves data before some threshold date to an off-line archive or another database.</a:t>
            </a:r>
          </a:p>
          <a:p>
            <a:r>
              <a:rPr lang="en-US" altLang="en-US"/>
              <a:t>Data models and database must often track historical data or create audit trails:</a:t>
            </a:r>
          </a:p>
          <a:p>
            <a:pPr lvl="1"/>
            <a:r>
              <a:rPr lang="en-US" altLang="en-US"/>
              <a:t>create separate table for historical data along with date/time stamp and historical value</a:t>
            </a:r>
          </a:p>
          <a:p>
            <a:pPr lvl="1"/>
            <a:r>
              <a:rPr lang="en-US" altLang="en-US"/>
              <a:t>take snapshot of entire entity occurrence with version number</a:t>
            </a:r>
          </a:p>
        </p:txBody>
      </p:sp>
      <p:sp>
        <p:nvSpPr>
          <p:cNvPr id="2" name="Footer Placeholder 1">
            <a:extLst>
              <a:ext uri="{FF2B5EF4-FFF2-40B4-BE49-F238E27FC236}">
                <a16:creationId xmlns:a16="http://schemas.microsoft.com/office/drawing/2014/main" id="{DA4B5529-E1A9-DB44-946E-A264B0F3A38D}"/>
              </a:ext>
            </a:extLst>
          </p:cNvPr>
          <p:cNvSpPr>
            <a:spLocks noGrp="1"/>
          </p:cNvSpPr>
          <p:nvPr>
            <p:ph type="ftr" sz="quarter" idx="11"/>
          </p:nvPr>
        </p:nvSpPr>
        <p:spPr/>
        <p:txBody>
          <a:bodyPr/>
          <a:lstStyle/>
          <a:p>
            <a:r>
              <a:rPr lang="en-US"/>
              <a:t>Data Warehousing, OLAP, Data Mining</a:t>
            </a:r>
          </a:p>
        </p:txBody>
      </p:sp>
      <p:sp>
        <p:nvSpPr>
          <p:cNvPr id="3" name="Slide Number Placeholder 2">
            <a:extLst>
              <a:ext uri="{FF2B5EF4-FFF2-40B4-BE49-F238E27FC236}">
                <a16:creationId xmlns:a16="http://schemas.microsoft.com/office/drawing/2014/main" id="{FD99F2C1-1483-6446-B3E5-5259959409D3}"/>
              </a:ext>
            </a:extLst>
          </p:cNvPr>
          <p:cNvSpPr>
            <a:spLocks noGrp="1"/>
          </p:cNvSpPr>
          <p:nvPr>
            <p:ph type="sldNum" sz="quarter" idx="12"/>
          </p:nvPr>
        </p:nvSpPr>
        <p:spPr/>
        <p:txBody>
          <a:bodyPr/>
          <a:lstStyle/>
          <a:p>
            <a:fld id="{C0F4FBFA-1248-4AAF-9253-30F121885773}" type="slidenum">
              <a:rPr lang="en-US" smtClean="0"/>
              <a:t>52</a:t>
            </a:fld>
            <a:endParaRPr lang="en-US"/>
          </a:p>
        </p:txBody>
      </p:sp>
    </p:spTree>
    <p:extLst>
      <p:ext uri="{BB962C8B-B14F-4D97-AF65-F5344CB8AC3E}">
        <p14:creationId xmlns:p14="http://schemas.microsoft.com/office/powerpoint/2010/main" val="21280792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229D7218-588B-7D4E-B748-D2FCA25025EE}"/>
              </a:ext>
            </a:extLst>
          </p:cNvPr>
          <p:cNvSpPr>
            <a:spLocks noGrp="1" noChangeArrowheads="1"/>
          </p:cNvSpPr>
          <p:nvPr>
            <p:ph type="title"/>
          </p:nvPr>
        </p:nvSpPr>
        <p:spPr/>
        <p:txBody>
          <a:bodyPr/>
          <a:lstStyle/>
          <a:p>
            <a:pPr>
              <a:defRPr/>
            </a:pPr>
            <a:r>
              <a:rPr lang="en-US"/>
              <a:t>Methods for Handling Time</a:t>
            </a:r>
          </a:p>
        </p:txBody>
      </p:sp>
      <p:sp>
        <p:nvSpPr>
          <p:cNvPr id="49155" name="Rectangle 3">
            <a:extLst>
              <a:ext uri="{FF2B5EF4-FFF2-40B4-BE49-F238E27FC236}">
                <a16:creationId xmlns:a16="http://schemas.microsoft.com/office/drawing/2014/main" id="{452A9330-5B29-1342-9495-1BA9052D9770}"/>
              </a:ext>
            </a:extLst>
          </p:cNvPr>
          <p:cNvSpPr>
            <a:spLocks noGrp="1" noChangeArrowheads="1"/>
          </p:cNvSpPr>
          <p:nvPr>
            <p:ph type="body" idx="1"/>
          </p:nvPr>
        </p:nvSpPr>
        <p:spPr>
          <a:noFill/>
        </p:spPr>
        <p:txBody>
          <a:bodyPr/>
          <a:lstStyle/>
          <a:p>
            <a:r>
              <a:rPr lang="en-US" altLang="en-US"/>
              <a:t>Audit Trail:</a:t>
            </a:r>
          </a:p>
          <a:p>
            <a:pPr lvl="1"/>
            <a:r>
              <a:rPr lang="en-US" altLang="en-US"/>
              <a:t>Record changes as they happen</a:t>
            </a:r>
          </a:p>
          <a:p>
            <a:pPr lvl="1"/>
            <a:r>
              <a:rPr lang="en-US" altLang="en-US"/>
              <a:t>Results in a “log” of past values and current values in different tables </a:t>
            </a:r>
          </a:p>
          <a:p>
            <a:r>
              <a:rPr lang="en-US" altLang="en-US"/>
              <a:t>Snapshot:</a:t>
            </a:r>
          </a:p>
          <a:p>
            <a:pPr lvl="1"/>
            <a:r>
              <a:rPr lang="en-US" altLang="en-US"/>
              <a:t>Copy of data at a point in time (“before”)</a:t>
            </a:r>
          </a:p>
          <a:p>
            <a:pPr lvl="1"/>
            <a:r>
              <a:rPr lang="en-US" altLang="en-US"/>
              <a:t>Easier to selectively archive</a:t>
            </a:r>
          </a:p>
          <a:p>
            <a:r>
              <a:rPr lang="en-US" altLang="en-US"/>
              <a:t>Review methods periodically to detect changes.</a:t>
            </a:r>
          </a:p>
        </p:txBody>
      </p:sp>
      <p:sp>
        <p:nvSpPr>
          <p:cNvPr id="2" name="Footer Placeholder 1">
            <a:extLst>
              <a:ext uri="{FF2B5EF4-FFF2-40B4-BE49-F238E27FC236}">
                <a16:creationId xmlns:a16="http://schemas.microsoft.com/office/drawing/2014/main" id="{EBEA7881-4454-5C49-9BD7-000F98F99B10}"/>
              </a:ext>
            </a:extLst>
          </p:cNvPr>
          <p:cNvSpPr>
            <a:spLocks noGrp="1"/>
          </p:cNvSpPr>
          <p:nvPr>
            <p:ph type="ftr" sz="quarter" idx="11"/>
          </p:nvPr>
        </p:nvSpPr>
        <p:spPr/>
        <p:txBody>
          <a:bodyPr/>
          <a:lstStyle/>
          <a:p>
            <a:r>
              <a:rPr lang="en-US"/>
              <a:t>Data Warehousing, OLAP, Data Mining</a:t>
            </a:r>
          </a:p>
        </p:txBody>
      </p:sp>
      <p:sp>
        <p:nvSpPr>
          <p:cNvPr id="3" name="Slide Number Placeholder 2">
            <a:extLst>
              <a:ext uri="{FF2B5EF4-FFF2-40B4-BE49-F238E27FC236}">
                <a16:creationId xmlns:a16="http://schemas.microsoft.com/office/drawing/2014/main" id="{3D84B2D1-6A4A-7D40-B5F7-66F3D31D8713}"/>
              </a:ext>
            </a:extLst>
          </p:cNvPr>
          <p:cNvSpPr>
            <a:spLocks noGrp="1"/>
          </p:cNvSpPr>
          <p:nvPr>
            <p:ph type="sldNum" sz="quarter" idx="12"/>
          </p:nvPr>
        </p:nvSpPr>
        <p:spPr/>
        <p:txBody>
          <a:bodyPr/>
          <a:lstStyle/>
          <a:p>
            <a:fld id="{C0F4FBFA-1248-4AAF-9253-30F121885773}" type="slidenum">
              <a:rPr lang="en-US" smtClean="0"/>
              <a:t>53</a:t>
            </a:fld>
            <a:endParaRPr lang="en-US"/>
          </a:p>
        </p:txBody>
      </p:sp>
    </p:spTree>
    <p:extLst>
      <p:ext uri="{BB962C8B-B14F-4D97-AF65-F5344CB8AC3E}">
        <p14:creationId xmlns:p14="http://schemas.microsoft.com/office/powerpoint/2010/main" val="37768199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 Schema Summary</a:t>
            </a:r>
          </a:p>
        </p:txBody>
      </p:sp>
      <p:sp>
        <p:nvSpPr>
          <p:cNvPr id="3" name="Content Placeholder 2"/>
          <p:cNvSpPr>
            <a:spLocks noGrp="1"/>
          </p:cNvSpPr>
          <p:nvPr>
            <p:ph sz="half" idx="1"/>
          </p:nvPr>
        </p:nvSpPr>
        <p:spPr/>
        <p:txBody>
          <a:bodyPr>
            <a:normAutofit fontScale="85000" lnSpcReduction="20000"/>
          </a:bodyPr>
          <a:lstStyle/>
          <a:p>
            <a:r>
              <a:rPr lang="en-US" dirty="0"/>
              <a:t>The Good:</a:t>
            </a:r>
          </a:p>
          <a:p>
            <a:pPr lvl="1"/>
            <a:r>
              <a:rPr lang="en-US" dirty="0"/>
              <a:t>Very Popular in some circles – (Kimball Disciples)</a:t>
            </a:r>
          </a:p>
          <a:p>
            <a:pPr lvl="1"/>
            <a:r>
              <a:rPr lang="en-US" dirty="0"/>
              <a:t>Most useful when queries are around one type of event or process</a:t>
            </a:r>
          </a:p>
          <a:p>
            <a:pPr lvl="1"/>
            <a:r>
              <a:rPr lang="en-US" dirty="0"/>
              <a:t>Summary tables can simplify queries</a:t>
            </a:r>
          </a:p>
          <a:p>
            <a:pPr lvl="1"/>
            <a:r>
              <a:rPr lang="en-US" dirty="0"/>
              <a:t>Used in some of the analytic tools for sophisticated end users to develop their own reports.</a:t>
            </a:r>
          </a:p>
          <a:p>
            <a:pPr lvl="1"/>
            <a:r>
              <a:rPr lang="en-US" dirty="0"/>
              <a:t>Consistent approach to dealing with time</a:t>
            </a:r>
          </a:p>
          <a:p>
            <a:pPr lvl="1"/>
            <a:endParaRPr lang="en-US" dirty="0"/>
          </a:p>
          <a:p>
            <a:endParaRPr lang="en-US" dirty="0"/>
          </a:p>
          <a:p>
            <a:endParaRPr lang="en-US" dirty="0"/>
          </a:p>
        </p:txBody>
      </p:sp>
      <p:sp>
        <p:nvSpPr>
          <p:cNvPr id="10" name="Content Placeholder 9">
            <a:extLst>
              <a:ext uri="{FF2B5EF4-FFF2-40B4-BE49-F238E27FC236}">
                <a16:creationId xmlns:a16="http://schemas.microsoft.com/office/drawing/2014/main" id="{92FE97D3-5074-4E4D-AFBF-900CF34D6A82}"/>
              </a:ext>
            </a:extLst>
          </p:cNvPr>
          <p:cNvSpPr>
            <a:spLocks noGrp="1"/>
          </p:cNvSpPr>
          <p:nvPr>
            <p:ph sz="half" idx="2"/>
          </p:nvPr>
        </p:nvSpPr>
        <p:spPr/>
        <p:txBody>
          <a:bodyPr>
            <a:normAutofit fontScale="85000" lnSpcReduction="20000"/>
          </a:bodyPr>
          <a:lstStyle/>
          <a:p>
            <a:r>
              <a:rPr lang="en-US" dirty="0"/>
              <a:t>Some concerns:</a:t>
            </a:r>
          </a:p>
          <a:p>
            <a:pPr lvl="1"/>
            <a:r>
              <a:rPr lang="en-US" dirty="0"/>
              <a:t>To design a star schema, should understand the normalized data model</a:t>
            </a:r>
          </a:p>
          <a:p>
            <a:pPr lvl="1"/>
            <a:r>
              <a:rPr lang="en-US" dirty="0"/>
              <a:t>Queries that span more than one fact table can be harder to understand.</a:t>
            </a:r>
          </a:p>
          <a:p>
            <a:pPr lvl="1"/>
            <a:r>
              <a:rPr lang="en-US" dirty="0"/>
              <a:t>Dealing with bridge tables to capture sets of values can be difficult to understand.</a:t>
            </a:r>
          </a:p>
          <a:p>
            <a:pPr lvl="1"/>
            <a:r>
              <a:rPr lang="en-US" dirty="0"/>
              <a:t>Summary tables must be carefully designed and developed</a:t>
            </a:r>
          </a:p>
          <a:p>
            <a:pPr lvl="1"/>
            <a:r>
              <a:rPr lang="en-US" dirty="0"/>
              <a:t>Simplifications can lead to misleading results</a:t>
            </a:r>
          </a:p>
          <a:p>
            <a:endParaRPr lang="en-US" dirty="0"/>
          </a:p>
        </p:txBody>
      </p:sp>
      <p:sp>
        <p:nvSpPr>
          <p:cNvPr id="5" name="Footer Placeholder 4"/>
          <p:cNvSpPr>
            <a:spLocks noGrp="1"/>
          </p:cNvSpPr>
          <p:nvPr>
            <p:ph type="ftr" sz="quarter" idx="11"/>
          </p:nvPr>
        </p:nvSpPr>
        <p:spPr/>
        <p:txBody>
          <a:bodyPr/>
          <a:lstStyle/>
          <a:p>
            <a:r>
              <a:rPr lang="en-US"/>
              <a:t>Data Warehousing, OLAP, Data Mining</a:t>
            </a:r>
          </a:p>
        </p:txBody>
      </p:sp>
      <p:sp>
        <p:nvSpPr>
          <p:cNvPr id="6" name="Slide Number Placeholder 5"/>
          <p:cNvSpPr>
            <a:spLocks noGrp="1"/>
          </p:cNvSpPr>
          <p:nvPr>
            <p:ph type="sldNum" sz="quarter" idx="12"/>
          </p:nvPr>
        </p:nvSpPr>
        <p:spPr/>
        <p:txBody>
          <a:bodyPr/>
          <a:lstStyle/>
          <a:p>
            <a:fld id="{82491468-CFF2-4646-9C3E-2337B12867F8}" type="slidenum">
              <a:rPr lang="en-US" smtClean="0"/>
              <a:pPr/>
              <a:t>54</a:t>
            </a:fld>
            <a:endParaRPr lang="en-US"/>
          </a:p>
        </p:txBody>
      </p:sp>
    </p:spTree>
    <p:extLst>
      <p:ext uri="{BB962C8B-B14F-4D97-AF65-F5344CB8AC3E}">
        <p14:creationId xmlns:p14="http://schemas.microsoft.com/office/powerpoint/2010/main" val="38162883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381000"/>
            <a:ext cx="8229600" cy="381000"/>
          </a:xfrm>
        </p:spPr>
        <p:txBody>
          <a:bodyPr>
            <a:noAutofit/>
          </a:bodyPr>
          <a:lstStyle/>
          <a:p>
            <a:r>
              <a:rPr lang="en-US" sz="1200" dirty="0"/>
              <a:t>HealthCare Billing Star </a:t>
            </a:r>
            <a:r>
              <a:rPr lang="en-US" sz="800" dirty="0"/>
              <a:t>The Data Warehouse Toolkit: The Complete Guide to Dimensional Modeling, Second Edition by Ralph Kimball and Margy Ross.  John Wiley &amp; Sons, 2002.</a:t>
            </a:r>
            <a:endParaRPr lang="en-US" sz="1200" dirty="0"/>
          </a:p>
        </p:txBody>
      </p:sp>
      <p:sp>
        <p:nvSpPr>
          <p:cNvPr id="5" name="Footer Placeholder 4"/>
          <p:cNvSpPr>
            <a:spLocks noGrp="1"/>
          </p:cNvSpPr>
          <p:nvPr>
            <p:ph type="ftr" sz="quarter" idx="11"/>
          </p:nvPr>
        </p:nvSpPr>
        <p:spPr/>
        <p:txBody>
          <a:bodyPr/>
          <a:lstStyle/>
          <a:p>
            <a:pPr>
              <a:defRPr/>
            </a:pPr>
            <a:r>
              <a:rPr lang="en-US"/>
              <a:t>Data Warehousing, OLAP, Data Mining</a:t>
            </a:r>
          </a:p>
        </p:txBody>
      </p:sp>
      <p:sp>
        <p:nvSpPr>
          <p:cNvPr id="6" name="Slide Number Placeholder 5"/>
          <p:cNvSpPr>
            <a:spLocks noGrp="1"/>
          </p:cNvSpPr>
          <p:nvPr>
            <p:ph type="sldNum" sz="quarter" idx="12"/>
          </p:nvPr>
        </p:nvSpPr>
        <p:spPr/>
        <p:txBody>
          <a:bodyPr/>
          <a:lstStyle/>
          <a:p>
            <a:pPr>
              <a:defRPr/>
            </a:pPr>
            <a:fld id="{20B150DB-C4B2-4839-B42C-6E7773EC6487}" type="slidenum">
              <a:rPr lang="en-US" smtClean="0"/>
              <a:pPr>
                <a:defRPr/>
              </a:pPr>
              <a:t>55</a:t>
            </a:fld>
            <a:endParaRPr lang="en-US"/>
          </a:p>
        </p:txBody>
      </p:sp>
      <p:pic>
        <p:nvPicPr>
          <p:cNvPr id="23558" name="Picture 4" descr="Click to collapse"/>
          <p:cNvPicPr>
            <a:picLocks noChangeAspect="1" noChangeArrowheads="1"/>
          </p:cNvPicPr>
          <p:nvPr/>
        </p:nvPicPr>
        <p:blipFill>
          <a:blip r:embed="rId2" cstate="print"/>
          <a:srcRect/>
          <a:stretch>
            <a:fillRect/>
          </a:stretch>
        </p:blipFill>
        <p:spPr bwMode="auto">
          <a:xfrm>
            <a:off x="457200" y="1347952"/>
            <a:ext cx="7657470" cy="5129047"/>
          </a:xfrm>
          <a:prstGeom prst="rect">
            <a:avLst/>
          </a:prstGeom>
          <a:noFill/>
          <a:ln w="9525">
            <a:noFill/>
            <a:miter lim="800000"/>
            <a:headEnd/>
            <a:tailEnd/>
          </a:ln>
        </p:spPr>
      </p:pic>
    </p:spTree>
    <p:extLst>
      <p:ext uri="{BB962C8B-B14F-4D97-AF65-F5344CB8AC3E}">
        <p14:creationId xmlns:p14="http://schemas.microsoft.com/office/powerpoint/2010/main" val="22326319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228600"/>
            <a:ext cx="8229600" cy="639763"/>
          </a:xfrm>
        </p:spPr>
        <p:txBody>
          <a:bodyPr>
            <a:noAutofit/>
          </a:bodyPr>
          <a:lstStyle/>
          <a:p>
            <a:r>
              <a:rPr lang="en-US" sz="3600" dirty="0"/>
              <a:t>Diagnosis Dimension – Set of Diagnoses</a:t>
            </a:r>
          </a:p>
        </p:txBody>
      </p:sp>
      <p:sp>
        <p:nvSpPr>
          <p:cNvPr id="5" name="Footer Placeholder 4"/>
          <p:cNvSpPr>
            <a:spLocks noGrp="1"/>
          </p:cNvSpPr>
          <p:nvPr>
            <p:ph type="ftr" sz="quarter" idx="11"/>
          </p:nvPr>
        </p:nvSpPr>
        <p:spPr/>
        <p:txBody>
          <a:bodyPr/>
          <a:lstStyle/>
          <a:p>
            <a:pPr>
              <a:defRPr/>
            </a:pPr>
            <a:r>
              <a:rPr lang="en-US"/>
              <a:t>Data Warehousing, OLAP, Data Mining</a:t>
            </a:r>
          </a:p>
        </p:txBody>
      </p:sp>
      <p:sp>
        <p:nvSpPr>
          <p:cNvPr id="6" name="Slide Number Placeholder 5"/>
          <p:cNvSpPr>
            <a:spLocks noGrp="1"/>
          </p:cNvSpPr>
          <p:nvPr>
            <p:ph type="sldNum" sz="quarter" idx="12"/>
          </p:nvPr>
        </p:nvSpPr>
        <p:spPr/>
        <p:txBody>
          <a:bodyPr/>
          <a:lstStyle/>
          <a:p>
            <a:pPr>
              <a:defRPr/>
            </a:pPr>
            <a:fld id="{A3B41AD5-DC70-479F-BB36-9B12CC7832DF}" type="slidenum">
              <a:rPr lang="en-US" smtClean="0"/>
              <a:pPr>
                <a:defRPr/>
              </a:pPr>
              <a:t>56</a:t>
            </a:fld>
            <a:endParaRPr lang="en-US"/>
          </a:p>
        </p:txBody>
      </p:sp>
      <p:pic>
        <p:nvPicPr>
          <p:cNvPr id="24582" name="Picture 2" descr="Click to collapse"/>
          <p:cNvPicPr>
            <a:picLocks noChangeAspect="1" noChangeArrowheads="1"/>
          </p:cNvPicPr>
          <p:nvPr/>
        </p:nvPicPr>
        <p:blipFill>
          <a:blip r:embed="rId3" cstate="print"/>
          <a:srcRect/>
          <a:stretch>
            <a:fillRect/>
          </a:stretch>
        </p:blipFill>
        <p:spPr bwMode="auto">
          <a:xfrm>
            <a:off x="788276" y="1450428"/>
            <a:ext cx="7567448" cy="3352354"/>
          </a:xfrm>
          <a:prstGeom prst="rect">
            <a:avLst/>
          </a:prstGeom>
          <a:noFill/>
          <a:ln w="9525">
            <a:noFill/>
            <a:miter lim="800000"/>
            <a:headEnd/>
            <a:tailEnd/>
          </a:ln>
        </p:spPr>
      </p:pic>
    </p:spTree>
    <p:extLst>
      <p:ext uri="{BB962C8B-B14F-4D97-AF65-F5344CB8AC3E}">
        <p14:creationId xmlns:p14="http://schemas.microsoft.com/office/powerpoint/2010/main" val="26527391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pPr algn="ctr"/>
            <a:r>
              <a:rPr lang="en-US" sz="2800">
                <a:solidFill>
                  <a:schemeClr val="accent6">
                    <a:lumMod val="50000"/>
                  </a:schemeClr>
                </a:solidFill>
              </a:rPr>
              <a:t>Summary, Review, &amp; Questions…</a:t>
            </a:r>
          </a:p>
        </p:txBody>
      </p:sp>
      <p:pic>
        <p:nvPicPr>
          <p:cNvPr id="1026" name="Picture 2" descr="C:\Users\Martin Schedlbauer\AppData\Local\Microsoft\Windows\Temporary Internet Files\Content.IE5\RQ7Z4LXW\MC900441426[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5694" y="457200"/>
            <a:ext cx="3657143" cy="3657143"/>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872E60FC-9B56-024B-B8C9-C49B94BB8B6A}"/>
              </a:ext>
            </a:extLst>
          </p:cNvPr>
          <p:cNvSpPr>
            <a:spLocks noGrp="1"/>
          </p:cNvSpPr>
          <p:nvPr>
            <p:ph type="ftr" sz="quarter" idx="11"/>
          </p:nvPr>
        </p:nvSpPr>
        <p:spPr/>
        <p:txBody>
          <a:bodyPr/>
          <a:lstStyle/>
          <a:p>
            <a:r>
              <a:rPr lang="en-US"/>
              <a:t>Data Warehousing, OLAP, Data Mining</a:t>
            </a:r>
          </a:p>
        </p:txBody>
      </p:sp>
      <p:sp>
        <p:nvSpPr>
          <p:cNvPr id="3" name="Slide Number Placeholder 2">
            <a:extLst>
              <a:ext uri="{FF2B5EF4-FFF2-40B4-BE49-F238E27FC236}">
                <a16:creationId xmlns:a16="http://schemas.microsoft.com/office/drawing/2014/main" id="{A83CD9CB-79E9-D54C-96EA-C63DC55A5872}"/>
              </a:ext>
            </a:extLst>
          </p:cNvPr>
          <p:cNvSpPr>
            <a:spLocks noGrp="1"/>
          </p:cNvSpPr>
          <p:nvPr>
            <p:ph type="sldNum" sz="quarter" idx="12"/>
          </p:nvPr>
        </p:nvSpPr>
        <p:spPr/>
        <p:txBody>
          <a:bodyPr/>
          <a:lstStyle/>
          <a:p>
            <a:fld id="{C0F4FBFA-1248-4AAF-9253-30F121885773}" type="slidenum">
              <a:rPr lang="en-US" smtClean="0"/>
              <a:t>57</a:t>
            </a:fld>
            <a:endParaRPr lang="en-US"/>
          </a:p>
        </p:txBody>
      </p:sp>
    </p:spTree>
    <p:extLst>
      <p:ext uri="{BB962C8B-B14F-4D97-AF65-F5344CB8AC3E}">
        <p14:creationId xmlns:p14="http://schemas.microsoft.com/office/powerpoint/2010/main" val="38796913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946" name="Rectangle 2"/>
          <p:cNvSpPr>
            <a:spLocks noGrp="1" noChangeArrowheads="1"/>
          </p:cNvSpPr>
          <p:nvPr>
            <p:ph type="ctrTitle"/>
          </p:nvPr>
        </p:nvSpPr>
        <p:spPr/>
        <p:txBody>
          <a:bodyPr/>
          <a:lstStyle/>
          <a:p>
            <a:r>
              <a:rPr lang="en-US" dirty="0"/>
              <a:t>Data Mining and Knowledge Discovery</a:t>
            </a:r>
          </a:p>
        </p:txBody>
      </p:sp>
    </p:spTree>
    <p:extLst>
      <p:ext uri="{BB962C8B-B14F-4D97-AF65-F5344CB8AC3E}">
        <p14:creationId xmlns:p14="http://schemas.microsoft.com/office/powerpoint/2010/main" val="23061269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p:txBody>
          <a:bodyPr/>
          <a:lstStyle/>
          <a:p>
            <a:r>
              <a:rPr lang="en-US" dirty="0"/>
              <a:t>Need for data warehouses</a:t>
            </a:r>
          </a:p>
          <a:p>
            <a:r>
              <a:rPr lang="en-US" dirty="0"/>
              <a:t>Benefits of a data warehouse</a:t>
            </a:r>
          </a:p>
          <a:p>
            <a:r>
              <a:rPr lang="en-US" dirty="0"/>
              <a:t>Data warehouse vs data mart</a:t>
            </a:r>
          </a:p>
          <a:p>
            <a:r>
              <a:rPr lang="en-US" dirty="0"/>
              <a:t>OLTP vs DSS vs OLAP</a:t>
            </a:r>
          </a:p>
          <a:p>
            <a:endParaRPr lang="en-US" dirty="0"/>
          </a:p>
        </p:txBody>
      </p:sp>
      <p:sp>
        <p:nvSpPr>
          <p:cNvPr id="2" name="Footer Placeholder 1">
            <a:extLst>
              <a:ext uri="{FF2B5EF4-FFF2-40B4-BE49-F238E27FC236}">
                <a16:creationId xmlns:a16="http://schemas.microsoft.com/office/drawing/2014/main" id="{B4C972D1-A6B6-3442-997E-0343E4083FDA}"/>
              </a:ext>
            </a:extLst>
          </p:cNvPr>
          <p:cNvSpPr>
            <a:spLocks noGrp="1"/>
          </p:cNvSpPr>
          <p:nvPr>
            <p:ph type="ftr" sz="quarter" idx="3"/>
          </p:nvPr>
        </p:nvSpPr>
        <p:spPr/>
        <p:txBody>
          <a:bodyPr/>
          <a:lstStyle/>
          <a:p>
            <a:r>
              <a:rPr lang="en-US"/>
              <a:t>Data Warehousing, OLAP, Data Mining</a:t>
            </a:r>
          </a:p>
        </p:txBody>
      </p:sp>
      <p:sp>
        <p:nvSpPr>
          <p:cNvPr id="3" name="Slide Number Placeholder 2">
            <a:extLst>
              <a:ext uri="{FF2B5EF4-FFF2-40B4-BE49-F238E27FC236}">
                <a16:creationId xmlns:a16="http://schemas.microsoft.com/office/drawing/2014/main" id="{8F40C37D-0C97-634D-8DB0-BA7C3752A34A}"/>
              </a:ext>
            </a:extLst>
          </p:cNvPr>
          <p:cNvSpPr>
            <a:spLocks noGrp="1"/>
          </p:cNvSpPr>
          <p:nvPr>
            <p:ph type="sldNum" sz="quarter" idx="4"/>
          </p:nvPr>
        </p:nvSpPr>
        <p:spPr/>
        <p:txBody>
          <a:bodyPr/>
          <a:lstStyle/>
          <a:p>
            <a:fld id="{C0F4FBFA-1248-4AAF-9253-30F121885773}" type="slidenum">
              <a:rPr lang="en-US" smtClean="0"/>
              <a:t>59</a:t>
            </a:fld>
            <a:endParaRPr lang="en-US"/>
          </a:p>
        </p:txBody>
      </p:sp>
    </p:spTree>
    <p:extLst>
      <p:ext uri="{BB962C8B-B14F-4D97-AF65-F5344CB8AC3E}">
        <p14:creationId xmlns:p14="http://schemas.microsoft.com/office/powerpoint/2010/main" val="27056341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84DEE-3EC3-964E-93A8-4C2D39BE8EDD}"/>
              </a:ext>
            </a:extLst>
          </p:cNvPr>
          <p:cNvSpPr>
            <a:spLocks noGrp="1"/>
          </p:cNvSpPr>
          <p:nvPr>
            <p:ph type="title"/>
          </p:nvPr>
        </p:nvSpPr>
        <p:spPr/>
        <p:txBody>
          <a:bodyPr/>
          <a:lstStyle/>
          <a:p>
            <a:r>
              <a:rPr lang="en-US" altLang="en-US" dirty="0"/>
              <a:t>Enterprise Data Warehouses</a:t>
            </a:r>
            <a:endParaRPr lang="en-US" dirty="0"/>
          </a:p>
        </p:txBody>
      </p:sp>
      <p:sp>
        <p:nvSpPr>
          <p:cNvPr id="4" name="Footer Placeholder 3">
            <a:extLst>
              <a:ext uri="{FF2B5EF4-FFF2-40B4-BE49-F238E27FC236}">
                <a16:creationId xmlns:a16="http://schemas.microsoft.com/office/drawing/2014/main" id="{29233AE3-87AD-EA4D-A63F-0A15503DBAFB}"/>
              </a:ext>
            </a:extLst>
          </p:cNvPr>
          <p:cNvSpPr>
            <a:spLocks noGrp="1"/>
          </p:cNvSpPr>
          <p:nvPr>
            <p:ph type="ftr" sz="quarter" idx="11"/>
          </p:nvPr>
        </p:nvSpPr>
        <p:spPr/>
        <p:txBody>
          <a:bodyPr/>
          <a:lstStyle/>
          <a:p>
            <a:r>
              <a:rPr lang="en-US"/>
              <a:t>Data Warehousing, OLAP, Data Mining</a:t>
            </a:r>
          </a:p>
        </p:txBody>
      </p:sp>
      <p:sp>
        <p:nvSpPr>
          <p:cNvPr id="5" name="Slide Number Placeholder 4">
            <a:extLst>
              <a:ext uri="{FF2B5EF4-FFF2-40B4-BE49-F238E27FC236}">
                <a16:creationId xmlns:a16="http://schemas.microsoft.com/office/drawing/2014/main" id="{90B0EFDB-B113-BA41-ABA8-0981975332F5}"/>
              </a:ext>
            </a:extLst>
          </p:cNvPr>
          <p:cNvSpPr>
            <a:spLocks noGrp="1"/>
          </p:cNvSpPr>
          <p:nvPr>
            <p:ph type="sldNum" sz="quarter" idx="12"/>
          </p:nvPr>
        </p:nvSpPr>
        <p:spPr/>
        <p:txBody>
          <a:bodyPr/>
          <a:lstStyle/>
          <a:p>
            <a:fld id="{C0F4FBFA-1248-4AAF-9253-30F121885773}" type="slidenum">
              <a:rPr lang="en-US" smtClean="0"/>
              <a:t>6</a:t>
            </a:fld>
            <a:endParaRPr lang="en-US"/>
          </a:p>
        </p:txBody>
      </p:sp>
      <p:sp>
        <p:nvSpPr>
          <p:cNvPr id="6" name="Rectangle 3">
            <a:extLst>
              <a:ext uri="{FF2B5EF4-FFF2-40B4-BE49-F238E27FC236}">
                <a16:creationId xmlns:a16="http://schemas.microsoft.com/office/drawing/2014/main" id="{3E148B68-4AA7-B143-8C56-D2B49DFA593E}"/>
              </a:ext>
            </a:extLst>
          </p:cNvPr>
          <p:cNvSpPr>
            <a:spLocks noChangeArrowheads="1"/>
          </p:cNvSpPr>
          <p:nvPr/>
        </p:nvSpPr>
        <p:spPr bwMode="auto">
          <a:xfrm>
            <a:off x="5835163" y="1962688"/>
            <a:ext cx="2612895" cy="2918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spcAft>
                <a:spcPct val="15000"/>
              </a:spcAft>
              <a:buFontTx/>
              <a:buChar char="•"/>
            </a:pPr>
            <a:r>
              <a:rPr lang="en-US" altLang="en-US" b="1" dirty="0">
                <a:solidFill>
                  <a:srgbClr val="000066"/>
                </a:solidFill>
                <a:latin typeface="Times New Roman" panose="02020603050405020304" pitchFamily="18" charset="0"/>
              </a:rPr>
              <a:t> Data Consolidation</a:t>
            </a:r>
          </a:p>
          <a:p>
            <a:pPr>
              <a:spcAft>
                <a:spcPct val="15000"/>
              </a:spcAft>
              <a:buFontTx/>
              <a:buChar char="•"/>
            </a:pPr>
            <a:r>
              <a:rPr lang="en-US" altLang="en-US" b="1" dirty="0">
                <a:solidFill>
                  <a:srgbClr val="000066"/>
                </a:solidFill>
                <a:latin typeface="Times New Roman" panose="02020603050405020304" pitchFamily="18" charset="0"/>
              </a:rPr>
              <a:t> Data publication</a:t>
            </a:r>
          </a:p>
          <a:p>
            <a:pPr>
              <a:spcAft>
                <a:spcPct val="15000"/>
              </a:spcAft>
              <a:buFontTx/>
              <a:buChar char="•"/>
            </a:pPr>
            <a:r>
              <a:rPr lang="en-US" altLang="en-US" b="1" dirty="0">
                <a:solidFill>
                  <a:srgbClr val="000066"/>
                </a:solidFill>
                <a:latin typeface="Times New Roman" panose="02020603050405020304" pitchFamily="18" charset="0"/>
              </a:rPr>
              <a:t> Data visualization</a:t>
            </a:r>
          </a:p>
          <a:p>
            <a:pPr>
              <a:spcAft>
                <a:spcPct val="15000"/>
              </a:spcAft>
              <a:buFontTx/>
              <a:buChar char="•"/>
            </a:pPr>
            <a:r>
              <a:rPr lang="en-US" altLang="en-US" b="1" dirty="0">
                <a:solidFill>
                  <a:srgbClr val="000066"/>
                </a:solidFill>
                <a:latin typeface="Times New Roman" panose="02020603050405020304" pitchFamily="18" charset="0"/>
              </a:rPr>
              <a:t> Periodic updates</a:t>
            </a:r>
          </a:p>
          <a:p>
            <a:pPr>
              <a:spcAft>
                <a:spcPct val="15000"/>
              </a:spcAft>
              <a:buFontTx/>
              <a:buChar char="•"/>
            </a:pPr>
            <a:r>
              <a:rPr lang="en-US" altLang="en-US" b="1" dirty="0">
                <a:solidFill>
                  <a:srgbClr val="000066"/>
                </a:solidFill>
                <a:latin typeface="Times New Roman" panose="02020603050405020304" pitchFamily="18" charset="0"/>
              </a:rPr>
              <a:t> Filtering</a:t>
            </a:r>
          </a:p>
          <a:p>
            <a:pPr>
              <a:spcAft>
                <a:spcPct val="15000"/>
              </a:spcAft>
              <a:buFontTx/>
              <a:buChar char="•"/>
            </a:pPr>
            <a:r>
              <a:rPr lang="en-US" altLang="en-US" b="1" dirty="0">
                <a:solidFill>
                  <a:srgbClr val="000066"/>
                </a:solidFill>
                <a:latin typeface="Times New Roman" panose="02020603050405020304" pitchFamily="18" charset="0"/>
              </a:rPr>
              <a:t> Summarization</a:t>
            </a:r>
          </a:p>
          <a:p>
            <a:pPr>
              <a:spcAft>
                <a:spcPct val="15000"/>
              </a:spcAft>
              <a:buFontTx/>
              <a:buChar char="•"/>
            </a:pPr>
            <a:r>
              <a:rPr lang="en-US" altLang="en-US" b="1" dirty="0">
                <a:solidFill>
                  <a:srgbClr val="000066"/>
                </a:solidFill>
                <a:latin typeface="Times New Roman" panose="02020603050405020304" pitchFamily="18" charset="0"/>
              </a:rPr>
              <a:t> Statistical analysis</a:t>
            </a:r>
          </a:p>
          <a:p>
            <a:pPr>
              <a:spcAft>
                <a:spcPct val="15000"/>
              </a:spcAft>
              <a:buFontTx/>
              <a:buChar char="•"/>
            </a:pPr>
            <a:r>
              <a:rPr lang="en-US" altLang="en-US" b="1" dirty="0">
                <a:solidFill>
                  <a:srgbClr val="000066"/>
                </a:solidFill>
                <a:latin typeface="Times New Roman" panose="02020603050405020304" pitchFamily="18" charset="0"/>
              </a:rPr>
              <a:t> Historical data</a:t>
            </a:r>
          </a:p>
          <a:p>
            <a:pPr>
              <a:spcAft>
                <a:spcPct val="15000"/>
              </a:spcAft>
              <a:buFontTx/>
              <a:buChar char="•"/>
            </a:pPr>
            <a:r>
              <a:rPr lang="en-US" altLang="en-US" b="1" dirty="0">
                <a:solidFill>
                  <a:srgbClr val="000066"/>
                </a:solidFill>
                <a:latin typeface="Times New Roman" panose="02020603050405020304" pitchFamily="18" charset="0"/>
              </a:rPr>
              <a:t> Pattern &amp; Rule Mining</a:t>
            </a:r>
          </a:p>
        </p:txBody>
      </p:sp>
      <p:sp>
        <p:nvSpPr>
          <p:cNvPr id="7" name="Oval 4">
            <a:extLst>
              <a:ext uri="{FF2B5EF4-FFF2-40B4-BE49-F238E27FC236}">
                <a16:creationId xmlns:a16="http://schemas.microsoft.com/office/drawing/2014/main" id="{83531853-85E3-B440-9B03-D0A45D0C91F0}"/>
              </a:ext>
            </a:extLst>
          </p:cNvPr>
          <p:cNvSpPr>
            <a:spLocks noChangeArrowheads="1"/>
          </p:cNvSpPr>
          <p:nvPr/>
        </p:nvSpPr>
        <p:spPr bwMode="auto">
          <a:xfrm>
            <a:off x="724389" y="1797050"/>
            <a:ext cx="1816100" cy="825500"/>
          </a:xfrm>
          <a:prstGeom prst="ellipse">
            <a:avLst/>
          </a:prstGeom>
          <a:solidFill>
            <a:srgbClr val="FFFFCC"/>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algn="ctr"/>
            <a:r>
              <a:rPr lang="en-US" altLang="en-US" sz="2000" b="1" dirty="0">
                <a:solidFill>
                  <a:schemeClr val="accent4">
                    <a:lumMod val="50000"/>
                  </a:schemeClr>
                </a:solidFill>
                <a:latin typeface="Times New Roman" panose="02020603050405020304" pitchFamily="18" charset="0"/>
              </a:rPr>
              <a:t>Accounting</a:t>
            </a:r>
          </a:p>
          <a:p>
            <a:pPr algn="ctr"/>
            <a:r>
              <a:rPr lang="en-US" altLang="en-US" sz="2000" b="1" dirty="0">
                <a:solidFill>
                  <a:schemeClr val="accent4">
                    <a:lumMod val="50000"/>
                  </a:schemeClr>
                </a:solidFill>
                <a:latin typeface="Times New Roman" panose="02020603050405020304" pitchFamily="18" charset="0"/>
              </a:rPr>
              <a:t>(CSV)</a:t>
            </a:r>
          </a:p>
        </p:txBody>
      </p:sp>
      <p:sp>
        <p:nvSpPr>
          <p:cNvPr id="8" name="Oval 5">
            <a:extLst>
              <a:ext uri="{FF2B5EF4-FFF2-40B4-BE49-F238E27FC236}">
                <a16:creationId xmlns:a16="http://schemas.microsoft.com/office/drawing/2014/main" id="{C6728C95-C403-4440-8BB1-849642645070}"/>
              </a:ext>
            </a:extLst>
          </p:cNvPr>
          <p:cNvSpPr>
            <a:spLocks noChangeArrowheads="1"/>
          </p:cNvSpPr>
          <p:nvPr/>
        </p:nvSpPr>
        <p:spPr bwMode="auto">
          <a:xfrm>
            <a:off x="343389" y="3397250"/>
            <a:ext cx="1816100" cy="825500"/>
          </a:xfrm>
          <a:prstGeom prst="ellipse">
            <a:avLst/>
          </a:prstGeom>
          <a:solidFill>
            <a:srgbClr val="FFFFCC"/>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algn="ctr"/>
            <a:r>
              <a:rPr lang="en-US" altLang="en-US" sz="2000" b="1" dirty="0">
                <a:solidFill>
                  <a:schemeClr val="accent4">
                    <a:lumMod val="50000"/>
                  </a:schemeClr>
                </a:solidFill>
                <a:latin typeface="Times New Roman" panose="02020603050405020304" pitchFamily="18" charset="0"/>
              </a:rPr>
              <a:t>Marketing</a:t>
            </a:r>
          </a:p>
          <a:p>
            <a:pPr algn="ctr"/>
            <a:r>
              <a:rPr lang="en-US" altLang="en-US" sz="2000" b="1" dirty="0">
                <a:solidFill>
                  <a:schemeClr val="accent4">
                    <a:lumMod val="50000"/>
                  </a:schemeClr>
                </a:solidFill>
                <a:latin typeface="Times New Roman" panose="02020603050405020304" pitchFamily="18" charset="0"/>
              </a:rPr>
              <a:t>(SQLite)</a:t>
            </a:r>
          </a:p>
        </p:txBody>
      </p:sp>
      <p:sp>
        <p:nvSpPr>
          <p:cNvPr id="9" name="Oval 6">
            <a:extLst>
              <a:ext uri="{FF2B5EF4-FFF2-40B4-BE49-F238E27FC236}">
                <a16:creationId xmlns:a16="http://schemas.microsoft.com/office/drawing/2014/main" id="{CAC0F11A-F093-F04B-BB6D-66915CD61569}"/>
              </a:ext>
            </a:extLst>
          </p:cNvPr>
          <p:cNvSpPr>
            <a:spLocks noChangeArrowheads="1"/>
          </p:cNvSpPr>
          <p:nvPr/>
        </p:nvSpPr>
        <p:spPr bwMode="auto">
          <a:xfrm>
            <a:off x="876789" y="4692650"/>
            <a:ext cx="1816100" cy="825500"/>
          </a:xfrm>
          <a:prstGeom prst="ellipse">
            <a:avLst/>
          </a:prstGeom>
          <a:solidFill>
            <a:srgbClr val="FFFFCC"/>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algn="ctr"/>
            <a:r>
              <a:rPr lang="en-US" altLang="en-US" sz="2000" b="1">
                <a:solidFill>
                  <a:schemeClr val="accent4">
                    <a:lumMod val="50000"/>
                  </a:schemeClr>
                </a:solidFill>
                <a:latin typeface="Times New Roman" panose="02020603050405020304" pitchFamily="18" charset="0"/>
              </a:rPr>
              <a:t>Production</a:t>
            </a:r>
          </a:p>
          <a:p>
            <a:pPr algn="ctr"/>
            <a:r>
              <a:rPr lang="en-US" altLang="en-US" sz="2000" b="1">
                <a:solidFill>
                  <a:schemeClr val="accent4">
                    <a:lumMod val="50000"/>
                  </a:schemeClr>
                </a:solidFill>
                <a:latin typeface="Times New Roman" panose="02020603050405020304" pitchFamily="18" charset="0"/>
              </a:rPr>
              <a:t>(Oracle)</a:t>
            </a:r>
          </a:p>
        </p:txBody>
      </p:sp>
      <p:sp>
        <p:nvSpPr>
          <p:cNvPr id="10" name="Oval 7">
            <a:extLst>
              <a:ext uri="{FF2B5EF4-FFF2-40B4-BE49-F238E27FC236}">
                <a16:creationId xmlns:a16="http://schemas.microsoft.com/office/drawing/2014/main" id="{51A60CFE-8FFE-B046-8CB5-BF43317C7898}"/>
              </a:ext>
            </a:extLst>
          </p:cNvPr>
          <p:cNvSpPr>
            <a:spLocks noChangeArrowheads="1"/>
          </p:cNvSpPr>
          <p:nvPr/>
        </p:nvSpPr>
        <p:spPr bwMode="auto">
          <a:xfrm>
            <a:off x="2934189" y="1416050"/>
            <a:ext cx="1816100" cy="825500"/>
          </a:xfrm>
          <a:prstGeom prst="ellipse">
            <a:avLst/>
          </a:prstGeom>
          <a:solidFill>
            <a:srgbClr val="FFFFCC"/>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algn="ctr"/>
            <a:r>
              <a:rPr lang="en-US" altLang="en-US" sz="2000" b="1" dirty="0">
                <a:solidFill>
                  <a:schemeClr val="accent4">
                    <a:lumMod val="50000"/>
                  </a:schemeClr>
                </a:solidFill>
                <a:latin typeface="Times New Roman" panose="02020603050405020304" pitchFamily="18" charset="0"/>
              </a:rPr>
              <a:t>Operations</a:t>
            </a:r>
          </a:p>
          <a:p>
            <a:pPr algn="ctr"/>
            <a:r>
              <a:rPr lang="en-US" altLang="en-US" sz="2000" b="1" dirty="0">
                <a:solidFill>
                  <a:schemeClr val="accent4">
                    <a:lumMod val="50000"/>
                  </a:schemeClr>
                </a:solidFill>
                <a:latin typeface="Times New Roman" panose="02020603050405020304" pitchFamily="18" charset="0"/>
              </a:rPr>
              <a:t>(DB/2)</a:t>
            </a:r>
          </a:p>
        </p:txBody>
      </p:sp>
      <p:sp>
        <p:nvSpPr>
          <p:cNvPr id="11" name="Oval 8">
            <a:extLst>
              <a:ext uri="{FF2B5EF4-FFF2-40B4-BE49-F238E27FC236}">
                <a16:creationId xmlns:a16="http://schemas.microsoft.com/office/drawing/2014/main" id="{0FE53FBC-AC0F-2646-A0C2-43E93F0F6F3B}"/>
              </a:ext>
            </a:extLst>
          </p:cNvPr>
          <p:cNvSpPr>
            <a:spLocks noChangeArrowheads="1"/>
          </p:cNvSpPr>
          <p:nvPr/>
        </p:nvSpPr>
        <p:spPr bwMode="auto">
          <a:xfrm>
            <a:off x="3010389" y="5302250"/>
            <a:ext cx="1816100" cy="825500"/>
          </a:xfrm>
          <a:prstGeom prst="ellipse">
            <a:avLst/>
          </a:prstGeom>
          <a:solidFill>
            <a:srgbClr val="FFFFCC"/>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algn="ctr"/>
            <a:r>
              <a:rPr lang="en-US" altLang="en-US" sz="2000" b="1" dirty="0">
                <a:solidFill>
                  <a:schemeClr val="accent4">
                    <a:lumMod val="50000"/>
                  </a:schemeClr>
                </a:solidFill>
                <a:latin typeface="Times New Roman" panose="02020603050405020304" pitchFamily="18" charset="0"/>
              </a:rPr>
              <a:t>Public Data</a:t>
            </a:r>
          </a:p>
          <a:p>
            <a:pPr algn="ctr"/>
            <a:r>
              <a:rPr lang="en-US" altLang="en-US" sz="2000" b="1" dirty="0">
                <a:solidFill>
                  <a:schemeClr val="accent4">
                    <a:lumMod val="50000"/>
                  </a:schemeClr>
                </a:solidFill>
                <a:latin typeface="Times New Roman" panose="02020603050405020304" pitchFamily="18" charset="0"/>
              </a:rPr>
              <a:t>(XML)</a:t>
            </a:r>
          </a:p>
        </p:txBody>
      </p:sp>
      <p:sp>
        <p:nvSpPr>
          <p:cNvPr id="12" name="Rectangle 15">
            <a:extLst>
              <a:ext uri="{FF2B5EF4-FFF2-40B4-BE49-F238E27FC236}">
                <a16:creationId xmlns:a16="http://schemas.microsoft.com/office/drawing/2014/main" id="{844C03F4-3A05-6B4C-87E9-A9E05B349175}"/>
              </a:ext>
            </a:extLst>
          </p:cNvPr>
          <p:cNvSpPr>
            <a:spLocks noChangeArrowheads="1"/>
          </p:cNvSpPr>
          <p:nvPr/>
        </p:nvSpPr>
        <p:spPr bwMode="auto">
          <a:xfrm>
            <a:off x="3249869" y="4283707"/>
            <a:ext cx="1626065" cy="277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lgn="ctr"/>
            <a:r>
              <a:rPr lang="en-US" altLang="en-US" sz="1200" b="1" dirty="0">
                <a:solidFill>
                  <a:schemeClr val="folHlink"/>
                </a:solidFill>
                <a:latin typeface="Arial" panose="020B0604020202020204" pitchFamily="34" charset="0"/>
              </a:rPr>
              <a:t>Data Warehouse</a:t>
            </a:r>
          </a:p>
        </p:txBody>
      </p:sp>
      <p:sp>
        <p:nvSpPr>
          <p:cNvPr id="13" name="Line 16">
            <a:extLst>
              <a:ext uri="{FF2B5EF4-FFF2-40B4-BE49-F238E27FC236}">
                <a16:creationId xmlns:a16="http://schemas.microsoft.com/office/drawing/2014/main" id="{91BFC6C7-6207-C94E-ACE9-61F7C36742A3}"/>
              </a:ext>
            </a:extLst>
          </p:cNvPr>
          <p:cNvSpPr>
            <a:spLocks noChangeShapeType="1"/>
          </p:cNvSpPr>
          <p:nvPr/>
        </p:nvSpPr>
        <p:spPr bwMode="auto">
          <a:xfrm>
            <a:off x="3842239" y="2324100"/>
            <a:ext cx="152400" cy="457200"/>
          </a:xfrm>
          <a:prstGeom prst="line">
            <a:avLst/>
          </a:prstGeom>
          <a:noFill/>
          <a:ln w="25400">
            <a:solidFill>
              <a:srgbClr val="006666"/>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Line 17">
            <a:extLst>
              <a:ext uri="{FF2B5EF4-FFF2-40B4-BE49-F238E27FC236}">
                <a16:creationId xmlns:a16="http://schemas.microsoft.com/office/drawing/2014/main" id="{EA512FD0-C50D-1C46-A157-16BC302A8ECD}"/>
              </a:ext>
            </a:extLst>
          </p:cNvPr>
          <p:cNvSpPr>
            <a:spLocks noChangeShapeType="1"/>
          </p:cNvSpPr>
          <p:nvPr/>
        </p:nvSpPr>
        <p:spPr bwMode="auto">
          <a:xfrm>
            <a:off x="2394439" y="2552700"/>
            <a:ext cx="685800" cy="457200"/>
          </a:xfrm>
          <a:prstGeom prst="line">
            <a:avLst/>
          </a:prstGeom>
          <a:noFill/>
          <a:ln w="25400">
            <a:solidFill>
              <a:srgbClr val="006666"/>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Line 18">
            <a:extLst>
              <a:ext uri="{FF2B5EF4-FFF2-40B4-BE49-F238E27FC236}">
                <a16:creationId xmlns:a16="http://schemas.microsoft.com/office/drawing/2014/main" id="{C7D7571B-5C85-3D46-8A4B-E62E535D5740}"/>
              </a:ext>
            </a:extLst>
          </p:cNvPr>
          <p:cNvSpPr>
            <a:spLocks noChangeShapeType="1"/>
          </p:cNvSpPr>
          <p:nvPr/>
        </p:nvSpPr>
        <p:spPr bwMode="auto">
          <a:xfrm>
            <a:off x="2242039" y="3848100"/>
            <a:ext cx="762000" cy="0"/>
          </a:xfrm>
          <a:prstGeom prst="line">
            <a:avLst/>
          </a:prstGeom>
          <a:noFill/>
          <a:ln w="25400">
            <a:solidFill>
              <a:srgbClr val="006666"/>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Line 19">
            <a:extLst>
              <a:ext uri="{FF2B5EF4-FFF2-40B4-BE49-F238E27FC236}">
                <a16:creationId xmlns:a16="http://schemas.microsoft.com/office/drawing/2014/main" id="{AD0C21C9-E1A9-6248-A34A-F6172631A7BF}"/>
              </a:ext>
            </a:extLst>
          </p:cNvPr>
          <p:cNvSpPr>
            <a:spLocks noChangeShapeType="1"/>
          </p:cNvSpPr>
          <p:nvPr/>
        </p:nvSpPr>
        <p:spPr bwMode="auto">
          <a:xfrm flipV="1">
            <a:off x="2775439" y="4686300"/>
            <a:ext cx="533400" cy="304800"/>
          </a:xfrm>
          <a:prstGeom prst="line">
            <a:avLst/>
          </a:prstGeom>
          <a:noFill/>
          <a:ln w="25400">
            <a:solidFill>
              <a:srgbClr val="006666"/>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Line 20">
            <a:extLst>
              <a:ext uri="{FF2B5EF4-FFF2-40B4-BE49-F238E27FC236}">
                <a16:creationId xmlns:a16="http://schemas.microsoft.com/office/drawing/2014/main" id="{73920C25-5E7F-4F45-95E6-9503BA5324A4}"/>
              </a:ext>
            </a:extLst>
          </p:cNvPr>
          <p:cNvSpPr>
            <a:spLocks noChangeShapeType="1"/>
          </p:cNvSpPr>
          <p:nvPr/>
        </p:nvSpPr>
        <p:spPr bwMode="auto">
          <a:xfrm flipV="1">
            <a:off x="3918439" y="4762500"/>
            <a:ext cx="152400" cy="457200"/>
          </a:xfrm>
          <a:prstGeom prst="line">
            <a:avLst/>
          </a:prstGeom>
          <a:noFill/>
          <a:ln w="25400">
            <a:solidFill>
              <a:srgbClr val="006666"/>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8" name="Graphic 17" descr="Database">
            <a:extLst>
              <a:ext uri="{FF2B5EF4-FFF2-40B4-BE49-F238E27FC236}">
                <a16:creationId xmlns:a16="http://schemas.microsoft.com/office/drawing/2014/main" id="{779E556C-EADE-D746-B32F-C318A5851BD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27877" y="2784474"/>
            <a:ext cx="1670050" cy="1670050"/>
          </a:xfrm>
          <a:prstGeom prst="rect">
            <a:avLst/>
          </a:prstGeom>
        </p:spPr>
      </p:pic>
    </p:spTree>
    <p:extLst>
      <p:ext uri="{BB962C8B-B14F-4D97-AF65-F5344CB8AC3E}">
        <p14:creationId xmlns:p14="http://schemas.microsoft.com/office/powerpoint/2010/main" val="37207657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71F25-CA82-5A40-AF10-DD33433ECEAB}"/>
              </a:ext>
            </a:extLst>
          </p:cNvPr>
          <p:cNvSpPr>
            <a:spLocks noGrp="1"/>
          </p:cNvSpPr>
          <p:nvPr>
            <p:ph type="title"/>
          </p:nvPr>
        </p:nvSpPr>
        <p:spPr>
          <a:xfrm>
            <a:off x="457200" y="152400"/>
            <a:ext cx="8229600" cy="838200"/>
          </a:xfrm>
        </p:spPr>
        <p:txBody>
          <a:bodyPr anchor="ctr">
            <a:normAutofit/>
          </a:bodyPr>
          <a:lstStyle/>
          <a:p>
            <a:r>
              <a:rPr lang="en-US" dirty="0"/>
              <a:t>Mining the Data Warehouse</a:t>
            </a:r>
          </a:p>
        </p:txBody>
      </p:sp>
      <p:pic>
        <p:nvPicPr>
          <p:cNvPr id="6" name="Picture 5" descr="A close up of a newspaper&#10;&#10;Description automatically generated">
            <a:extLst>
              <a:ext uri="{FF2B5EF4-FFF2-40B4-BE49-F238E27FC236}">
                <a16:creationId xmlns:a16="http://schemas.microsoft.com/office/drawing/2014/main" id="{EB220216-A6FE-C94C-97C7-366B6DBF284E}"/>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57201" y="1544806"/>
            <a:ext cx="4038600" cy="2039492"/>
          </a:xfrm>
          <a:prstGeom prst="rect">
            <a:avLst/>
          </a:prstGeom>
          <a:noFill/>
        </p:spPr>
      </p:pic>
      <p:sp>
        <p:nvSpPr>
          <p:cNvPr id="3" name="Content Placeholder 2">
            <a:extLst>
              <a:ext uri="{FF2B5EF4-FFF2-40B4-BE49-F238E27FC236}">
                <a16:creationId xmlns:a16="http://schemas.microsoft.com/office/drawing/2014/main" id="{01E182E1-2A80-EF4F-9C2E-2F61089FAD07}"/>
              </a:ext>
            </a:extLst>
          </p:cNvPr>
          <p:cNvSpPr>
            <a:spLocks noGrp="1"/>
          </p:cNvSpPr>
          <p:nvPr>
            <p:ph sz="half" idx="2"/>
          </p:nvPr>
        </p:nvSpPr>
        <p:spPr>
          <a:xfrm>
            <a:off x="4648200" y="1600200"/>
            <a:ext cx="4038600" cy="4525963"/>
          </a:xfrm>
        </p:spPr>
        <p:txBody>
          <a:bodyPr>
            <a:normAutofit/>
          </a:bodyPr>
          <a:lstStyle/>
          <a:p>
            <a:pPr>
              <a:lnSpc>
                <a:spcPct val="90000"/>
              </a:lnSpc>
            </a:pPr>
            <a:r>
              <a:rPr lang="en-US" altLang="en-US" sz="2000" dirty="0"/>
              <a:t>Data Mining requires a data warehouse where:</a:t>
            </a:r>
          </a:p>
          <a:p>
            <a:pPr lvl="1">
              <a:lnSpc>
                <a:spcPct val="90000"/>
              </a:lnSpc>
            </a:pPr>
            <a:r>
              <a:rPr lang="en-US" altLang="en-US" sz="2000" dirty="0"/>
              <a:t>data is integrated and cleaned</a:t>
            </a:r>
          </a:p>
          <a:p>
            <a:pPr lvl="1">
              <a:lnSpc>
                <a:spcPct val="90000"/>
              </a:lnSpc>
            </a:pPr>
            <a:r>
              <a:rPr lang="en-US" altLang="en-US" sz="2000" dirty="0"/>
              <a:t>data is easily and quickly accessible</a:t>
            </a:r>
          </a:p>
          <a:p>
            <a:pPr>
              <a:lnSpc>
                <a:spcPct val="90000"/>
              </a:lnSpc>
            </a:pPr>
            <a:r>
              <a:rPr lang="en-US" altLang="en-US" sz="2000" dirty="0"/>
              <a:t>Mining is used to find patterns in the data and to build models for forecasting, prediction, and classification.</a:t>
            </a:r>
          </a:p>
        </p:txBody>
      </p:sp>
      <p:sp>
        <p:nvSpPr>
          <p:cNvPr id="4" name="Footer Placeholder 3">
            <a:extLst>
              <a:ext uri="{FF2B5EF4-FFF2-40B4-BE49-F238E27FC236}">
                <a16:creationId xmlns:a16="http://schemas.microsoft.com/office/drawing/2014/main" id="{B3BD0F80-7EA7-C64D-A407-0458BD6893C2}"/>
              </a:ext>
            </a:extLst>
          </p:cNvPr>
          <p:cNvSpPr>
            <a:spLocks noGrp="1"/>
          </p:cNvSpPr>
          <p:nvPr>
            <p:ph type="ftr" sz="quarter" idx="11"/>
          </p:nvPr>
        </p:nvSpPr>
        <p:spPr>
          <a:xfrm>
            <a:off x="2819400" y="6553200"/>
            <a:ext cx="3429000" cy="282571"/>
          </a:xfrm>
        </p:spPr>
        <p:txBody>
          <a:bodyPr anchor="ctr">
            <a:normAutofit/>
          </a:bodyPr>
          <a:lstStyle/>
          <a:p>
            <a:pPr>
              <a:spcAft>
                <a:spcPts val="600"/>
              </a:spcAft>
            </a:pPr>
            <a:r>
              <a:rPr lang="en-US"/>
              <a:t>Data Warehousing, OLAP, Data Mining</a:t>
            </a:r>
          </a:p>
        </p:txBody>
      </p:sp>
      <p:sp>
        <p:nvSpPr>
          <p:cNvPr id="5" name="Slide Number Placeholder 4">
            <a:extLst>
              <a:ext uri="{FF2B5EF4-FFF2-40B4-BE49-F238E27FC236}">
                <a16:creationId xmlns:a16="http://schemas.microsoft.com/office/drawing/2014/main" id="{64E1B6B7-F4AC-444E-9C56-F489251AFE9A}"/>
              </a:ext>
            </a:extLst>
          </p:cNvPr>
          <p:cNvSpPr>
            <a:spLocks noGrp="1"/>
          </p:cNvSpPr>
          <p:nvPr>
            <p:ph type="sldNum" sz="quarter" idx="12"/>
          </p:nvPr>
        </p:nvSpPr>
        <p:spPr>
          <a:xfrm>
            <a:off x="6553200" y="6553200"/>
            <a:ext cx="685800" cy="282571"/>
          </a:xfrm>
        </p:spPr>
        <p:txBody>
          <a:bodyPr anchor="ctr">
            <a:normAutofit/>
          </a:bodyPr>
          <a:lstStyle/>
          <a:p>
            <a:pPr>
              <a:spcAft>
                <a:spcPts val="600"/>
              </a:spcAft>
            </a:pPr>
            <a:fld id="{C0F4FBFA-1248-4AAF-9253-30F121885773}" type="slidenum">
              <a:rPr lang="en-US" smtClean="0"/>
              <a:pPr>
                <a:spcAft>
                  <a:spcPts val="600"/>
                </a:spcAft>
              </a:pPr>
              <a:t>60</a:t>
            </a:fld>
            <a:endParaRPr lang="en-US"/>
          </a:p>
        </p:txBody>
      </p:sp>
      <p:pic>
        <p:nvPicPr>
          <p:cNvPr id="9" name="Picture 8" descr="Text&#10;&#10;Description automatically generated">
            <a:extLst>
              <a:ext uri="{FF2B5EF4-FFF2-40B4-BE49-F238E27FC236}">
                <a16:creationId xmlns:a16="http://schemas.microsoft.com/office/drawing/2014/main" id="{084D9C2B-64A2-0544-B221-D6F01F1863A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57200" y="3705526"/>
            <a:ext cx="3665536" cy="2420637"/>
          </a:xfrm>
          <a:prstGeom prst="rect">
            <a:avLst/>
          </a:prstGeom>
        </p:spPr>
      </p:pic>
    </p:spTree>
    <p:extLst>
      <p:ext uri="{BB962C8B-B14F-4D97-AF65-F5344CB8AC3E}">
        <p14:creationId xmlns:p14="http://schemas.microsoft.com/office/powerpoint/2010/main" val="36189990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ADE1C-629A-2348-A258-A5D373729FD9}"/>
              </a:ext>
            </a:extLst>
          </p:cNvPr>
          <p:cNvSpPr>
            <a:spLocks noGrp="1"/>
          </p:cNvSpPr>
          <p:nvPr>
            <p:ph type="title"/>
          </p:nvPr>
        </p:nvSpPr>
        <p:spPr>
          <a:xfrm>
            <a:off x="457200" y="152400"/>
            <a:ext cx="8229600" cy="838200"/>
          </a:xfrm>
        </p:spPr>
        <p:txBody>
          <a:bodyPr anchor="ctr">
            <a:normAutofit/>
          </a:bodyPr>
          <a:lstStyle/>
          <a:p>
            <a:r>
              <a:rPr lang="en-US" dirty="0"/>
              <a:t>Knowledge Discovery</a:t>
            </a:r>
          </a:p>
        </p:txBody>
      </p:sp>
      <p:sp>
        <p:nvSpPr>
          <p:cNvPr id="3" name="Content Placeholder 2">
            <a:extLst>
              <a:ext uri="{FF2B5EF4-FFF2-40B4-BE49-F238E27FC236}">
                <a16:creationId xmlns:a16="http://schemas.microsoft.com/office/drawing/2014/main" id="{78631720-DC4D-4744-A5FD-D91AA0578B4A}"/>
              </a:ext>
            </a:extLst>
          </p:cNvPr>
          <p:cNvSpPr>
            <a:spLocks noGrp="1"/>
          </p:cNvSpPr>
          <p:nvPr>
            <p:ph sz="half" idx="1"/>
          </p:nvPr>
        </p:nvSpPr>
        <p:spPr>
          <a:xfrm>
            <a:off x="457199" y="1600200"/>
            <a:ext cx="4576813" cy="4525963"/>
          </a:xfrm>
        </p:spPr>
        <p:txBody>
          <a:bodyPr>
            <a:normAutofit/>
          </a:bodyPr>
          <a:lstStyle/>
          <a:p>
            <a:pPr>
              <a:lnSpc>
                <a:spcPct val="90000"/>
              </a:lnSpc>
            </a:pPr>
            <a:r>
              <a:rPr lang="en-US" altLang="en-US" sz="2000" dirty="0"/>
              <a:t>Traditional query tools require the analyst to formulate questions (queries) and analyze the results.</a:t>
            </a:r>
          </a:p>
          <a:p>
            <a:pPr lvl="1">
              <a:lnSpc>
                <a:spcPct val="90000"/>
              </a:lnSpc>
            </a:pPr>
            <a:r>
              <a:rPr lang="en-US" altLang="en-US" sz="2000" dirty="0"/>
              <a:t>Requires the analyst to develop and test each hypothesis</a:t>
            </a:r>
          </a:p>
          <a:p>
            <a:pPr>
              <a:lnSpc>
                <a:spcPct val="90000"/>
              </a:lnSpc>
            </a:pPr>
            <a:r>
              <a:rPr lang="en-US" altLang="en-US" sz="2000" dirty="0"/>
              <a:t>Data mining creates its own models:</a:t>
            </a:r>
          </a:p>
          <a:p>
            <a:pPr lvl="1">
              <a:lnSpc>
                <a:spcPct val="90000"/>
              </a:lnSpc>
            </a:pPr>
            <a:r>
              <a:rPr lang="en-US" altLang="en-US" sz="2000" b="1" dirty="0"/>
              <a:t>predictive</a:t>
            </a:r>
            <a:r>
              <a:rPr lang="en-US" altLang="en-US" sz="2000" dirty="0"/>
              <a:t> - answers questions</a:t>
            </a:r>
          </a:p>
          <a:p>
            <a:pPr lvl="1">
              <a:lnSpc>
                <a:spcPct val="90000"/>
              </a:lnSpc>
            </a:pPr>
            <a:r>
              <a:rPr lang="en-US" altLang="en-US" sz="2000" b="1" dirty="0"/>
              <a:t>descriptive</a:t>
            </a:r>
            <a:r>
              <a:rPr lang="en-US" altLang="en-US" sz="2000" dirty="0"/>
              <a:t> - finds relationships between data</a:t>
            </a:r>
          </a:p>
          <a:p>
            <a:pPr lvl="1">
              <a:lnSpc>
                <a:spcPct val="90000"/>
              </a:lnSpc>
            </a:pPr>
            <a:r>
              <a:rPr lang="en-US" altLang="en-US" sz="2000" b="1" dirty="0"/>
              <a:t>prescriptive</a:t>
            </a:r>
            <a:r>
              <a:rPr lang="en-US" altLang="en-US" sz="2000" dirty="0"/>
              <a:t> – defines automated behavior</a:t>
            </a:r>
          </a:p>
          <a:p>
            <a:pPr>
              <a:lnSpc>
                <a:spcPct val="90000"/>
              </a:lnSpc>
            </a:pPr>
            <a:endParaRPr lang="en-US" sz="2000" dirty="0"/>
          </a:p>
        </p:txBody>
      </p:sp>
      <p:pic>
        <p:nvPicPr>
          <p:cNvPr id="6" name="Picture 5" descr="A picture containing light, outdoor, traffic, sitting&#10;&#10;Description automatically generated">
            <a:extLst>
              <a:ext uri="{FF2B5EF4-FFF2-40B4-BE49-F238E27FC236}">
                <a16:creationId xmlns:a16="http://schemas.microsoft.com/office/drawing/2014/main" id="{E73ED202-2DE5-5143-A84E-58DAEA09726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55691" b="-1"/>
          <a:stretch/>
        </p:blipFill>
        <p:spPr>
          <a:xfrm>
            <a:off x="5257798" y="1600200"/>
            <a:ext cx="3429001" cy="4525963"/>
          </a:xfrm>
          <a:prstGeom prst="rect">
            <a:avLst/>
          </a:prstGeom>
          <a:noFill/>
        </p:spPr>
      </p:pic>
      <p:sp>
        <p:nvSpPr>
          <p:cNvPr id="4" name="Footer Placeholder 3">
            <a:extLst>
              <a:ext uri="{FF2B5EF4-FFF2-40B4-BE49-F238E27FC236}">
                <a16:creationId xmlns:a16="http://schemas.microsoft.com/office/drawing/2014/main" id="{0320353B-BB64-784E-A11B-20DBE88F0543}"/>
              </a:ext>
            </a:extLst>
          </p:cNvPr>
          <p:cNvSpPr>
            <a:spLocks noGrp="1"/>
          </p:cNvSpPr>
          <p:nvPr>
            <p:ph type="ftr" sz="quarter" idx="11"/>
          </p:nvPr>
        </p:nvSpPr>
        <p:spPr>
          <a:xfrm>
            <a:off x="2819400" y="6553200"/>
            <a:ext cx="3429000" cy="282571"/>
          </a:xfrm>
        </p:spPr>
        <p:txBody>
          <a:bodyPr anchor="ctr">
            <a:normAutofit/>
          </a:bodyPr>
          <a:lstStyle/>
          <a:p>
            <a:pPr>
              <a:spcAft>
                <a:spcPts val="600"/>
              </a:spcAft>
            </a:pPr>
            <a:r>
              <a:rPr lang="en-US"/>
              <a:t>Data Warehousing, OLAP, Data Mining</a:t>
            </a:r>
          </a:p>
        </p:txBody>
      </p:sp>
      <p:sp>
        <p:nvSpPr>
          <p:cNvPr id="5" name="Slide Number Placeholder 4">
            <a:extLst>
              <a:ext uri="{FF2B5EF4-FFF2-40B4-BE49-F238E27FC236}">
                <a16:creationId xmlns:a16="http://schemas.microsoft.com/office/drawing/2014/main" id="{42120BD2-79D1-F744-A5AF-9ED29D75F6AA}"/>
              </a:ext>
            </a:extLst>
          </p:cNvPr>
          <p:cNvSpPr>
            <a:spLocks noGrp="1"/>
          </p:cNvSpPr>
          <p:nvPr>
            <p:ph type="sldNum" sz="quarter" idx="12"/>
          </p:nvPr>
        </p:nvSpPr>
        <p:spPr>
          <a:xfrm>
            <a:off x="6553200" y="6553200"/>
            <a:ext cx="685800" cy="282571"/>
          </a:xfrm>
        </p:spPr>
        <p:txBody>
          <a:bodyPr anchor="ctr">
            <a:normAutofit/>
          </a:bodyPr>
          <a:lstStyle/>
          <a:p>
            <a:pPr>
              <a:spcAft>
                <a:spcPts val="600"/>
              </a:spcAft>
            </a:pPr>
            <a:fld id="{C0F4FBFA-1248-4AAF-9253-30F121885773}" type="slidenum">
              <a:rPr lang="en-US" smtClean="0"/>
              <a:pPr>
                <a:spcAft>
                  <a:spcPts val="600"/>
                </a:spcAft>
              </a:pPr>
              <a:t>61</a:t>
            </a:fld>
            <a:endParaRPr lang="en-US"/>
          </a:p>
        </p:txBody>
      </p:sp>
    </p:spTree>
    <p:extLst>
      <p:ext uri="{BB962C8B-B14F-4D97-AF65-F5344CB8AC3E}">
        <p14:creationId xmlns:p14="http://schemas.microsoft.com/office/powerpoint/2010/main" val="17635150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81360-3CF7-4147-B249-26818DF8F2A7}"/>
              </a:ext>
            </a:extLst>
          </p:cNvPr>
          <p:cNvSpPr>
            <a:spLocks noGrp="1"/>
          </p:cNvSpPr>
          <p:nvPr>
            <p:ph type="title"/>
          </p:nvPr>
        </p:nvSpPr>
        <p:spPr/>
        <p:txBody>
          <a:bodyPr/>
          <a:lstStyle/>
          <a:p>
            <a:r>
              <a:rPr lang="en-US" dirty="0"/>
              <a:t>Examples of Data Mining Goals</a:t>
            </a:r>
          </a:p>
        </p:txBody>
      </p:sp>
      <p:sp>
        <p:nvSpPr>
          <p:cNvPr id="3" name="Content Placeholder 2">
            <a:extLst>
              <a:ext uri="{FF2B5EF4-FFF2-40B4-BE49-F238E27FC236}">
                <a16:creationId xmlns:a16="http://schemas.microsoft.com/office/drawing/2014/main" id="{C1297D9F-A5E1-7B4E-9E03-381FB17DD464}"/>
              </a:ext>
            </a:extLst>
          </p:cNvPr>
          <p:cNvSpPr>
            <a:spLocks noGrp="1"/>
          </p:cNvSpPr>
          <p:nvPr>
            <p:ph idx="1"/>
          </p:nvPr>
        </p:nvSpPr>
        <p:spPr/>
        <p:txBody>
          <a:bodyPr>
            <a:normAutofit/>
          </a:bodyPr>
          <a:lstStyle/>
          <a:p>
            <a:r>
              <a:rPr lang="en-US" altLang="en-US" dirty="0"/>
              <a:t>Predictive:</a:t>
            </a:r>
          </a:p>
          <a:p>
            <a:endParaRPr lang="en-US" altLang="en-US" dirty="0"/>
          </a:p>
          <a:p>
            <a:endParaRPr lang="en-US" altLang="en-US" dirty="0"/>
          </a:p>
          <a:p>
            <a:endParaRPr lang="en-US" altLang="en-US" dirty="0"/>
          </a:p>
          <a:p>
            <a:pPr marL="0" indent="0">
              <a:buNone/>
            </a:pPr>
            <a:endParaRPr lang="en-US" altLang="en-US" dirty="0"/>
          </a:p>
          <a:p>
            <a:pPr marL="0" indent="0">
              <a:buNone/>
            </a:pPr>
            <a:endParaRPr lang="en-US" altLang="en-US" dirty="0"/>
          </a:p>
          <a:p>
            <a:r>
              <a:rPr lang="en-US" altLang="en-US" dirty="0"/>
              <a:t>Descriptive:</a:t>
            </a:r>
          </a:p>
        </p:txBody>
      </p:sp>
      <p:sp>
        <p:nvSpPr>
          <p:cNvPr id="4" name="Footer Placeholder 3">
            <a:extLst>
              <a:ext uri="{FF2B5EF4-FFF2-40B4-BE49-F238E27FC236}">
                <a16:creationId xmlns:a16="http://schemas.microsoft.com/office/drawing/2014/main" id="{BC318DF5-BD4F-7E48-901D-088FCF2C9C84}"/>
              </a:ext>
            </a:extLst>
          </p:cNvPr>
          <p:cNvSpPr>
            <a:spLocks noGrp="1"/>
          </p:cNvSpPr>
          <p:nvPr>
            <p:ph type="ftr" sz="quarter" idx="11"/>
          </p:nvPr>
        </p:nvSpPr>
        <p:spPr/>
        <p:txBody>
          <a:bodyPr/>
          <a:lstStyle/>
          <a:p>
            <a:r>
              <a:rPr lang="en-US"/>
              <a:t>Data Warehousing, OLAP, Data Mining</a:t>
            </a:r>
          </a:p>
        </p:txBody>
      </p:sp>
      <p:sp>
        <p:nvSpPr>
          <p:cNvPr id="5" name="Slide Number Placeholder 4">
            <a:extLst>
              <a:ext uri="{FF2B5EF4-FFF2-40B4-BE49-F238E27FC236}">
                <a16:creationId xmlns:a16="http://schemas.microsoft.com/office/drawing/2014/main" id="{25CF53B0-DB97-DD47-8A88-1E8D9DB54997}"/>
              </a:ext>
            </a:extLst>
          </p:cNvPr>
          <p:cNvSpPr>
            <a:spLocks noGrp="1"/>
          </p:cNvSpPr>
          <p:nvPr>
            <p:ph type="sldNum" sz="quarter" idx="12"/>
          </p:nvPr>
        </p:nvSpPr>
        <p:spPr/>
        <p:txBody>
          <a:bodyPr/>
          <a:lstStyle/>
          <a:p>
            <a:fld id="{C0F4FBFA-1248-4AAF-9253-30F121885773}" type="slidenum">
              <a:rPr lang="en-US" smtClean="0"/>
              <a:t>62</a:t>
            </a:fld>
            <a:endParaRPr lang="en-US"/>
          </a:p>
        </p:txBody>
      </p:sp>
      <p:sp>
        <p:nvSpPr>
          <p:cNvPr id="6" name="Rectangle 5">
            <a:extLst>
              <a:ext uri="{FF2B5EF4-FFF2-40B4-BE49-F238E27FC236}">
                <a16:creationId xmlns:a16="http://schemas.microsoft.com/office/drawing/2014/main" id="{2D2C74B8-A9E2-0F4E-B8EB-A478103D79A3}"/>
              </a:ext>
            </a:extLst>
          </p:cNvPr>
          <p:cNvSpPr/>
          <p:nvPr/>
        </p:nvSpPr>
        <p:spPr>
          <a:xfrm>
            <a:off x="1153257" y="2019944"/>
            <a:ext cx="7143720" cy="2554545"/>
          </a:xfrm>
          <a:prstGeom prst="rect">
            <a:avLst/>
          </a:prstGeom>
        </p:spPr>
        <p:txBody>
          <a:bodyPr wrap="square">
            <a:spAutoFit/>
          </a:bodyPr>
          <a:lstStyle/>
          <a:p>
            <a:r>
              <a:rPr lang="en-US" altLang="en-US" sz="1600" dirty="0">
                <a:solidFill>
                  <a:schemeClr val="accent6">
                    <a:lumMod val="50000"/>
                  </a:schemeClr>
                </a:solidFill>
                <a:latin typeface="American Typewriter" panose="02090604020004020304" pitchFamily="18" charset="77"/>
              </a:rPr>
              <a:t>“Which applicant will be a poor risk for a mortgage?”</a:t>
            </a:r>
          </a:p>
          <a:p>
            <a:endParaRPr lang="en-US" altLang="en-US" sz="1600" dirty="0">
              <a:solidFill>
                <a:schemeClr val="accent6">
                  <a:lumMod val="50000"/>
                </a:schemeClr>
              </a:solidFill>
              <a:latin typeface="American Typewriter" panose="02090604020004020304" pitchFamily="18" charset="77"/>
            </a:endParaRPr>
          </a:p>
          <a:p>
            <a:r>
              <a:rPr lang="en-US" altLang="en-US" sz="1600" dirty="0">
                <a:solidFill>
                  <a:schemeClr val="accent6">
                    <a:lumMod val="50000"/>
                  </a:schemeClr>
                </a:solidFill>
                <a:latin typeface="American Typewriter" panose="02090604020004020304" pitchFamily="18" charset="77"/>
              </a:rPr>
              <a:t>“For which candidate is a voter going to vote?”</a:t>
            </a:r>
          </a:p>
          <a:p>
            <a:endParaRPr lang="en-US" altLang="en-US" sz="1600" dirty="0">
              <a:solidFill>
                <a:schemeClr val="accent6">
                  <a:lumMod val="50000"/>
                </a:schemeClr>
              </a:solidFill>
              <a:latin typeface="American Typewriter" panose="02090604020004020304" pitchFamily="18" charset="77"/>
            </a:endParaRPr>
          </a:p>
          <a:p>
            <a:r>
              <a:rPr lang="en-US" altLang="en-US" sz="1600" dirty="0">
                <a:solidFill>
                  <a:schemeClr val="accent6">
                    <a:lumMod val="50000"/>
                  </a:schemeClr>
                </a:solidFill>
                <a:latin typeface="American Typewriter" panose="02090604020004020304" pitchFamily="18" charset="77"/>
              </a:rPr>
              <a:t>“What are the different segments of customers?”</a:t>
            </a:r>
          </a:p>
          <a:p>
            <a:endParaRPr lang="en-US" altLang="en-US" sz="1600" dirty="0">
              <a:solidFill>
                <a:schemeClr val="accent6">
                  <a:lumMod val="50000"/>
                </a:schemeClr>
              </a:solidFill>
              <a:latin typeface="American Typewriter" panose="02090604020004020304" pitchFamily="18" charset="77"/>
            </a:endParaRPr>
          </a:p>
          <a:p>
            <a:r>
              <a:rPr lang="en-US" altLang="en-US" sz="1600" dirty="0">
                <a:solidFill>
                  <a:schemeClr val="accent6">
                    <a:lumMod val="50000"/>
                  </a:schemeClr>
                </a:solidFill>
                <a:latin typeface="American Typewriter" panose="02090604020004020304" pitchFamily="18" charset="77"/>
              </a:rPr>
              <a:t>“What is the likely selling price of this property?”</a:t>
            </a:r>
          </a:p>
          <a:p>
            <a:endParaRPr lang="en-US" altLang="en-US" sz="1600" dirty="0">
              <a:solidFill>
                <a:schemeClr val="accent6">
                  <a:lumMod val="50000"/>
                </a:schemeClr>
              </a:solidFill>
              <a:latin typeface="American Typewriter" panose="02090604020004020304" pitchFamily="18" charset="77"/>
            </a:endParaRPr>
          </a:p>
          <a:p>
            <a:r>
              <a:rPr lang="en-US" altLang="en-US" sz="1600" dirty="0">
                <a:solidFill>
                  <a:schemeClr val="accent6">
                    <a:lumMod val="50000"/>
                  </a:schemeClr>
                </a:solidFill>
                <a:latin typeface="American Typewriter" panose="02090604020004020304" pitchFamily="18" charset="77"/>
              </a:rPr>
              <a:t>“Which songs would this customer like given her preferences and the songs others listen to?”</a:t>
            </a:r>
          </a:p>
        </p:txBody>
      </p:sp>
      <p:sp>
        <p:nvSpPr>
          <p:cNvPr id="7" name="Rectangle 6">
            <a:extLst>
              <a:ext uri="{FF2B5EF4-FFF2-40B4-BE49-F238E27FC236}">
                <a16:creationId xmlns:a16="http://schemas.microsoft.com/office/drawing/2014/main" id="{D738BC51-630A-9C43-AAD8-4C03513F1BF2}"/>
              </a:ext>
            </a:extLst>
          </p:cNvPr>
          <p:cNvSpPr/>
          <p:nvPr/>
        </p:nvSpPr>
        <p:spPr>
          <a:xfrm>
            <a:off x="1153257" y="5429670"/>
            <a:ext cx="7315200" cy="584775"/>
          </a:xfrm>
          <a:prstGeom prst="rect">
            <a:avLst/>
          </a:prstGeom>
        </p:spPr>
        <p:txBody>
          <a:bodyPr wrap="square">
            <a:spAutoFit/>
          </a:bodyPr>
          <a:lstStyle/>
          <a:p>
            <a:r>
              <a:rPr lang="en-US" altLang="en-US" sz="1600" dirty="0">
                <a:solidFill>
                  <a:schemeClr val="accent6">
                    <a:lumMod val="50000"/>
                  </a:schemeClr>
                </a:solidFill>
                <a:latin typeface="American Typewriter" panose="02090604020004020304" pitchFamily="18" charset="77"/>
              </a:rPr>
              <a:t>“How much more likely are customers who buy pasta to buy cheese?”</a:t>
            </a:r>
          </a:p>
        </p:txBody>
      </p:sp>
    </p:spTree>
    <p:extLst>
      <p:ext uri="{BB962C8B-B14F-4D97-AF65-F5344CB8AC3E}">
        <p14:creationId xmlns:p14="http://schemas.microsoft.com/office/powerpoint/2010/main" val="165381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E4DBD-D855-B149-A271-CA5C0090F653}"/>
              </a:ext>
            </a:extLst>
          </p:cNvPr>
          <p:cNvSpPr>
            <a:spLocks noGrp="1"/>
          </p:cNvSpPr>
          <p:nvPr>
            <p:ph type="title"/>
          </p:nvPr>
        </p:nvSpPr>
        <p:spPr/>
        <p:txBody>
          <a:bodyPr/>
          <a:lstStyle/>
          <a:p>
            <a:r>
              <a:rPr lang="en-US" dirty="0"/>
              <a:t>Example of a Predictive Model</a:t>
            </a:r>
          </a:p>
        </p:txBody>
      </p:sp>
      <p:sp>
        <p:nvSpPr>
          <p:cNvPr id="3" name="Content Placeholder 2">
            <a:extLst>
              <a:ext uri="{FF2B5EF4-FFF2-40B4-BE49-F238E27FC236}">
                <a16:creationId xmlns:a16="http://schemas.microsoft.com/office/drawing/2014/main" id="{C432541C-CE05-2E44-B6ED-E7E97A767D4E}"/>
              </a:ext>
            </a:extLst>
          </p:cNvPr>
          <p:cNvSpPr>
            <a:spLocks noGrp="1"/>
          </p:cNvSpPr>
          <p:nvPr>
            <p:ph idx="1"/>
          </p:nvPr>
        </p:nvSpPr>
        <p:spPr>
          <a:xfrm>
            <a:off x="457200" y="1371601"/>
            <a:ext cx="8229600" cy="871172"/>
          </a:xfrm>
        </p:spPr>
        <p:txBody>
          <a:bodyPr>
            <a:normAutofit/>
          </a:bodyPr>
          <a:lstStyle/>
          <a:p>
            <a:r>
              <a:rPr lang="en-US" altLang="en-US" sz="2400" dirty="0"/>
              <a:t>A data mining algorithm uses a set of </a:t>
            </a:r>
            <a:r>
              <a:rPr lang="en-US" altLang="en-US" sz="2400" i="1" dirty="0"/>
              <a:t>labelled</a:t>
            </a:r>
            <a:r>
              <a:rPr lang="en-US" altLang="en-US" sz="2400" dirty="0"/>
              <a:t> “training data” to identify patterns and build a predictive model:</a:t>
            </a:r>
          </a:p>
          <a:p>
            <a:endParaRPr lang="en-US" sz="2400" dirty="0"/>
          </a:p>
        </p:txBody>
      </p:sp>
      <p:sp>
        <p:nvSpPr>
          <p:cNvPr id="4" name="Footer Placeholder 3">
            <a:extLst>
              <a:ext uri="{FF2B5EF4-FFF2-40B4-BE49-F238E27FC236}">
                <a16:creationId xmlns:a16="http://schemas.microsoft.com/office/drawing/2014/main" id="{03B37306-E29D-9C4A-BD4C-B224100D4A9E}"/>
              </a:ext>
            </a:extLst>
          </p:cNvPr>
          <p:cNvSpPr>
            <a:spLocks noGrp="1"/>
          </p:cNvSpPr>
          <p:nvPr>
            <p:ph type="ftr" sz="quarter" idx="11"/>
          </p:nvPr>
        </p:nvSpPr>
        <p:spPr/>
        <p:txBody>
          <a:bodyPr/>
          <a:lstStyle/>
          <a:p>
            <a:r>
              <a:rPr lang="en-US"/>
              <a:t>Data Warehousing, OLAP, Data Mining</a:t>
            </a:r>
          </a:p>
        </p:txBody>
      </p:sp>
      <p:sp>
        <p:nvSpPr>
          <p:cNvPr id="5" name="Slide Number Placeholder 4">
            <a:extLst>
              <a:ext uri="{FF2B5EF4-FFF2-40B4-BE49-F238E27FC236}">
                <a16:creationId xmlns:a16="http://schemas.microsoft.com/office/drawing/2014/main" id="{EAAB0AA3-3339-BB4A-BB0F-A2FDF4E6870C}"/>
              </a:ext>
            </a:extLst>
          </p:cNvPr>
          <p:cNvSpPr>
            <a:spLocks noGrp="1"/>
          </p:cNvSpPr>
          <p:nvPr>
            <p:ph type="sldNum" sz="quarter" idx="12"/>
          </p:nvPr>
        </p:nvSpPr>
        <p:spPr/>
        <p:txBody>
          <a:bodyPr/>
          <a:lstStyle/>
          <a:p>
            <a:fld id="{C0F4FBFA-1248-4AAF-9253-30F121885773}" type="slidenum">
              <a:rPr lang="en-US" smtClean="0"/>
              <a:t>63</a:t>
            </a:fld>
            <a:endParaRPr lang="en-US"/>
          </a:p>
        </p:txBody>
      </p:sp>
      <p:sp>
        <p:nvSpPr>
          <p:cNvPr id="6" name="Rectangle 4">
            <a:extLst>
              <a:ext uri="{FF2B5EF4-FFF2-40B4-BE49-F238E27FC236}">
                <a16:creationId xmlns:a16="http://schemas.microsoft.com/office/drawing/2014/main" id="{F4C62424-19C9-4B49-8CCC-F8AFBBF6181D}"/>
              </a:ext>
            </a:extLst>
          </p:cNvPr>
          <p:cNvSpPr>
            <a:spLocks noChangeArrowheads="1"/>
          </p:cNvSpPr>
          <p:nvPr/>
        </p:nvSpPr>
        <p:spPr bwMode="auto">
          <a:xfrm>
            <a:off x="1003954" y="3365022"/>
            <a:ext cx="7136092" cy="2922656"/>
          </a:xfrm>
          <a:prstGeom prst="rect">
            <a:avLst/>
          </a:prstGeom>
          <a:noFill/>
          <a:ln w="12700">
            <a:solidFill>
              <a:schemeClr val="tx1">
                <a:lumMod val="75000"/>
                <a:lumOff val="25000"/>
              </a:schemeClr>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5">
            <a:extLst>
              <a:ext uri="{FF2B5EF4-FFF2-40B4-BE49-F238E27FC236}">
                <a16:creationId xmlns:a16="http://schemas.microsoft.com/office/drawing/2014/main" id="{4035DA27-9BF6-624A-9336-A4408C40A49A}"/>
              </a:ext>
            </a:extLst>
          </p:cNvPr>
          <p:cNvSpPr txBox="1">
            <a:spLocks noChangeArrowheads="1"/>
          </p:cNvSpPr>
          <p:nvPr/>
        </p:nvSpPr>
        <p:spPr bwMode="auto">
          <a:xfrm>
            <a:off x="1080153" y="3414179"/>
            <a:ext cx="69703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b="1" dirty="0">
                <a:solidFill>
                  <a:srgbClr val="800000"/>
                </a:solidFill>
                <a:latin typeface="Courier New" panose="02070309020205020404" pitchFamily="49" charset="0"/>
                <a:cs typeface="Courier New" panose="02070309020205020404" pitchFamily="49" charset="0"/>
              </a:rPr>
              <a:t>Age Precinct Party   Income  Married?      </a:t>
            </a:r>
            <a:r>
              <a:rPr lang="en-US" altLang="en-US" b="1" dirty="0">
                <a:solidFill>
                  <a:schemeClr val="accent3">
                    <a:lumMod val="50000"/>
                  </a:schemeClr>
                </a:solidFill>
                <a:latin typeface="Courier New" panose="02070309020205020404" pitchFamily="49" charset="0"/>
                <a:cs typeface="Courier New" panose="02070309020205020404" pitchFamily="49" charset="0"/>
              </a:rPr>
              <a:t>Vote?</a:t>
            </a:r>
          </a:p>
        </p:txBody>
      </p:sp>
      <p:sp>
        <p:nvSpPr>
          <p:cNvPr id="8" name="Line 6">
            <a:extLst>
              <a:ext uri="{FF2B5EF4-FFF2-40B4-BE49-F238E27FC236}">
                <a16:creationId xmlns:a16="http://schemas.microsoft.com/office/drawing/2014/main" id="{6FA0DBE6-0517-5442-BF40-2D23E76DEE23}"/>
              </a:ext>
            </a:extLst>
          </p:cNvPr>
          <p:cNvSpPr>
            <a:spLocks noChangeShapeType="1"/>
          </p:cNvSpPr>
          <p:nvPr/>
        </p:nvSpPr>
        <p:spPr bwMode="auto">
          <a:xfrm flipV="1">
            <a:off x="1003954" y="3762910"/>
            <a:ext cx="7136092" cy="0"/>
          </a:xfrm>
          <a:prstGeom prst="line">
            <a:avLst/>
          </a:prstGeom>
          <a:noFill/>
          <a:ln w="12700">
            <a:solidFill>
              <a:schemeClr val="tx1">
                <a:lumMod val="75000"/>
                <a:lumOff val="25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Text Box 7">
            <a:extLst>
              <a:ext uri="{FF2B5EF4-FFF2-40B4-BE49-F238E27FC236}">
                <a16:creationId xmlns:a16="http://schemas.microsoft.com/office/drawing/2014/main" id="{DDAA1F51-BD97-1E4F-98BB-B7404A011156}"/>
              </a:ext>
            </a:extLst>
          </p:cNvPr>
          <p:cNvSpPr txBox="1">
            <a:spLocks noChangeArrowheads="1"/>
          </p:cNvSpPr>
          <p:nvPr/>
        </p:nvSpPr>
        <p:spPr bwMode="auto">
          <a:xfrm>
            <a:off x="1080154" y="3915312"/>
            <a:ext cx="6970336" cy="2446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dirty="0">
                <a:solidFill>
                  <a:srgbClr val="000066"/>
                </a:solidFill>
                <a:latin typeface="Courier New" panose="02070309020205020404" pitchFamily="49" charset="0"/>
                <a:cs typeface="Courier New" panose="02070309020205020404" pitchFamily="49" charset="0"/>
              </a:rPr>
              <a:t>37   Q1        D      40K      yes          </a:t>
            </a:r>
            <a:r>
              <a:rPr lang="en-US" altLang="en-US" dirty="0">
                <a:solidFill>
                  <a:schemeClr val="accent3">
                    <a:lumMod val="50000"/>
                  </a:schemeClr>
                </a:solidFill>
                <a:latin typeface="Courier New" panose="02070309020205020404" pitchFamily="49" charset="0"/>
                <a:cs typeface="Courier New" panose="02070309020205020404" pitchFamily="49" charset="0"/>
              </a:rPr>
              <a:t>D</a:t>
            </a:r>
          </a:p>
          <a:p>
            <a:pPr>
              <a:spcBef>
                <a:spcPct val="50000"/>
              </a:spcBef>
            </a:pPr>
            <a:r>
              <a:rPr lang="en-US" altLang="en-US" dirty="0">
                <a:solidFill>
                  <a:srgbClr val="000066"/>
                </a:solidFill>
                <a:latin typeface="Courier New" panose="02070309020205020404" pitchFamily="49" charset="0"/>
                <a:cs typeface="Courier New" panose="02070309020205020404" pitchFamily="49" charset="0"/>
              </a:rPr>
              <a:t>74   Q1        R      22K      no           </a:t>
            </a:r>
            <a:r>
              <a:rPr lang="en-US" altLang="en-US" dirty="0">
                <a:solidFill>
                  <a:schemeClr val="accent3">
                    <a:lumMod val="50000"/>
                  </a:schemeClr>
                </a:solidFill>
                <a:latin typeface="Courier New" panose="02070309020205020404" pitchFamily="49" charset="0"/>
                <a:cs typeface="Courier New" panose="02070309020205020404" pitchFamily="49" charset="0"/>
              </a:rPr>
              <a:t>R</a:t>
            </a:r>
          </a:p>
          <a:p>
            <a:pPr>
              <a:spcBef>
                <a:spcPct val="50000"/>
              </a:spcBef>
            </a:pPr>
            <a:r>
              <a:rPr lang="en-US" altLang="en-US" dirty="0">
                <a:solidFill>
                  <a:srgbClr val="000066"/>
                </a:solidFill>
                <a:latin typeface="Courier New" panose="02070309020205020404" pitchFamily="49" charset="0"/>
                <a:cs typeface="Courier New" panose="02070309020205020404" pitchFamily="49" charset="0"/>
              </a:rPr>
              <a:t>19   Q2        D      17K      no           </a:t>
            </a:r>
            <a:r>
              <a:rPr lang="en-US" altLang="en-US" dirty="0">
                <a:solidFill>
                  <a:schemeClr val="accent3">
                    <a:lumMod val="50000"/>
                  </a:schemeClr>
                </a:solidFill>
                <a:latin typeface="Courier New" panose="02070309020205020404" pitchFamily="49" charset="0"/>
                <a:cs typeface="Courier New" panose="02070309020205020404" pitchFamily="49" charset="0"/>
              </a:rPr>
              <a:t>R</a:t>
            </a:r>
          </a:p>
          <a:p>
            <a:pPr>
              <a:spcBef>
                <a:spcPct val="50000"/>
              </a:spcBef>
            </a:pPr>
            <a:r>
              <a:rPr lang="en-US" altLang="en-US" dirty="0">
                <a:solidFill>
                  <a:srgbClr val="000066"/>
                </a:solidFill>
                <a:latin typeface="Courier New" panose="02070309020205020404" pitchFamily="49" charset="0"/>
                <a:cs typeface="Courier New" panose="02070309020205020404" pitchFamily="49" charset="0"/>
              </a:rPr>
              <a:t>54   Q1        I      83K      yes          </a:t>
            </a:r>
            <a:r>
              <a:rPr lang="en-US" altLang="en-US" dirty="0">
                <a:solidFill>
                  <a:schemeClr val="accent3">
                    <a:lumMod val="50000"/>
                  </a:schemeClr>
                </a:solidFill>
                <a:latin typeface="Courier New" panose="02070309020205020404" pitchFamily="49" charset="0"/>
                <a:cs typeface="Courier New" panose="02070309020205020404" pitchFamily="49" charset="0"/>
              </a:rPr>
              <a:t>R</a:t>
            </a:r>
          </a:p>
          <a:p>
            <a:pPr>
              <a:spcBef>
                <a:spcPct val="50000"/>
              </a:spcBef>
            </a:pPr>
            <a:r>
              <a:rPr lang="en-US" altLang="en-US" dirty="0">
                <a:solidFill>
                  <a:srgbClr val="000066"/>
                </a:solidFill>
                <a:latin typeface="Courier New" panose="02070309020205020404" pitchFamily="49" charset="0"/>
                <a:cs typeface="Courier New" panose="02070309020205020404" pitchFamily="49" charset="0"/>
              </a:rPr>
              <a:t>…</a:t>
            </a:r>
          </a:p>
          <a:p>
            <a:pPr>
              <a:spcBef>
                <a:spcPct val="50000"/>
              </a:spcBef>
            </a:pPr>
            <a:r>
              <a:rPr lang="en-US" altLang="en-US" dirty="0">
                <a:solidFill>
                  <a:schemeClr val="accent6">
                    <a:lumMod val="75000"/>
                  </a:schemeClr>
                </a:solidFill>
                <a:latin typeface="Courier New" panose="02070309020205020404" pitchFamily="49" charset="0"/>
                <a:cs typeface="Courier New" panose="02070309020205020404" pitchFamily="49" charset="0"/>
              </a:rPr>
              <a:t>28   Q2        R      72k      no           ???</a:t>
            </a:r>
          </a:p>
        </p:txBody>
      </p:sp>
      <p:sp>
        <p:nvSpPr>
          <p:cNvPr id="11" name="Text Box 9">
            <a:extLst>
              <a:ext uri="{FF2B5EF4-FFF2-40B4-BE49-F238E27FC236}">
                <a16:creationId xmlns:a16="http://schemas.microsoft.com/office/drawing/2014/main" id="{06BFE884-0F06-E740-867C-81C431C0A3C6}"/>
              </a:ext>
            </a:extLst>
          </p:cNvPr>
          <p:cNvSpPr txBox="1">
            <a:spLocks noChangeArrowheads="1"/>
          </p:cNvSpPr>
          <p:nvPr/>
        </p:nvSpPr>
        <p:spPr bwMode="auto">
          <a:xfrm>
            <a:off x="6662739" y="2430129"/>
            <a:ext cx="13877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400" dirty="0">
                <a:solidFill>
                  <a:schemeClr val="accent3">
                    <a:lumMod val="50000"/>
                  </a:schemeClr>
                </a:solidFill>
              </a:rPr>
              <a:t>Target/</a:t>
            </a:r>
          </a:p>
          <a:p>
            <a:pPr algn="ctr"/>
            <a:r>
              <a:rPr lang="en-US" altLang="en-US" sz="1400" dirty="0">
                <a:solidFill>
                  <a:schemeClr val="accent3">
                    <a:lumMod val="50000"/>
                  </a:schemeClr>
                </a:solidFill>
              </a:rPr>
              <a:t>Want to predict!</a:t>
            </a:r>
            <a:endParaRPr lang="en-US" altLang="en-US" sz="1200" dirty="0">
              <a:solidFill>
                <a:schemeClr val="accent3">
                  <a:lumMod val="50000"/>
                </a:schemeClr>
              </a:solidFill>
            </a:endParaRPr>
          </a:p>
        </p:txBody>
      </p:sp>
      <p:sp>
        <p:nvSpPr>
          <p:cNvPr id="12" name="Text Box 10">
            <a:extLst>
              <a:ext uri="{FF2B5EF4-FFF2-40B4-BE49-F238E27FC236}">
                <a16:creationId xmlns:a16="http://schemas.microsoft.com/office/drawing/2014/main" id="{3B5940ED-EF4B-9649-9787-16E770BE6DDC}"/>
              </a:ext>
            </a:extLst>
          </p:cNvPr>
          <p:cNvSpPr txBox="1">
            <a:spLocks noChangeArrowheads="1"/>
          </p:cNvSpPr>
          <p:nvPr/>
        </p:nvSpPr>
        <p:spPr bwMode="auto">
          <a:xfrm>
            <a:off x="1968175" y="2473177"/>
            <a:ext cx="345088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400" dirty="0">
                <a:solidFill>
                  <a:schemeClr val="accent2">
                    <a:lumMod val="50000"/>
                  </a:schemeClr>
                </a:solidFill>
              </a:rPr>
              <a:t>Independent Variables/Dimensions/Features</a:t>
            </a:r>
          </a:p>
          <a:p>
            <a:pPr algn="ctr"/>
            <a:r>
              <a:rPr lang="en-US" altLang="en-US" sz="1400" dirty="0">
                <a:solidFill>
                  <a:schemeClr val="accent2">
                    <a:lumMod val="50000"/>
                  </a:schemeClr>
                </a:solidFill>
              </a:rPr>
              <a:t>as “training data”</a:t>
            </a:r>
            <a:endParaRPr lang="en-US" altLang="en-US" sz="1200" dirty="0">
              <a:solidFill>
                <a:schemeClr val="accent2">
                  <a:lumMod val="50000"/>
                </a:schemeClr>
              </a:solidFill>
            </a:endParaRPr>
          </a:p>
        </p:txBody>
      </p:sp>
      <p:sp>
        <p:nvSpPr>
          <p:cNvPr id="20" name="Rectangle 19">
            <a:extLst>
              <a:ext uri="{FF2B5EF4-FFF2-40B4-BE49-F238E27FC236}">
                <a16:creationId xmlns:a16="http://schemas.microsoft.com/office/drawing/2014/main" id="{F7943550-9FCF-F940-A054-4E3B4051442F}"/>
              </a:ext>
            </a:extLst>
          </p:cNvPr>
          <p:cNvSpPr/>
          <p:nvPr/>
        </p:nvSpPr>
        <p:spPr>
          <a:xfrm>
            <a:off x="6989387" y="3429000"/>
            <a:ext cx="796958" cy="2189375"/>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Left Brace 20">
            <a:extLst>
              <a:ext uri="{FF2B5EF4-FFF2-40B4-BE49-F238E27FC236}">
                <a16:creationId xmlns:a16="http://schemas.microsoft.com/office/drawing/2014/main" id="{1382E3A6-7C59-2D43-BD41-B575F1231008}"/>
              </a:ext>
            </a:extLst>
          </p:cNvPr>
          <p:cNvSpPr/>
          <p:nvPr/>
        </p:nvSpPr>
        <p:spPr>
          <a:xfrm rot="5400000">
            <a:off x="3523934" y="741666"/>
            <a:ext cx="339365" cy="484882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Left Brace 21">
            <a:extLst>
              <a:ext uri="{FF2B5EF4-FFF2-40B4-BE49-F238E27FC236}">
                <a16:creationId xmlns:a16="http://schemas.microsoft.com/office/drawing/2014/main" id="{189B60EB-E00C-9342-906C-0259939755DE}"/>
              </a:ext>
            </a:extLst>
          </p:cNvPr>
          <p:cNvSpPr/>
          <p:nvPr/>
        </p:nvSpPr>
        <p:spPr>
          <a:xfrm rot="5400000">
            <a:off x="7213213" y="2659650"/>
            <a:ext cx="339365" cy="98380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5404050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8AA98-6451-D042-8A3A-3848A6432327}"/>
              </a:ext>
            </a:extLst>
          </p:cNvPr>
          <p:cNvSpPr>
            <a:spLocks noGrp="1"/>
          </p:cNvSpPr>
          <p:nvPr>
            <p:ph type="title"/>
          </p:nvPr>
        </p:nvSpPr>
        <p:spPr/>
        <p:txBody>
          <a:bodyPr/>
          <a:lstStyle/>
          <a:p>
            <a:r>
              <a:rPr lang="en-US" dirty="0"/>
              <a:t>Data Mining Process</a:t>
            </a:r>
          </a:p>
        </p:txBody>
      </p:sp>
      <p:sp>
        <p:nvSpPr>
          <p:cNvPr id="3" name="Content Placeholder 2">
            <a:extLst>
              <a:ext uri="{FF2B5EF4-FFF2-40B4-BE49-F238E27FC236}">
                <a16:creationId xmlns:a16="http://schemas.microsoft.com/office/drawing/2014/main" id="{535EA58A-5817-3B41-A9F8-7C23ADCDB5E2}"/>
              </a:ext>
            </a:extLst>
          </p:cNvPr>
          <p:cNvSpPr>
            <a:spLocks noGrp="1"/>
          </p:cNvSpPr>
          <p:nvPr>
            <p:ph idx="1"/>
          </p:nvPr>
        </p:nvSpPr>
        <p:spPr>
          <a:xfrm>
            <a:off x="457200" y="1371600"/>
            <a:ext cx="8229600" cy="774214"/>
          </a:xfrm>
        </p:spPr>
        <p:txBody>
          <a:bodyPr>
            <a:normAutofit fontScale="85000" lnSpcReduction="20000"/>
          </a:bodyPr>
          <a:lstStyle/>
          <a:p>
            <a:r>
              <a:rPr lang="en-US" altLang="en-US" dirty="0"/>
              <a:t>There are six steps to data mining and model construction:</a:t>
            </a:r>
          </a:p>
        </p:txBody>
      </p:sp>
      <p:sp>
        <p:nvSpPr>
          <p:cNvPr id="4" name="Footer Placeholder 3">
            <a:extLst>
              <a:ext uri="{FF2B5EF4-FFF2-40B4-BE49-F238E27FC236}">
                <a16:creationId xmlns:a16="http://schemas.microsoft.com/office/drawing/2014/main" id="{E422D0D6-5BF6-6B40-B64F-2DDD4CCA7210}"/>
              </a:ext>
            </a:extLst>
          </p:cNvPr>
          <p:cNvSpPr>
            <a:spLocks noGrp="1"/>
          </p:cNvSpPr>
          <p:nvPr>
            <p:ph type="ftr" sz="quarter" idx="11"/>
          </p:nvPr>
        </p:nvSpPr>
        <p:spPr/>
        <p:txBody>
          <a:bodyPr/>
          <a:lstStyle/>
          <a:p>
            <a:r>
              <a:rPr lang="en-US"/>
              <a:t>Data Warehousing, OLAP, Data Mining</a:t>
            </a:r>
          </a:p>
        </p:txBody>
      </p:sp>
      <p:sp>
        <p:nvSpPr>
          <p:cNvPr id="5" name="Slide Number Placeholder 4">
            <a:extLst>
              <a:ext uri="{FF2B5EF4-FFF2-40B4-BE49-F238E27FC236}">
                <a16:creationId xmlns:a16="http://schemas.microsoft.com/office/drawing/2014/main" id="{97D6D50C-1536-9045-82AF-640675868200}"/>
              </a:ext>
            </a:extLst>
          </p:cNvPr>
          <p:cNvSpPr>
            <a:spLocks noGrp="1"/>
          </p:cNvSpPr>
          <p:nvPr>
            <p:ph type="sldNum" sz="quarter" idx="12"/>
          </p:nvPr>
        </p:nvSpPr>
        <p:spPr/>
        <p:txBody>
          <a:bodyPr/>
          <a:lstStyle/>
          <a:p>
            <a:fld id="{C0F4FBFA-1248-4AAF-9253-30F121885773}" type="slidenum">
              <a:rPr lang="en-US" smtClean="0"/>
              <a:t>64</a:t>
            </a:fld>
            <a:endParaRPr lang="en-US"/>
          </a:p>
        </p:txBody>
      </p:sp>
      <p:graphicFrame>
        <p:nvGraphicFramePr>
          <p:cNvPr id="6" name="Diagram 5">
            <a:extLst>
              <a:ext uri="{FF2B5EF4-FFF2-40B4-BE49-F238E27FC236}">
                <a16:creationId xmlns:a16="http://schemas.microsoft.com/office/drawing/2014/main" id="{0C976807-A5D4-4344-809C-9F0E1BF807CE}"/>
              </a:ext>
            </a:extLst>
          </p:cNvPr>
          <p:cNvGraphicFramePr/>
          <p:nvPr>
            <p:extLst>
              <p:ext uri="{D42A27DB-BD31-4B8C-83A1-F6EECF244321}">
                <p14:modId xmlns:p14="http://schemas.microsoft.com/office/powerpoint/2010/main" val="761014450"/>
              </p:ext>
            </p:extLst>
          </p:nvPr>
        </p:nvGraphicFramePr>
        <p:xfrm>
          <a:off x="826476" y="2646975"/>
          <a:ext cx="7737231" cy="25932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695283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6" descr="A picture containing calendar&#10;&#10;Description automatically generated">
            <a:extLst>
              <a:ext uri="{FF2B5EF4-FFF2-40B4-BE49-F238E27FC236}">
                <a16:creationId xmlns:a16="http://schemas.microsoft.com/office/drawing/2014/main" id="{CCBEE37D-9304-2F46-B680-0362D897CBAD}"/>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40239" y="0"/>
            <a:ext cx="8463522" cy="6341009"/>
          </a:xfrm>
        </p:spPr>
      </p:pic>
      <p:sp>
        <p:nvSpPr>
          <p:cNvPr id="4" name="Footer Placeholder 3">
            <a:extLst>
              <a:ext uri="{FF2B5EF4-FFF2-40B4-BE49-F238E27FC236}">
                <a16:creationId xmlns:a16="http://schemas.microsoft.com/office/drawing/2014/main" id="{0114D442-C11C-814C-BB13-87010CE7BEFB}"/>
              </a:ext>
            </a:extLst>
          </p:cNvPr>
          <p:cNvSpPr>
            <a:spLocks noGrp="1"/>
          </p:cNvSpPr>
          <p:nvPr>
            <p:ph type="ftr" sz="quarter" idx="11"/>
          </p:nvPr>
        </p:nvSpPr>
        <p:spPr/>
        <p:txBody>
          <a:bodyPr/>
          <a:lstStyle/>
          <a:p>
            <a:r>
              <a:rPr lang="en-US"/>
              <a:t>Data Warehousing, OLAP, Data Mining</a:t>
            </a:r>
          </a:p>
        </p:txBody>
      </p:sp>
      <p:sp>
        <p:nvSpPr>
          <p:cNvPr id="5" name="Slide Number Placeholder 4">
            <a:extLst>
              <a:ext uri="{FF2B5EF4-FFF2-40B4-BE49-F238E27FC236}">
                <a16:creationId xmlns:a16="http://schemas.microsoft.com/office/drawing/2014/main" id="{AD49F2FA-60EA-7A41-BB86-92657FE2B684}"/>
              </a:ext>
            </a:extLst>
          </p:cNvPr>
          <p:cNvSpPr>
            <a:spLocks noGrp="1"/>
          </p:cNvSpPr>
          <p:nvPr>
            <p:ph type="sldNum" sz="quarter" idx="12"/>
          </p:nvPr>
        </p:nvSpPr>
        <p:spPr/>
        <p:txBody>
          <a:bodyPr/>
          <a:lstStyle/>
          <a:p>
            <a:fld id="{C0F4FBFA-1248-4AAF-9253-30F121885773}" type="slidenum">
              <a:rPr lang="en-US" smtClean="0"/>
              <a:t>65</a:t>
            </a:fld>
            <a:endParaRPr lang="en-US"/>
          </a:p>
        </p:txBody>
      </p:sp>
    </p:spTree>
    <p:extLst>
      <p:ext uri="{BB962C8B-B14F-4D97-AF65-F5344CB8AC3E}">
        <p14:creationId xmlns:p14="http://schemas.microsoft.com/office/powerpoint/2010/main" val="37504598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81360-3CF7-4147-B249-26818DF8F2A7}"/>
              </a:ext>
            </a:extLst>
          </p:cNvPr>
          <p:cNvSpPr>
            <a:spLocks noGrp="1"/>
          </p:cNvSpPr>
          <p:nvPr>
            <p:ph type="title"/>
          </p:nvPr>
        </p:nvSpPr>
        <p:spPr/>
        <p:txBody>
          <a:bodyPr/>
          <a:lstStyle/>
          <a:p>
            <a:r>
              <a:rPr lang="en-US" dirty="0"/>
              <a:t>Types of Data Mining Tasks</a:t>
            </a:r>
          </a:p>
        </p:txBody>
      </p:sp>
      <p:sp>
        <p:nvSpPr>
          <p:cNvPr id="4" name="Footer Placeholder 3">
            <a:extLst>
              <a:ext uri="{FF2B5EF4-FFF2-40B4-BE49-F238E27FC236}">
                <a16:creationId xmlns:a16="http://schemas.microsoft.com/office/drawing/2014/main" id="{BC318DF5-BD4F-7E48-901D-088FCF2C9C84}"/>
              </a:ext>
            </a:extLst>
          </p:cNvPr>
          <p:cNvSpPr>
            <a:spLocks noGrp="1"/>
          </p:cNvSpPr>
          <p:nvPr>
            <p:ph type="ftr" sz="quarter" idx="11"/>
          </p:nvPr>
        </p:nvSpPr>
        <p:spPr/>
        <p:txBody>
          <a:bodyPr/>
          <a:lstStyle/>
          <a:p>
            <a:r>
              <a:rPr lang="en-US"/>
              <a:t>Data Warehousing, OLAP, Data Mining</a:t>
            </a:r>
          </a:p>
        </p:txBody>
      </p:sp>
      <p:sp>
        <p:nvSpPr>
          <p:cNvPr id="5" name="Slide Number Placeholder 4">
            <a:extLst>
              <a:ext uri="{FF2B5EF4-FFF2-40B4-BE49-F238E27FC236}">
                <a16:creationId xmlns:a16="http://schemas.microsoft.com/office/drawing/2014/main" id="{25CF53B0-DB97-DD47-8A88-1E8D9DB54997}"/>
              </a:ext>
            </a:extLst>
          </p:cNvPr>
          <p:cNvSpPr>
            <a:spLocks noGrp="1"/>
          </p:cNvSpPr>
          <p:nvPr>
            <p:ph type="sldNum" sz="quarter" idx="12"/>
          </p:nvPr>
        </p:nvSpPr>
        <p:spPr/>
        <p:txBody>
          <a:bodyPr/>
          <a:lstStyle/>
          <a:p>
            <a:fld id="{C0F4FBFA-1248-4AAF-9253-30F121885773}" type="slidenum">
              <a:rPr lang="en-US" smtClean="0"/>
              <a:t>66</a:t>
            </a:fld>
            <a:endParaRPr lang="en-US"/>
          </a:p>
        </p:txBody>
      </p:sp>
      <p:sp>
        <p:nvSpPr>
          <p:cNvPr id="6" name="Rectangle 5">
            <a:extLst>
              <a:ext uri="{FF2B5EF4-FFF2-40B4-BE49-F238E27FC236}">
                <a16:creationId xmlns:a16="http://schemas.microsoft.com/office/drawing/2014/main" id="{2D2C74B8-A9E2-0F4E-B8EB-A478103D79A3}"/>
              </a:ext>
            </a:extLst>
          </p:cNvPr>
          <p:cNvSpPr/>
          <p:nvPr/>
        </p:nvSpPr>
        <p:spPr>
          <a:xfrm>
            <a:off x="2819400" y="1720840"/>
            <a:ext cx="5622928" cy="3139321"/>
          </a:xfrm>
          <a:prstGeom prst="rect">
            <a:avLst/>
          </a:prstGeom>
        </p:spPr>
        <p:txBody>
          <a:bodyPr wrap="square">
            <a:spAutoFit/>
          </a:bodyPr>
          <a:lstStyle/>
          <a:p>
            <a:r>
              <a:rPr lang="en-US" altLang="en-US" dirty="0">
                <a:solidFill>
                  <a:schemeClr val="accent6">
                    <a:lumMod val="50000"/>
                  </a:schemeClr>
                </a:solidFill>
                <a:latin typeface="American Typewriter" panose="02090604020004020304" pitchFamily="18" charset="77"/>
              </a:rPr>
              <a:t>Which applicant will be a poor risk for a mortgage?</a:t>
            </a:r>
          </a:p>
          <a:p>
            <a:endParaRPr lang="en-US" altLang="en-US" dirty="0">
              <a:solidFill>
                <a:schemeClr val="accent6">
                  <a:lumMod val="50000"/>
                </a:schemeClr>
              </a:solidFill>
              <a:latin typeface="American Typewriter" panose="02090604020004020304" pitchFamily="18" charset="77"/>
            </a:endParaRPr>
          </a:p>
          <a:p>
            <a:r>
              <a:rPr lang="en-US" altLang="en-US" dirty="0">
                <a:solidFill>
                  <a:schemeClr val="accent6">
                    <a:lumMod val="50000"/>
                  </a:schemeClr>
                </a:solidFill>
                <a:latin typeface="American Typewriter" panose="02090604020004020304" pitchFamily="18" charset="77"/>
              </a:rPr>
              <a:t>For which candidate is a voter going to vote?</a:t>
            </a:r>
          </a:p>
          <a:p>
            <a:endParaRPr lang="en-US" altLang="en-US" dirty="0">
              <a:solidFill>
                <a:schemeClr val="accent6">
                  <a:lumMod val="50000"/>
                </a:schemeClr>
              </a:solidFill>
              <a:latin typeface="American Typewriter" panose="02090604020004020304" pitchFamily="18" charset="77"/>
            </a:endParaRPr>
          </a:p>
          <a:p>
            <a:r>
              <a:rPr lang="en-US" altLang="en-US" dirty="0">
                <a:solidFill>
                  <a:schemeClr val="accent6">
                    <a:lumMod val="50000"/>
                  </a:schemeClr>
                </a:solidFill>
                <a:latin typeface="American Typewriter" panose="02090604020004020304" pitchFamily="18" charset="77"/>
              </a:rPr>
              <a:t>What are the different segments of customers?</a:t>
            </a:r>
          </a:p>
          <a:p>
            <a:endParaRPr lang="en-US" altLang="en-US" dirty="0">
              <a:solidFill>
                <a:schemeClr val="accent6">
                  <a:lumMod val="50000"/>
                </a:schemeClr>
              </a:solidFill>
              <a:latin typeface="American Typewriter" panose="02090604020004020304" pitchFamily="18" charset="77"/>
            </a:endParaRPr>
          </a:p>
          <a:p>
            <a:r>
              <a:rPr lang="en-US" altLang="en-US" dirty="0">
                <a:solidFill>
                  <a:schemeClr val="accent6">
                    <a:lumMod val="50000"/>
                  </a:schemeClr>
                </a:solidFill>
                <a:latin typeface="American Typewriter" panose="02090604020004020304" pitchFamily="18" charset="77"/>
              </a:rPr>
              <a:t>What is the likely selling price of this property?</a:t>
            </a:r>
          </a:p>
          <a:p>
            <a:endParaRPr lang="en-US" altLang="en-US" dirty="0">
              <a:solidFill>
                <a:schemeClr val="accent6">
                  <a:lumMod val="50000"/>
                </a:schemeClr>
              </a:solidFill>
              <a:latin typeface="American Typewriter" panose="02090604020004020304" pitchFamily="18" charset="77"/>
            </a:endParaRPr>
          </a:p>
          <a:p>
            <a:r>
              <a:rPr lang="en-US" altLang="en-US" dirty="0">
                <a:solidFill>
                  <a:schemeClr val="accent6">
                    <a:lumMod val="50000"/>
                  </a:schemeClr>
                </a:solidFill>
                <a:latin typeface="American Typewriter" panose="02090604020004020304" pitchFamily="18" charset="77"/>
              </a:rPr>
              <a:t>Which songs would this customer like given her preferences and the songs others listen to?</a:t>
            </a:r>
          </a:p>
        </p:txBody>
      </p:sp>
      <p:sp>
        <p:nvSpPr>
          <p:cNvPr id="10" name="TextBox 9">
            <a:extLst>
              <a:ext uri="{FF2B5EF4-FFF2-40B4-BE49-F238E27FC236}">
                <a16:creationId xmlns:a16="http://schemas.microsoft.com/office/drawing/2014/main" id="{CE2D4F5F-0DC2-C249-846F-3734873F7EBB}"/>
              </a:ext>
            </a:extLst>
          </p:cNvPr>
          <p:cNvSpPr txBox="1"/>
          <p:nvPr/>
        </p:nvSpPr>
        <p:spPr>
          <a:xfrm>
            <a:off x="298383" y="1857675"/>
            <a:ext cx="2102627" cy="369332"/>
          </a:xfrm>
          <a:prstGeom prst="rect">
            <a:avLst/>
          </a:prstGeom>
          <a:noFill/>
        </p:spPr>
        <p:txBody>
          <a:bodyPr wrap="none" rtlCol="0">
            <a:spAutoFit/>
          </a:bodyPr>
          <a:lstStyle/>
          <a:p>
            <a:pPr algn="r"/>
            <a:r>
              <a:rPr lang="en-US" b="1" dirty="0">
                <a:solidFill>
                  <a:srgbClr val="7030A0"/>
                </a:solidFill>
              </a:rPr>
              <a:t>Binary Classification</a:t>
            </a:r>
          </a:p>
        </p:txBody>
      </p:sp>
      <p:sp>
        <p:nvSpPr>
          <p:cNvPr id="11" name="Striped Right Arrow 10">
            <a:extLst>
              <a:ext uri="{FF2B5EF4-FFF2-40B4-BE49-F238E27FC236}">
                <a16:creationId xmlns:a16="http://schemas.microsoft.com/office/drawing/2014/main" id="{4E62F280-587F-9246-B751-35AEA00449F2}"/>
              </a:ext>
            </a:extLst>
          </p:cNvPr>
          <p:cNvSpPr/>
          <p:nvPr/>
        </p:nvSpPr>
        <p:spPr>
          <a:xfrm>
            <a:off x="2401010" y="1978864"/>
            <a:ext cx="418390" cy="126953"/>
          </a:xfrm>
          <a:prstGeom prst="striped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E24E4F5-86AA-7846-B2DF-9F0745DF90AF}"/>
              </a:ext>
            </a:extLst>
          </p:cNvPr>
          <p:cNvSpPr txBox="1"/>
          <p:nvPr/>
        </p:nvSpPr>
        <p:spPr>
          <a:xfrm>
            <a:off x="966258" y="2562287"/>
            <a:ext cx="1434752" cy="369332"/>
          </a:xfrm>
          <a:prstGeom prst="rect">
            <a:avLst/>
          </a:prstGeom>
          <a:noFill/>
        </p:spPr>
        <p:txBody>
          <a:bodyPr wrap="none" rtlCol="0">
            <a:spAutoFit/>
          </a:bodyPr>
          <a:lstStyle/>
          <a:p>
            <a:pPr algn="r"/>
            <a:r>
              <a:rPr lang="en-US" b="1" dirty="0">
                <a:solidFill>
                  <a:srgbClr val="7030A0"/>
                </a:solidFill>
              </a:rPr>
              <a:t>Classification</a:t>
            </a:r>
          </a:p>
        </p:txBody>
      </p:sp>
      <p:sp>
        <p:nvSpPr>
          <p:cNvPr id="13" name="Striped Right Arrow 12">
            <a:extLst>
              <a:ext uri="{FF2B5EF4-FFF2-40B4-BE49-F238E27FC236}">
                <a16:creationId xmlns:a16="http://schemas.microsoft.com/office/drawing/2014/main" id="{8B5A3051-117F-D544-855F-64053B864883}"/>
              </a:ext>
            </a:extLst>
          </p:cNvPr>
          <p:cNvSpPr/>
          <p:nvPr/>
        </p:nvSpPr>
        <p:spPr>
          <a:xfrm>
            <a:off x="2401010" y="2683476"/>
            <a:ext cx="418390" cy="126953"/>
          </a:xfrm>
          <a:prstGeom prst="striped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DC62587-C6D2-D34A-BAFB-331867697055}"/>
              </a:ext>
            </a:extLst>
          </p:cNvPr>
          <p:cNvSpPr txBox="1"/>
          <p:nvPr/>
        </p:nvSpPr>
        <p:spPr>
          <a:xfrm>
            <a:off x="1263134" y="3110624"/>
            <a:ext cx="1137876" cy="369332"/>
          </a:xfrm>
          <a:prstGeom prst="rect">
            <a:avLst/>
          </a:prstGeom>
          <a:noFill/>
        </p:spPr>
        <p:txBody>
          <a:bodyPr wrap="none" rtlCol="0">
            <a:spAutoFit/>
          </a:bodyPr>
          <a:lstStyle/>
          <a:p>
            <a:pPr algn="r"/>
            <a:r>
              <a:rPr lang="en-US" b="1" dirty="0">
                <a:solidFill>
                  <a:srgbClr val="7030A0"/>
                </a:solidFill>
              </a:rPr>
              <a:t>Clustering</a:t>
            </a:r>
          </a:p>
        </p:txBody>
      </p:sp>
      <p:sp>
        <p:nvSpPr>
          <p:cNvPr id="15" name="Striped Right Arrow 14">
            <a:extLst>
              <a:ext uri="{FF2B5EF4-FFF2-40B4-BE49-F238E27FC236}">
                <a16:creationId xmlns:a16="http://schemas.microsoft.com/office/drawing/2014/main" id="{D65AD073-0C40-6E41-BFA4-33A678F312DD}"/>
              </a:ext>
            </a:extLst>
          </p:cNvPr>
          <p:cNvSpPr/>
          <p:nvPr/>
        </p:nvSpPr>
        <p:spPr>
          <a:xfrm>
            <a:off x="2401010" y="3231813"/>
            <a:ext cx="418390" cy="126953"/>
          </a:xfrm>
          <a:prstGeom prst="striped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6362C86-01BC-FE4F-9390-33ABA9629497}"/>
              </a:ext>
            </a:extLst>
          </p:cNvPr>
          <p:cNvSpPr txBox="1"/>
          <p:nvPr/>
        </p:nvSpPr>
        <p:spPr>
          <a:xfrm>
            <a:off x="1185164" y="3656484"/>
            <a:ext cx="1215846" cy="369332"/>
          </a:xfrm>
          <a:prstGeom prst="rect">
            <a:avLst/>
          </a:prstGeom>
          <a:noFill/>
        </p:spPr>
        <p:txBody>
          <a:bodyPr wrap="none" rtlCol="0">
            <a:spAutoFit/>
          </a:bodyPr>
          <a:lstStyle/>
          <a:p>
            <a:pPr algn="r"/>
            <a:r>
              <a:rPr lang="en-US" b="1" dirty="0">
                <a:solidFill>
                  <a:srgbClr val="7030A0"/>
                </a:solidFill>
              </a:rPr>
              <a:t>Regression</a:t>
            </a:r>
          </a:p>
        </p:txBody>
      </p:sp>
      <p:sp>
        <p:nvSpPr>
          <p:cNvPr id="17" name="Striped Right Arrow 16">
            <a:extLst>
              <a:ext uri="{FF2B5EF4-FFF2-40B4-BE49-F238E27FC236}">
                <a16:creationId xmlns:a16="http://schemas.microsoft.com/office/drawing/2014/main" id="{44BA0B06-D85A-E84D-920F-513BF6FC8F20}"/>
              </a:ext>
            </a:extLst>
          </p:cNvPr>
          <p:cNvSpPr/>
          <p:nvPr/>
        </p:nvSpPr>
        <p:spPr>
          <a:xfrm>
            <a:off x="2401010" y="3777673"/>
            <a:ext cx="418390" cy="126953"/>
          </a:xfrm>
          <a:prstGeom prst="striped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14A06D5-1328-F343-B340-FDF8277125A2}"/>
              </a:ext>
            </a:extLst>
          </p:cNvPr>
          <p:cNvSpPr txBox="1"/>
          <p:nvPr/>
        </p:nvSpPr>
        <p:spPr>
          <a:xfrm>
            <a:off x="554542" y="4382852"/>
            <a:ext cx="1846468" cy="369332"/>
          </a:xfrm>
          <a:prstGeom prst="rect">
            <a:avLst/>
          </a:prstGeom>
          <a:noFill/>
        </p:spPr>
        <p:txBody>
          <a:bodyPr wrap="none" rtlCol="0">
            <a:spAutoFit/>
          </a:bodyPr>
          <a:lstStyle/>
          <a:p>
            <a:pPr algn="r"/>
            <a:r>
              <a:rPr lang="en-US" b="1" dirty="0">
                <a:solidFill>
                  <a:srgbClr val="7030A0"/>
                </a:solidFill>
              </a:rPr>
              <a:t>Association Rules</a:t>
            </a:r>
          </a:p>
        </p:txBody>
      </p:sp>
      <p:sp>
        <p:nvSpPr>
          <p:cNvPr id="19" name="Striped Right Arrow 18">
            <a:extLst>
              <a:ext uri="{FF2B5EF4-FFF2-40B4-BE49-F238E27FC236}">
                <a16:creationId xmlns:a16="http://schemas.microsoft.com/office/drawing/2014/main" id="{9D963CAB-9923-1745-B196-6F9C3F2C33E3}"/>
              </a:ext>
            </a:extLst>
          </p:cNvPr>
          <p:cNvSpPr/>
          <p:nvPr/>
        </p:nvSpPr>
        <p:spPr>
          <a:xfrm>
            <a:off x="2401010" y="4504041"/>
            <a:ext cx="418390" cy="126953"/>
          </a:xfrm>
          <a:prstGeom prst="striped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31058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8FD87-43E3-3441-9E03-538037472DF2}"/>
              </a:ext>
            </a:extLst>
          </p:cNvPr>
          <p:cNvSpPr>
            <a:spLocks noGrp="1"/>
          </p:cNvSpPr>
          <p:nvPr>
            <p:ph type="title"/>
          </p:nvPr>
        </p:nvSpPr>
        <p:spPr>
          <a:xfrm>
            <a:off x="457200" y="152400"/>
            <a:ext cx="8229600" cy="838200"/>
          </a:xfrm>
        </p:spPr>
        <p:txBody>
          <a:bodyPr anchor="ctr">
            <a:normAutofit/>
          </a:bodyPr>
          <a:lstStyle/>
          <a:p>
            <a:r>
              <a:rPr lang="en-US" dirty="0"/>
              <a:t>Data Mining vs Machine Learning</a:t>
            </a:r>
          </a:p>
        </p:txBody>
      </p:sp>
      <p:pic>
        <p:nvPicPr>
          <p:cNvPr id="16" name="Picture 15" descr="Diagram&#10;&#10;Description automatically generated">
            <a:extLst>
              <a:ext uri="{FF2B5EF4-FFF2-40B4-BE49-F238E27FC236}">
                <a16:creationId xmlns:a16="http://schemas.microsoft.com/office/drawing/2014/main" id="{773D19A2-FB65-5144-A1FC-2B386CF0DA7B}"/>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53453" y="1519588"/>
            <a:ext cx="2969135" cy="3818823"/>
          </a:xfrm>
          <a:prstGeom prst="rect">
            <a:avLst/>
          </a:prstGeom>
          <a:noFill/>
        </p:spPr>
      </p:pic>
      <p:sp>
        <p:nvSpPr>
          <p:cNvPr id="10" name="Content Placeholder 9">
            <a:extLst>
              <a:ext uri="{FF2B5EF4-FFF2-40B4-BE49-F238E27FC236}">
                <a16:creationId xmlns:a16="http://schemas.microsoft.com/office/drawing/2014/main" id="{E1B71BA4-6CE7-EA44-A434-283A850DFB8E}"/>
              </a:ext>
            </a:extLst>
          </p:cNvPr>
          <p:cNvSpPr>
            <a:spLocks noGrp="1"/>
          </p:cNvSpPr>
          <p:nvPr>
            <p:ph sz="half" idx="2"/>
          </p:nvPr>
        </p:nvSpPr>
        <p:spPr>
          <a:xfrm>
            <a:off x="3753853" y="1600200"/>
            <a:ext cx="4932947" cy="4525963"/>
          </a:xfrm>
        </p:spPr>
        <p:txBody>
          <a:bodyPr>
            <a:normAutofit/>
          </a:bodyPr>
          <a:lstStyle/>
          <a:p>
            <a:pPr>
              <a:lnSpc>
                <a:spcPct val="90000"/>
              </a:lnSpc>
            </a:pPr>
            <a:r>
              <a:rPr lang="en-US" sz="1800" dirty="0"/>
              <a:t>Data Mining is a common umbrella term for extracting knowledge from large databases.</a:t>
            </a:r>
          </a:p>
          <a:p>
            <a:pPr>
              <a:lnSpc>
                <a:spcPct val="90000"/>
              </a:lnSpc>
            </a:pPr>
            <a:r>
              <a:rPr lang="en-US" sz="1800" dirty="0"/>
              <a:t>Machine Learning often refers to the process of building computational predictive models.</a:t>
            </a:r>
          </a:p>
          <a:p>
            <a:pPr lvl="1">
              <a:lnSpc>
                <a:spcPct val="90000"/>
              </a:lnSpc>
            </a:pPr>
            <a:r>
              <a:rPr lang="en-US" sz="1800" dirty="0"/>
              <a:t>supervised machine learning</a:t>
            </a:r>
          </a:p>
          <a:p>
            <a:pPr lvl="2">
              <a:lnSpc>
                <a:spcPct val="90000"/>
              </a:lnSpc>
            </a:pPr>
            <a:r>
              <a:rPr lang="en-US" sz="1800" dirty="0"/>
              <a:t>labeled data sets are available</a:t>
            </a:r>
          </a:p>
          <a:p>
            <a:pPr lvl="1">
              <a:lnSpc>
                <a:spcPct val="90000"/>
              </a:lnSpc>
            </a:pPr>
            <a:r>
              <a:rPr lang="en-US" sz="1800" dirty="0"/>
              <a:t>unsupervised machine learning</a:t>
            </a:r>
          </a:p>
          <a:p>
            <a:pPr lvl="2">
              <a:lnSpc>
                <a:spcPct val="90000"/>
              </a:lnSpc>
            </a:pPr>
            <a:r>
              <a:rPr lang="en-US" sz="1800" dirty="0"/>
              <a:t>no pre-labeled data</a:t>
            </a:r>
          </a:p>
          <a:p>
            <a:pPr lvl="2">
              <a:lnSpc>
                <a:spcPct val="90000"/>
              </a:lnSpc>
            </a:pPr>
            <a:r>
              <a:rPr lang="en-US" sz="1800" dirty="0"/>
              <a:t>focus is on discovery of patterns</a:t>
            </a:r>
          </a:p>
          <a:p>
            <a:pPr lvl="2">
              <a:lnSpc>
                <a:spcPct val="90000"/>
              </a:lnSpc>
            </a:pPr>
            <a:r>
              <a:rPr lang="en-US" sz="1800" dirty="0"/>
              <a:t>also often called data mining</a:t>
            </a:r>
          </a:p>
          <a:p>
            <a:pPr lvl="2">
              <a:lnSpc>
                <a:spcPct val="90000"/>
              </a:lnSpc>
            </a:pPr>
            <a:endParaRPr lang="en-US" sz="1800" dirty="0"/>
          </a:p>
          <a:p>
            <a:pPr>
              <a:lnSpc>
                <a:spcPct val="90000"/>
              </a:lnSpc>
            </a:pPr>
            <a:r>
              <a:rPr lang="en-US" sz="2600" dirty="0"/>
              <a:t>Data mining relies on very large amounts of data.</a:t>
            </a:r>
          </a:p>
          <a:p>
            <a:pPr>
              <a:lnSpc>
                <a:spcPct val="90000"/>
              </a:lnSpc>
            </a:pPr>
            <a:r>
              <a:rPr lang="en-US" sz="2600" dirty="0"/>
              <a:t>Problems of “Big Data”…</a:t>
            </a:r>
          </a:p>
        </p:txBody>
      </p:sp>
      <p:sp>
        <p:nvSpPr>
          <p:cNvPr id="4" name="Footer Placeholder 3">
            <a:extLst>
              <a:ext uri="{FF2B5EF4-FFF2-40B4-BE49-F238E27FC236}">
                <a16:creationId xmlns:a16="http://schemas.microsoft.com/office/drawing/2014/main" id="{85694970-EA54-CA43-84E0-60CF7DDED7E9}"/>
              </a:ext>
            </a:extLst>
          </p:cNvPr>
          <p:cNvSpPr>
            <a:spLocks noGrp="1"/>
          </p:cNvSpPr>
          <p:nvPr>
            <p:ph type="ftr" sz="quarter" idx="11"/>
          </p:nvPr>
        </p:nvSpPr>
        <p:spPr>
          <a:xfrm>
            <a:off x="2819400" y="6553200"/>
            <a:ext cx="3429000" cy="282571"/>
          </a:xfrm>
        </p:spPr>
        <p:txBody>
          <a:bodyPr anchor="ctr">
            <a:normAutofit/>
          </a:bodyPr>
          <a:lstStyle/>
          <a:p>
            <a:pPr>
              <a:spcAft>
                <a:spcPts val="600"/>
              </a:spcAft>
            </a:pPr>
            <a:r>
              <a:rPr lang="en-US"/>
              <a:t>Data Warehousing, OLAP, Data Mining</a:t>
            </a:r>
          </a:p>
        </p:txBody>
      </p:sp>
      <p:sp>
        <p:nvSpPr>
          <p:cNvPr id="5" name="Slide Number Placeholder 4">
            <a:extLst>
              <a:ext uri="{FF2B5EF4-FFF2-40B4-BE49-F238E27FC236}">
                <a16:creationId xmlns:a16="http://schemas.microsoft.com/office/drawing/2014/main" id="{0E570693-003E-C647-B72E-124386ED0D38}"/>
              </a:ext>
            </a:extLst>
          </p:cNvPr>
          <p:cNvSpPr>
            <a:spLocks noGrp="1"/>
          </p:cNvSpPr>
          <p:nvPr>
            <p:ph type="sldNum" sz="quarter" idx="12"/>
          </p:nvPr>
        </p:nvSpPr>
        <p:spPr>
          <a:xfrm>
            <a:off x="6553200" y="6553200"/>
            <a:ext cx="685800" cy="282571"/>
          </a:xfrm>
        </p:spPr>
        <p:txBody>
          <a:bodyPr anchor="ctr">
            <a:normAutofit/>
          </a:bodyPr>
          <a:lstStyle/>
          <a:p>
            <a:pPr>
              <a:spcAft>
                <a:spcPts val="600"/>
              </a:spcAft>
            </a:pPr>
            <a:fld id="{C0F4FBFA-1248-4AAF-9253-30F121885773}" type="slidenum">
              <a:rPr lang="en-US" smtClean="0"/>
              <a:pPr>
                <a:spcAft>
                  <a:spcPts val="600"/>
                </a:spcAft>
              </a:pPr>
              <a:t>67</a:t>
            </a:fld>
            <a:endParaRPr lang="en-US"/>
          </a:p>
        </p:txBody>
      </p:sp>
    </p:spTree>
    <p:extLst>
      <p:ext uri="{BB962C8B-B14F-4D97-AF65-F5344CB8AC3E}">
        <p14:creationId xmlns:p14="http://schemas.microsoft.com/office/powerpoint/2010/main" val="25455974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 name="Rounded Rectangle 25">
            <a:extLst>
              <a:ext uri="{FF2B5EF4-FFF2-40B4-BE49-F238E27FC236}">
                <a16:creationId xmlns:a16="http://schemas.microsoft.com/office/drawing/2014/main" id="{D46A8E12-78A8-1E42-8236-5F30F8BD8AAB}"/>
              </a:ext>
            </a:extLst>
          </p:cNvPr>
          <p:cNvSpPr/>
          <p:nvPr/>
        </p:nvSpPr>
        <p:spPr>
          <a:xfrm>
            <a:off x="1952982" y="2508970"/>
            <a:ext cx="6728644" cy="1027940"/>
          </a:xfrm>
          <a:prstGeom prst="roundRect">
            <a:avLst/>
          </a:prstGeom>
          <a:solidFill>
            <a:schemeClr val="tx2">
              <a:lumMod val="20000"/>
              <a:lumOff val="8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D743DA64-B6FD-784B-AD49-7990A3A868F5}"/>
              </a:ext>
            </a:extLst>
          </p:cNvPr>
          <p:cNvSpPr/>
          <p:nvPr/>
        </p:nvSpPr>
        <p:spPr>
          <a:xfrm>
            <a:off x="1952982" y="4447621"/>
            <a:ext cx="6728644" cy="1027940"/>
          </a:xfrm>
          <a:prstGeom prst="roundRect">
            <a:avLst/>
          </a:prstGeom>
          <a:solidFill>
            <a:schemeClr val="accent3">
              <a:lumMod val="40000"/>
              <a:lumOff val="6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40000"/>
                  <a:lumOff val="60000"/>
                </a:schemeClr>
              </a:solidFill>
            </a:endParaRPr>
          </a:p>
        </p:txBody>
      </p:sp>
      <p:sp>
        <p:nvSpPr>
          <p:cNvPr id="2" name="Title 1">
            <a:extLst>
              <a:ext uri="{FF2B5EF4-FFF2-40B4-BE49-F238E27FC236}">
                <a16:creationId xmlns:a16="http://schemas.microsoft.com/office/drawing/2014/main" id="{ABC83D2D-C360-634D-A405-00C78426F77F}"/>
              </a:ext>
            </a:extLst>
          </p:cNvPr>
          <p:cNvSpPr>
            <a:spLocks noGrp="1"/>
          </p:cNvSpPr>
          <p:nvPr>
            <p:ph type="title"/>
          </p:nvPr>
        </p:nvSpPr>
        <p:spPr/>
        <p:txBody>
          <a:bodyPr/>
          <a:lstStyle/>
          <a:p>
            <a:r>
              <a:rPr lang="en-US" dirty="0"/>
              <a:t>Common Algorithms</a:t>
            </a:r>
          </a:p>
        </p:txBody>
      </p:sp>
      <p:sp>
        <p:nvSpPr>
          <p:cNvPr id="4" name="Footer Placeholder 3">
            <a:extLst>
              <a:ext uri="{FF2B5EF4-FFF2-40B4-BE49-F238E27FC236}">
                <a16:creationId xmlns:a16="http://schemas.microsoft.com/office/drawing/2014/main" id="{641D54CB-4E9C-6E46-AEF8-CAD9D3DEBC7D}"/>
              </a:ext>
            </a:extLst>
          </p:cNvPr>
          <p:cNvSpPr>
            <a:spLocks noGrp="1"/>
          </p:cNvSpPr>
          <p:nvPr>
            <p:ph type="ftr" sz="quarter" idx="11"/>
          </p:nvPr>
        </p:nvSpPr>
        <p:spPr/>
        <p:txBody>
          <a:bodyPr/>
          <a:lstStyle/>
          <a:p>
            <a:r>
              <a:rPr lang="en-US"/>
              <a:t>Data Warehousing, OLAP, Data Mining</a:t>
            </a:r>
          </a:p>
        </p:txBody>
      </p:sp>
      <p:sp>
        <p:nvSpPr>
          <p:cNvPr id="5" name="Slide Number Placeholder 4">
            <a:extLst>
              <a:ext uri="{FF2B5EF4-FFF2-40B4-BE49-F238E27FC236}">
                <a16:creationId xmlns:a16="http://schemas.microsoft.com/office/drawing/2014/main" id="{6754450C-BE5D-4A44-8815-AF97869F59FB}"/>
              </a:ext>
            </a:extLst>
          </p:cNvPr>
          <p:cNvSpPr>
            <a:spLocks noGrp="1"/>
          </p:cNvSpPr>
          <p:nvPr>
            <p:ph type="sldNum" sz="quarter" idx="12"/>
          </p:nvPr>
        </p:nvSpPr>
        <p:spPr/>
        <p:txBody>
          <a:bodyPr/>
          <a:lstStyle/>
          <a:p>
            <a:fld id="{C0F4FBFA-1248-4AAF-9253-30F121885773}" type="slidenum">
              <a:rPr lang="en-US" smtClean="0"/>
              <a:t>68</a:t>
            </a:fld>
            <a:endParaRPr lang="en-US"/>
          </a:p>
        </p:txBody>
      </p:sp>
      <p:sp>
        <p:nvSpPr>
          <p:cNvPr id="6" name="Right Arrow 5">
            <a:extLst>
              <a:ext uri="{FF2B5EF4-FFF2-40B4-BE49-F238E27FC236}">
                <a16:creationId xmlns:a16="http://schemas.microsoft.com/office/drawing/2014/main" id="{C14B6757-9DD6-0B43-B23F-11B3B827F412}"/>
              </a:ext>
            </a:extLst>
          </p:cNvPr>
          <p:cNvSpPr/>
          <p:nvPr/>
        </p:nvSpPr>
        <p:spPr>
          <a:xfrm>
            <a:off x="5249846" y="5475945"/>
            <a:ext cx="3429000" cy="569403"/>
          </a:xfrm>
          <a:prstGeom prst="rightArrow">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a:extLst>
              <a:ext uri="{FF2B5EF4-FFF2-40B4-BE49-F238E27FC236}">
                <a16:creationId xmlns:a16="http://schemas.microsoft.com/office/drawing/2014/main" id="{9E2269ED-10FF-CF48-809C-7E152DEB00C9}"/>
              </a:ext>
            </a:extLst>
          </p:cNvPr>
          <p:cNvSpPr/>
          <p:nvPr/>
        </p:nvSpPr>
        <p:spPr>
          <a:xfrm rot="10800000">
            <a:off x="2042678" y="5475945"/>
            <a:ext cx="3258628" cy="569403"/>
          </a:xfrm>
          <a:prstGeom prst="rightArrow">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C9FE48D-3627-6749-8FD2-35B5805F55E8}"/>
              </a:ext>
            </a:extLst>
          </p:cNvPr>
          <p:cNvSpPr txBox="1"/>
          <p:nvPr/>
        </p:nvSpPr>
        <p:spPr>
          <a:xfrm>
            <a:off x="2203865" y="5609347"/>
            <a:ext cx="1043876" cy="307777"/>
          </a:xfrm>
          <a:prstGeom prst="rect">
            <a:avLst/>
          </a:prstGeom>
          <a:noFill/>
        </p:spPr>
        <p:txBody>
          <a:bodyPr wrap="none" rtlCol="0">
            <a:spAutoFit/>
          </a:bodyPr>
          <a:lstStyle/>
          <a:p>
            <a:r>
              <a:rPr lang="en-US" sz="1400" dirty="0">
                <a:solidFill>
                  <a:schemeClr val="accent6">
                    <a:lumMod val="40000"/>
                    <a:lumOff val="60000"/>
                  </a:schemeClr>
                </a:solidFill>
                <a:latin typeface="Book Antiqua" panose="02040602050305030304" pitchFamily="18" charset="0"/>
                <a:ea typeface="Baskerville" panose="02020502070401020303" pitchFamily="18" charset="0"/>
              </a:rPr>
              <a:t>categorical</a:t>
            </a:r>
          </a:p>
        </p:txBody>
      </p:sp>
      <p:sp>
        <p:nvSpPr>
          <p:cNvPr id="9" name="TextBox 8">
            <a:extLst>
              <a:ext uri="{FF2B5EF4-FFF2-40B4-BE49-F238E27FC236}">
                <a16:creationId xmlns:a16="http://schemas.microsoft.com/office/drawing/2014/main" id="{3CF5CD8B-CFA3-FB40-BB48-7940F57D535A}"/>
              </a:ext>
            </a:extLst>
          </p:cNvPr>
          <p:cNvSpPr txBox="1"/>
          <p:nvPr/>
        </p:nvSpPr>
        <p:spPr>
          <a:xfrm>
            <a:off x="7704816" y="5609347"/>
            <a:ext cx="846707" cy="307777"/>
          </a:xfrm>
          <a:prstGeom prst="rect">
            <a:avLst/>
          </a:prstGeom>
          <a:noFill/>
        </p:spPr>
        <p:txBody>
          <a:bodyPr wrap="none" rtlCol="0">
            <a:spAutoFit/>
          </a:bodyPr>
          <a:lstStyle/>
          <a:p>
            <a:r>
              <a:rPr lang="en-US" sz="1400" dirty="0">
                <a:solidFill>
                  <a:schemeClr val="accent6">
                    <a:lumMod val="40000"/>
                    <a:lumOff val="60000"/>
                  </a:schemeClr>
                </a:solidFill>
                <a:latin typeface="Book Antiqua" panose="02040602050305030304" pitchFamily="18" charset="0"/>
                <a:ea typeface="Baskerville" panose="02020502070401020303" pitchFamily="18" charset="0"/>
              </a:rPr>
              <a:t>numeric</a:t>
            </a:r>
          </a:p>
        </p:txBody>
      </p:sp>
      <p:sp>
        <p:nvSpPr>
          <p:cNvPr id="10" name="Rounded Rectangle 9">
            <a:extLst>
              <a:ext uri="{FF2B5EF4-FFF2-40B4-BE49-F238E27FC236}">
                <a16:creationId xmlns:a16="http://schemas.microsoft.com/office/drawing/2014/main" id="{EE66D11D-79A6-164C-9F88-431AA99D49A5}"/>
              </a:ext>
            </a:extLst>
          </p:cNvPr>
          <p:cNvSpPr/>
          <p:nvPr/>
        </p:nvSpPr>
        <p:spPr>
          <a:xfrm>
            <a:off x="1968924" y="3472651"/>
            <a:ext cx="6728644" cy="1027940"/>
          </a:xfrm>
          <a:prstGeom prst="roundRect">
            <a:avLst/>
          </a:prstGeom>
          <a:solidFill>
            <a:schemeClr val="accent2">
              <a:lumMod val="20000"/>
              <a:lumOff val="8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294D682-7F08-684C-B007-4CBBA34F50C1}"/>
              </a:ext>
            </a:extLst>
          </p:cNvPr>
          <p:cNvSpPr txBox="1"/>
          <p:nvPr/>
        </p:nvSpPr>
        <p:spPr>
          <a:xfrm>
            <a:off x="6933467" y="4015356"/>
            <a:ext cx="611065" cy="369332"/>
          </a:xfrm>
          <a:prstGeom prst="rect">
            <a:avLst/>
          </a:prstGeom>
          <a:noFill/>
        </p:spPr>
        <p:txBody>
          <a:bodyPr wrap="none" rtlCol="0">
            <a:spAutoFit/>
          </a:bodyPr>
          <a:lstStyle/>
          <a:p>
            <a:r>
              <a:rPr lang="en-US" dirty="0">
                <a:solidFill>
                  <a:schemeClr val="accent1">
                    <a:lumMod val="50000"/>
                  </a:schemeClr>
                </a:solidFill>
                <a:latin typeface="Chalkboard SE" panose="03050602040202020205" pitchFamily="66" charset="77"/>
              </a:rPr>
              <a:t>kNN</a:t>
            </a:r>
          </a:p>
        </p:txBody>
      </p:sp>
      <p:sp>
        <p:nvSpPr>
          <p:cNvPr id="13" name="TextBox 12">
            <a:extLst>
              <a:ext uri="{FF2B5EF4-FFF2-40B4-BE49-F238E27FC236}">
                <a16:creationId xmlns:a16="http://schemas.microsoft.com/office/drawing/2014/main" id="{A6B0591E-CE79-A840-81AF-2DCEA0CBD18B}"/>
              </a:ext>
            </a:extLst>
          </p:cNvPr>
          <p:cNvSpPr txBox="1"/>
          <p:nvPr/>
        </p:nvSpPr>
        <p:spPr>
          <a:xfrm>
            <a:off x="681263" y="3832109"/>
            <a:ext cx="1350050" cy="338554"/>
          </a:xfrm>
          <a:prstGeom prst="rect">
            <a:avLst/>
          </a:prstGeom>
          <a:noFill/>
        </p:spPr>
        <p:txBody>
          <a:bodyPr wrap="none" rtlCol="0">
            <a:spAutoFit/>
          </a:bodyPr>
          <a:lstStyle/>
          <a:p>
            <a:pPr algn="r"/>
            <a:r>
              <a:rPr lang="en-US" sz="1600" b="1" dirty="0">
                <a:solidFill>
                  <a:schemeClr val="accent2">
                    <a:lumMod val="75000"/>
                  </a:schemeClr>
                </a:solidFill>
                <a:latin typeface="Bookman Old Style" panose="02050604050505020204" pitchFamily="18" charset="0"/>
              </a:rPr>
              <a:t>Regression</a:t>
            </a:r>
          </a:p>
        </p:txBody>
      </p:sp>
      <p:sp>
        <p:nvSpPr>
          <p:cNvPr id="14" name="TextBox 13">
            <a:extLst>
              <a:ext uri="{FF2B5EF4-FFF2-40B4-BE49-F238E27FC236}">
                <a16:creationId xmlns:a16="http://schemas.microsoft.com/office/drawing/2014/main" id="{96E44DDF-808F-DC44-833F-9C7DE658F1EF}"/>
              </a:ext>
            </a:extLst>
          </p:cNvPr>
          <p:cNvSpPr txBox="1"/>
          <p:nvPr/>
        </p:nvSpPr>
        <p:spPr>
          <a:xfrm>
            <a:off x="392723" y="4758614"/>
            <a:ext cx="1638590" cy="338554"/>
          </a:xfrm>
          <a:prstGeom prst="rect">
            <a:avLst/>
          </a:prstGeom>
          <a:noFill/>
        </p:spPr>
        <p:txBody>
          <a:bodyPr wrap="none" rtlCol="0">
            <a:spAutoFit/>
          </a:bodyPr>
          <a:lstStyle/>
          <a:p>
            <a:pPr algn="r"/>
            <a:r>
              <a:rPr lang="en-US" sz="1600" b="1" dirty="0">
                <a:solidFill>
                  <a:schemeClr val="accent3">
                    <a:lumMod val="50000"/>
                  </a:schemeClr>
                </a:solidFill>
                <a:latin typeface="Bookman Old Style" panose="02050604050505020204" pitchFamily="18" charset="0"/>
              </a:rPr>
              <a:t>Classification</a:t>
            </a:r>
          </a:p>
        </p:txBody>
      </p:sp>
      <p:sp>
        <p:nvSpPr>
          <p:cNvPr id="15" name="TextBox 14">
            <a:extLst>
              <a:ext uri="{FF2B5EF4-FFF2-40B4-BE49-F238E27FC236}">
                <a16:creationId xmlns:a16="http://schemas.microsoft.com/office/drawing/2014/main" id="{6287E5A5-5BCB-B741-AAF9-85A5665530FC}"/>
              </a:ext>
            </a:extLst>
          </p:cNvPr>
          <p:cNvSpPr txBox="1"/>
          <p:nvPr/>
        </p:nvSpPr>
        <p:spPr>
          <a:xfrm>
            <a:off x="6896100" y="4983537"/>
            <a:ext cx="611065" cy="369332"/>
          </a:xfrm>
          <a:prstGeom prst="rect">
            <a:avLst/>
          </a:prstGeom>
          <a:noFill/>
        </p:spPr>
        <p:txBody>
          <a:bodyPr wrap="none" rtlCol="0">
            <a:spAutoFit/>
          </a:bodyPr>
          <a:lstStyle/>
          <a:p>
            <a:r>
              <a:rPr lang="en-US" dirty="0">
                <a:solidFill>
                  <a:schemeClr val="accent1">
                    <a:lumMod val="50000"/>
                  </a:schemeClr>
                </a:solidFill>
                <a:latin typeface="Chalkboard SE" panose="03050602040202020205" pitchFamily="66" charset="77"/>
              </a:rPr>
              <a:t>kNN</a:t>
            </a:r>
          </a:p>
        </p:txBody>
      </p:sp>
      <p:sp>
        <p:nvSpPr>
          <p:cNvPr id="16" name="TextBox 15">
            <a:extLst>
              <a:ext uri="{FF2B5EF4-FFF2-40B4-BE49-F238E27FC236}">
                <a16:creationId xmlns:a16="http://schemas.microsoft.com/office/drawing/2014/main" id="{7625BF8C-5042-9042-8F27-7B7255F0F267}"/>
              </a:ext>
            </a:extLst>
          </p:cNvPr>
          <p:cNvSpPr txBox="1"/>
          <p:nvPr/>
        </p:nvSpPr>
        <p:spPr>
          <a:xfrm>
            <a:off x="286478" y="5286181"/>
            <a:ext cx="848502" cy="646331"/>
          </a:xfrm>
          <a:prstGeom prst="rect">
            <a:avLst/>
          </a:prstGeom>
          <a:noFill/>
        </p:spPr>
        <p:txBody>
          <a:bodyPr wrap="none" rtlCol="0">
            <a:spAutoFit/>
          </a:bodyPr>
          <a:lstStyle/>
          <a:p>
            <a:pPr algn="ctr"/>
            <a:r>
              <a:rPr lang="en-US" dirty="0">
                <a:solidFill>
                  <a:schemeClr val="accent1">
                    <a:lumMod val="50000"/>
                  </a:schemeClr>
                </a:solidFill>
                <a:latin typeface="Chalkboard SE" panose="03050602040202020205" pitchFamily="66" charset="77"/>
              </a:rPr>
              <a:t>Naïve </a:t>
            </a:r>
          </a:p>
          <a:p>
            <a:pPr algn="ctr"/>
            <a:r>
              <a:rPr lang="en-US" dirty="0">
                <a:solidFill>
                  <a:schemeClr val="accent1">
                    <a:lumMod val="50000"/>
                  </a:schemeClr>
                </a:solidFill>
                <a:latin typeface="Chalkboard SE" panose="03050602040202020205" pitchFamily="66" charset="77"/>
              </a:rPr>
              <a:t>Bayes</a:t>
            </a:r>
          </a:p>
        </p:txBody>
      </p:sp>
      <p:sp>
        <p:nvSpPr>
          <p:cNvPr id="17" name="TextBox 16">
            <a:extLst>
              <a:ext uri="{FF2B5EF4-FFF2-40B4-BE49-F238E27FC236}">
                <a16:creationId xmlns:a16="http://schemas.microsoft.com/office/drawing/2014/main" id="{DD00ECD3-A709-104A-A519-9D3024E37B72}"/>
              </a:ext>
            </a:extLst>
          </p:cNvPr>
          <p:cNvSpPr txBox="1"/>
          <p:nvPr/>
        </p:nvSpPr>
        <p:spPr>
          <a:xfrm>
            <a:off x="2738564" y="4701389"/>
            <a:ext cx="848502" cy="646331"/>
          </a:xfrm>
          <a:prstGeom prst="rect">
            <a:avLst/>
          </a:prstGeom>
          <a:noFill/>
        </p:spPr>
        <p:txBody>
          <a:bodyPr wrap="none" rtlCol="0">
            <a:spAutoFit/>
          </a:bodyPr>
          <a:lstStyle/>
          <a:p>
            <a:pPr algn="ctr"/>
            <a:r>
              <a:rPr lang="en-US" dirty="0">
                <a:solidFill>
                  <a:schemeClr val="accent1">
                    <a:lumMod val="50000"/>
                  </a:schemeClr>
                </a:solidFill>
                <a:latin typeface="Chalkboard SE" panose="03050602040202020205" pitchFamily="66" charset="77"/>
              </a:rPr>
              <a:t>Naïve </a:t>
            </a:r>
          </a:p>
          <a:p>
            <a:pPr algn="ctr"/>
            <a:r>
              <a:rPr lang="en-US" dirty="0">
                <a:solidFill>
                  <a:schemeClr val="accent1">
                    <a:lumMod val="50000"/>
                  </a:schemeClr>
                </a:solidFill>
                <a:latin typeface="Chalkboard SE" panose="03050602040202020205" pitchFamily="66" charset="77"/>
              </a:rPr>
              <a:t>Bayes</a:t>
            </a:r>
          </a:p>
        </p:txBody>
      </p:sp>
      <p:sp>
        <p:nvSpPr>
          <p:cNvPr id="18" name="TextBox 17">
            <a:extLst>
              <a:ext uri="{FF2B5EF4-FFF2-40B4-BE49-F238E27FC236}">
                <a16:creationId xmlns:a16="http://schemas.microsoft.com/office/drawing/2014/main" id="{A4991FF8-6A6B-8941-BFCF-BA2C8E95AC56}"/>
              </a:ext>
            </a:extLst>
          </p:cNvPr>
          <p:cNvSpPr txBox="1"/>
          <p:nvPr/>
        </p:nvSpPr>
        <p:spPr>
          <a:xfrm>
            <a:off x="5505134" y="5088300"/>
            <a:ext cx="649538" cy="369332"/>
          </a:xfrm>
          <a:prstGeom prst="rect">
            <a:avLst/>
          </a:prstGeom>
          <a:noFill/>
        </p:spPr>
        <p:txBody>
          <a:bodyPr wrap="none" rtlCol="0">
            <a:spAutoFit/>
          </a:bodyPr>
          <a:lstStyle/>
          <a:p>
            <a:pPr algn="ctr"/>
            <a:r>
              <a:rPr lang="en-US" dirty="0">
                <a:solidFill>
                  <a:schemeClr val="accent1">
                    <a:lumMod val="50000"/>
                  </a:schemeClr>
                </a:solidFill>
                <a:latin typeface="Chalkboard SE" panose="03050602040202020205" pitchFamily="66" charset="77"/>
              </a:rPr>
              <a:t>C5.0</a:t>
            </a:r>
          </a:p>
        </p:txBody>
      </p:sp>
      <p:sp>
        <p:nvSpPr>
          <p:cNvPr id="19" name="TextBox 18">
            <a:extLst>
              <a:ext uri="{FF2B5EF4-FFF2-40B4-BE49-F238E27FC236}">
                <a16:creationId xmlns:a16="http://schemas.microsoft.com/office/drawing/2014/main" id="{CDE08278-A399-3B4A-9A24-024084E42B8A}"/>
              </a:ext>
            </a:extLst>
          </p:cNvPr>
          <p:cNvSpPr txBox="1"/>
          <p:nvPr/>
        </p:nvSpPr>
        <p:spPr>
          <a:xfrm>
            <a:off x="7379405" y="3684114"/>
            <a:ext cx="650819" cy="369332"/>
          </a:xfrm>
          <a:prstGeom prst="rect">
            <a:avLst/>
          </a:prstGeom>
          <a:noFill/>
        </p:spPr>
        <p:txBody>
          <a:bodyPr wrap="none" rtlCol="0">
            <a:spAutoFit/>
          </a:bodyPr>
          <a:lstStyle/>
          <a:p>
            <a:r>
              <a:rPr lang="en-US" dirty="0">
                <a:solidFill>
                  <a:schemeClr val="accent1">
                    <a:lumMod val="50000"/>
                  </a:schemeClr>
                </a:solidFill>
                <a:latin typeface="Chalkboard SE" panose="03050602040202020205" pitchFamily="66" charset="77"/>
              </a:rPr>
              <a:t>SVM</a:t>
            </a:r>
          </a:p>
        </p:txBody>
      </p:sp>
      <p:sp>
        <p:nvSpPr>
          <p:cNvPr id="20" name="TextBox 19">
            <a:extLst>
              <a:ext uri="{FF2B5EF4-FFF2-40B4-BE49-F238E27FC236}">
                <a16:creationId xmlns:a16="http://schemas.microsoft.com/office/drawing/2014/main" id="{C0FBB68D-16CA-3C42-85C1-59C7A864E58F}"/>
              </a:ext>
            </a:extLst>
          </p:cNvPr>
          <p:cNvSpPr txBox="1"/>
          <p:nvPr/>
        </p:nvSpPr>
        <p:spPr>
          <a:xfrm>
            <a:off x="7379406" y="4743225"/>
            <a:ext cx="650819" cy="369332"/>
          </a:xfrm>
          <a:prstGeom prst="rect">
            <a:avLst/>
          </a:prstGeom>
          <a:noFill/>
        </p:spPr>
        <p:txBody>
          <a:bodyPr wrap="none" rtlCol="0">
            <a:spAutoFit/>
          </a:bodyPr>
          <a:lstStyle/>
          <a:p>
            <a:r>
              <a:rPr lang="en-US" dirty="0">
                <a:solidFill>
                  <a:schemeClr val="accent1">
                    <a:lumMod val="50000"/>
                  </a:schemeClr>
                </a:solidFill>
                <a:latin typeface="Chalkboard SE" panose="03050602040202020205" pitchFamily="66" charset="77"/>
              </a:rPr>
              <a:t>SVM</a:t>
            </a:r>
          </a:p>
        </p:txBody>
      </p:sp>
      <p:sp>
        <p:nvSpPr>
          <p:cNvPr id="21" name="TextBox 20">
            <a:extLst>
              <a:ext uri="{FF2B5EF4-FFF2-40B4-BE49-F238E27FC236}">
                <a16:creationId xmlns:a16="http://schemas.microsoft.com/office/drawing/2014/main" id="{0B5CF382-7D1C-554F-8D87-9323BAFCC16A}"/>
              </a:ext>
            </a:extLst>
          </p:cNvPr>
          <p:cNvSpPr txBox="1"/>
          <p:nvPr/>
        </p:nvSpPr>
        <p:spPr>
          <a:xfrm>
            <a:off x="5125312" y="3768924"/>
            <a:ext cx="744371" cy="369332"/>
          </a:xfrm>
          <a:prstGeom prst="rect">
            <a:avLst/>
          </a:prstGeom>
          <a:noFill/>
        </p:spPr>
        <p:txBody>
          <a:bodyPr wrap="none" rtlCol="0">
            <a:spAutoFit/>
          </a:bodyPr>
          <a:lstStyle/>
          <a:p>
            <a:pPr algn="ctr"/>
            <a:r>
              <a:rPr lang="en-US" dirty="0">
                <a:solidFill>
                  <a:schemeClr val="accent1">
                    <a:lumMod val="50000"/>
                  </a:schemeClr>
                </a:solidFill>
                <a:latin typeface="Chalkboard SE" panose="03050602040202020205" pitchFamily="66" charset="77"/>
              </a:rPr>
              <a:t>CART</a:t>
            </a:r>
          </a:p>
        </p:txBody>
      </p:sp>
      <p:sp>
        <p:nvSpPr>
          <p:cNvPr id="24" name="TextBox 23">
            <a:extLst>
              <a:ext uri="{FF2B5EF4-FFF2-40B4-BE49-F238E27FC236}">
                <a16:creationId xmlns:a16="http://schemas.microsoft.com/office/drawing/2014/main" id="{68B655D2-C1C4-4E49-88BF-F9A47B58D53C}"/>
              </a:ext>
            </a:extLst>
          </p:cNvPr>
          <p:cNvSpPr txBox="1"/>
          <p:nvPr/>
        </p:nvSpPr>
        <p:spPr>
          <a:xfrm>
            <a:off x="740574" y="2875273"/>
            <a:ext cx="1290739" cy="338554"/>
          </a:xfrm>
          <a:prstGeom prst="rect">
            <a:avLst/>
          </a:prstGeom>
          <a:noFill/>
        </p:spPr>
        <p:txBody>
          <a:bodyPr wrap="none" rtlCol="0">
            <a:spAutoFit/>
          </a:bodyPr>
          <a:lstStyle/>
          <a:p>
            <a:pPr algn="r"/>
            <a:r>
              <a:rPr lang="en-US" sz="1600" b="1" dirty="0">
                <a:solidFill>
                  <a:schemeClr val="accent1">
                    <a:lumMod val="75000"/>
                  </a:schemeClr>
                </a:solidFill>
                <a:latin typeface="Bookman Old Style" panose="02050604050505020204" pitchFamily="18" charset="0"/>
              </a:rPr>
              <a:t>Clustering</a:t>
            </a:r>
          </a:p>
        </p:txBody>
      </p:sp>
      <p:sp>
        <p:nvSpPr>
          <p:cNvPr id="22" name="TextBox 21">
            <a:extLst>
              <a:ext uri="{FF2B5EF4-FFF2-40B4-BE49-F238E27FC236}">
                <a16:creationId xmlns:a16="http://schemas.microsoft.com/office/drawing/2014/main" id="{6FFF790C-752F-EF4C-9518-5476C15B6698}"/>
              </a:ext>
            </a:extLst>
          </p:cNvPr>
          <p:cNvSpPr txBox="1"/>
          <p:nvPr/>
        </p:nvSpPr>
        <p:spPr>
          <a:xfrm>
            <a:off x="7065928" y="2952380"/>
            <a:ext cx="1055930" cy="369332"/>
          </a:xfrm>
          <a:prstGeom prst="rect">
            <a:avLst/>
          </a:prstGeom>
          <a:noFill/>
        </p:spPr>
        <p:txBody>
          <a:bodyPr wrap="none" rtlCol="0">
            <a:spAutoFit/>
          </a:bodyPr>
          <a:lstStyle/>
          <a:p>
            <a:r>
              <a:rPr lang="en-US" dirty="0">
                <a:solidFill>
                  <a:schemeClr val="accent1">
                    <a:lumMod val="50000"/>
                  </a:schemeClr>
                </a:solidFill>
                <a:latin typeface="Chalkboard SE" panose="03050602040202020205" pitchFamily="66" charset="77"/>
              </a:rPr>
              <a:t>k-means</a:t>
            </a:r>
          </a:p>
        </p:txBody>
      </p:sp>
      <p:sp>
        <p:nvSpPr>
          <p:cNvPr id="25" name="TextBox 24">
            <a:extLst>
              <a:ext uri="{FF2B5EF4-FFF2-40B4-BE49-F238E27FC236}">
                <a16:creationId xmlns:a16="http://schemas.microsoft.com/office/drawing/2014/main" id="{C6BF92C2-5D69-9944-B5EF-968DB7CDE901}"/>
              </a:ext>
            </a:extLst>
          </p:cNvPr>
          <p:cNvSpPr txBox="1"/>
          <p:nvPr/>
        </p:nvSpPr>
        <p:spPr>
          <a:xfrm>
            <a:off x="6089689" y="4834749"/>
            <a:ext cx="638316" cy="369332"/>
          </a:xfrm>
          <a:prstGeom prst="rect">
            <a:avLst/>
          </a:prstGeom>
          <a:noFill/>
        </p:spPr>
        <p:txBody>
          <a:bodyPr wrap="none" rtlCol="0">
            <a:spAutoFit/>
          </a:bodyPr>
          <a:lstStyle/>
          <a:p>
            <a:r>
              <a:rPr lang="en-US" dirty="0">
                <a:solidFill>
                  <a:schemeClr val="accent1">
                    <a:lumMod val="50000"/>
                  </a:schemeClr>
                </a:solidFill>
                <a:latin typeface="Chalkboard SE" panose="03050602040202020205" pitchFamily="66" charset="77"/>
              </a:rPr>
              <a:t>ANN</a:t>
            </a:r>
          </a:p>
        </p:txBody>
      </p:sp>
      <p:sp>
        <p:nvSpPr>
          <p:cNvPr id="27" name="Rounded Rectangle 26">
            <a:extLst>
              <a:ext uri="{FF2B5EF4-FFF2-40B4-BE49-F238E27FC236}">
                <a16:creationId xmlns:a16="http://schemas.microsoft.com/office/drawing/2014/main" id="{DD5BDA53-0BEB-474C-AEFA-085D49567D16}"/>
              </a:ext>
            </a:extLst>
          </p:cNvPr>
          <p:cNvSpPr/>
          <p:nvPr/>
        </p:nvSpPr>
        <p:spPr>
          <a:xfrm>
            <a:off x="1952982" y="1539301"/>
            <a:ext cx="6728644" cy="1027940"/>
          </a:xfrm>
          <a:prstGeom prst="roundRect">
            <a:avLst/>
          </a:prstGeom>
          <a:solidFill>
            <a:schemeClr val="accent4">
              <a:lumMod val="40000"/>
              <a:lumOff val="6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C43E2DA8-4B59-8846-8172-B30704C15C95}"/>
              </a:ext>
            </a:extLst>
          </p:cNvPr>
          <p:cNvSpPr txBox="1"/>
          <p:nvPr/>
        </p:nvSpPr>
        <p:spPr>
          <a:xfrm>
            <a:off x="612335" y="1855384"/>
            <a:ext cx="1418978" cy="338554"/>
          </a:xfrm>
          <a:prstGeom prst="rect">
            <a:avLst/>
          </a:prstGeom>
          <a:noFill/>
        </p:spPr>
        <p:txBody>
          <a:bodyPr wrap="none" rtlCol="0">
            <a:spAutoFit/>
          </a:bodyPr>
          <a:lstStyle/>
          <a:p>
            <a:pPr algn="r"/>
            <a:r>
              <a:rPr lang="en-US" sz="1600" b="1" dirty="0">
                <a:solidFill>
                  <a:schemeClr val="accent3">
                    <a:lumMod val="50000"/>
                  </a:schemeClr>
                </a:solidFill>
                <a:latin typeface="Bookman Old Style" panose="02050604050505020204" pitchFamily="18" charset="0"/>
              </a:rPr>
              <a:t>Association</a:t>
            </a:r>
          </a:p>
        </p:txBody>
      </p:sp>
      <p:sp>
        <p:nvSpPr>
          <p:cNvPr id="29" name="TextBox 28">
            <a:extLst>
              <a:ext uri="{FF2B5EF4-FFF2-40B4-BE49-F238E27FC236}">
                <a16:creationId xmlns:a16="http://schemas.microsoft.com/office/drawing/2014/main" id="{EA9D744B-39DC-B448-AA00-73524F1F980E}"/>
              </a:ext>
            </a:extLst>
          </p:cNvPr>
          <p:cNvSpPr txBox="1"/>
          <p:nvPr/>
        </p:nvSpPr>
        <p:spPr>
          <a:xfrm>
            <a:off x="5429105" y="2657181"/>
            <a:ext cx="1638590" cy="646331"/>
          </a:xfrm>
          <a:prstGeom prst="rect">
            <a:avLst/>
          </a:prstGeom>
          <a:noFill/>
        </p:spPr>
        <p:txBody>
          <a:bodyPr wrap="square" rtlCol="0">
            <a:spAutoFit/>
          </a:bodyPr>
          <a:lstStyle/>
          <a:p>
            <a:pPr algn="ctr"/>
            <a:r>
              <a:rPr lang="en-US" dirty="0">
                <a:solidFill>
                  <a:schemeClr val="accent1">
                    <a:lumMod val="50000"/>
                  </a:schemeClr>
                </a:solidFill>
                <a:latin typeface="Chalkboard SE" panose="03050602040202020205" pitchFamily="66" charset="77"/>
              </a:rPr>
              <a:t>Expectation Maximization</a:t>
            </a:r>
          </a:p>
        </p:txBody>
      </p:sp>
      <p:sp>
        <p:nvSpPr>
          <p:cNvPr id="30" name="TextBox 29">
            <a:extLst>
              <a:ext uri="{FF2B5EF4-FFF2-40B4-BE49-F238E27FC236}">
                <a16:creationId xmlns:a16="http://schemas.microsoft.com/office/drawing/2014/main" id="{1022F6DE-D178-6844-AC2A-4FAE25CC9823}"/>
              </a:ext>
            </a:extLst>
          </p:cNvPr>
          <p:cNvSpPr txBox="1"/>
          <p:nvPr/>
        </p:nvSpPr>
        <p:spPr>
          <a:xfrm>
            <a:off x="5033426" y="4534343"/>
            <a:ext cx="989309" cy="646331"/>
          </a:xfrm>
          <a:prstGeom prst="rect">
            <a:avLst/>
          </a:prstGeom>
          <a:noFill/>
        </p:spPr>
        <p:txBody>
          <a:bodyPr wrap="none" rtlCol="0">
            <a:spAutoFit/>
          </a:bodyPr>
          <a:lstStyle/>
          <a:p>
            <a:pPr algn="ctr"/>
            <a:r>
              <a:rPr lang="en-US" dirty="0">
                <a:solidFill>
                  <a:schemeClr val="accent1">
                    <a:lumMod val="50000"/>
                  </a:schemeClr>
                </a:solidFill>
                <a:latin typeface="Chalkboard SE" panose="03050602040202020205" pitchFamily="66" charset="77"/>
              </a:rPr>
              <a:t>Random</a:t>
            </a:r>
          </a:p>
          <a:p>
            <a:pPr algn="ctr"/>
            <a:r>
              <a:rPr lang="en-US" dirty="0">
                <a:solidFill>
                  <a:schemeClr val="accent1">
                    <a:lumMod val="50000"/>
                  </a:schemeClr>
                </a:solidFill>
                <a:latin typeface="Chalkboard SE" panose="03050602040202020205" pitchFamily="66" charset="77"/>
              </a:rPr>
              <a:t>Forest</a:t>
            </a:r>
          </a:p>
        </p:txBody>
      </p:sp>
      <p:sp>
        <p:nvSpPr>
          <p:cNvPr id="31" name="TextBox 30">
            <a:extLst>
              <a:ext uri="{FF2B5EF4-FFF2-40B4-BE49-F238E27FC236}">
                <a16:creationId xmlns:a16="http://schemas.microsoft.com/office/drawing/2014/main" id="{00ECD803-524D-C547-A21B-D8C8A3972587}"/>
              </a:ext>
            </a:extLst>
          </p:cNvPr>
          <p:cNvSpPr txBox="1"/>
          <p:nvPr/>
        </p:nvSpPr>
        <p:spPr>
          <a:xfrm>
            <a:off x="4996575" y="4054790"/>
            <a:ext cx="609462" cy="369332"/>
          </a:xfrm>
          <a:prstGeom prst="rect">
            <a:avLst/>
          </a:prstGeom>
          <a:noFill/>
        </p:spPr>
        <p:txBody>
          <a:bodyPr wrap="none" rtlCol="0">
            <a:spAutoFit/>
          </a:bodyPr>
          <a:lstStyle/>
          <a:p>
            <a:pPr algn="ctr"/>
            <a:r>
              <a:rPr lang="en-US" dirty="0">
                <a:solidFill>
                  <a:schemeClr val="accent1">
                    <a:lumMod val="50000"/>
                  </a:schemeClr>
                </a:solidFill>
                <a:latin typeface="Chalkboard SE" panose="03050602040202020205" pitchFamily="66" charset="77"/>
              </a:rPr>
              <a:t>OLS</a:t>
            </a:r>
          </a:p>
        </p:txBody>
      </p:sp>
      <p:sp>
        <p:nvSpPr>
          <p:cNvPr id="32" name="TextBox 31">
            <a:extLst>
              <a:ext uri="{FF2B5EF4-FFF2-40B4-BE49-F238E27FC236}">
                <a16:creationId xmlns:a16="http://schemas.microsoft.com/office/drawing/2014/main" id="{6D33AA04-BAF7-9D4F-A26D-EBEE757B8358}"/>
              </a:ext>
            </a:extLst>
          </p:cNvPr>
          <p:cNvSpPr txBox="1"/>
          <p:nvPr/>
        </p:nvSpPr>
        <p:spPr>
          <a:xfrm>
            <a:off x="6022735" y="3824363"/>
            <a:ext cx="735266" cy="369332"/>
          </a:xfrm>
          <a:prstGeom prst="rect">
            <a:avLst/>
          </a:prstGeom>
          <a:noFill/>
        </p:spPr>
        <p:txBody>
          <a:bodyPr wrap="none" rtlCol="0">
            <a:spAutoFit/>
          </a:bodyPr>
          <a:lstStyle/>
          <a:p>
            <a:pPr algn="ctr"/>
            <a:r>
              <a:rPr lang="en-US" dirty="0">
                <a:solidFill>
                  <a:schemeClr val="accent1">
                    <a:lumMod val="50000"/>
                  </a:schemeClr>
                </a:solidFill>
                <a:latin typeface="Chalkboard SE" panose="03050602040202020205" pitchFamily="66" charset="77"/>
              </a:rPr>
              <a:t>Lasso</a:t>
            </a:r>
          </a:p>
        </p:txBody>
      </p:sp>
      <p:sp>
        <p:nvSpPr>
          <p:cNvPr id="33" name="TextBox 32">
            <a:extLst>
              <a:ext uri="{FF2B5EF4-FFF2-40B4-BE49-F238E27FC236}">
                <a16:creationId xmlns:a16="http://schemas.microsoft.com/office/drawing/2014/main" id="{E010887B-3BF4-A046-A6F5-3CA38F1D26F6}"/>
              </a:ext>
            </a:extLst>
          </p:cNvPr>
          <p:cNvSpPr txBox="1"/>
          <p:nvPr/>
        </p:nvSpPr>
        <p:spPr>
          <a:xfrm>
            <a:off x="6028518" y="3566655"/>
            <a:ext cx="760657" cy="369332"/>
          </a:xfrm>
          <a:prstGeom prst="rect">
            <a:avLst/>
          </a:prstGeom>
          <a:noFill/>
        </p:spPr>
        <p:txBody>
          <a:bodyPr wrap="none" rtlCol="0">
            <a:spAutoFit/>
          </a:bodyPr>
          <a:lstStyle/>
          <a:p>
            <a:pPr algn="ctr"/>
            <a:r>
              <a:rPr lang="en-US" dirty="0">
                <a:solidFill>
                  <a:schemeClr val="accent1">
                    <a:lumMod val="50000"/>
                  </a:schemeClr>
                </a:solidFill>
                <a:latin typeface="Chalkboard SE" panose="03050602040202020205" pitchFamily="66" charset="77"/>
              </a:rPr>
              <a:t>Ridge</a:t>
            </a:r>
          </a:p>
        </p:txBody>
      </p:sp>
      <p:sp>
        <p:nvSpPr>
          <p:cNvPr id="34" name="TextBox 33">
            <a:extLst>
              <a:ext uri="{FF2B5EF4-FFF2-40B4-BE49-F238E27FC236}">
                <a16:creationId xmlns:a16="http://schemas.microsoft.com/office/drawing/2014/main" id="{3213BAAE-623B-964A-9335-DEAC0609A42A}"/>
              </a:ext>
            </a:extLst>
          </p:cNvPr>
          <p:cNvSpPr txBox="1"/>
          <p:nvPr/>
        </p:nvSpPr>
        <p:spPr>
          <a:xfrm>
            <a:off x="6068128" y="4503060"/>
            <a:ext cx="970009" cy="369332"/>
          </a:xfrm>
          <a:prstGeom prst="rect">
            <a:avLst/>
          </a:prstGeom>
          <a:noFill/>
        </p:spPr>
        <p:txBody>
          <a:bodyPr wrap="none" rtlCol="0">
            <a:spAutoFit/>
          </a:bodyPr>
          <a:lstStyle/>
          <a:p>
            <a:pPr algn="ctr"/>
            <a:r>
              <a:rPr lang="en-US" dirty="0">
                <a:solidFill>
                  <a:schemeClr val="accent1">
                    <a:lumMod val="50000"/>
                  </a:schemeClr>
                </a:solidFill>
                <a:latin typeface="Chalkboard SE" panose="03050602040202020205" pitchFamily="66" charset="77"/>
              </a:rPr>
              <a:t>Logistic</a:t>
            </a:r>
          </a:p>
        </p:txBody>
      </p:sp>
      <p:sp>
        <p:nvSpPr>
          <p:cNvPr id="35" name="TextBox 34">
            <a:extLst>
              <a:ext uri="{FF2B5EF4-FFF2-40B4-BE49-F238E27FC236}">
                <a16:creationId xmlns:a16="http://schemas.microsoft.com/office/drawing/2014/main" id="{6DA49A71-0CE4-BC48-85CF-5A21D6F311F0}"/>
              </a:ext>
            </a:extLst>
          </p:cNvPr>
          <p:cNvSpPr txBox="1"/>
          <p:nvPr/>
        </p:nvSpPr>
        <p:spPr>
          <a:xfrm>
            <a:off x="4134686" y="4798871"/>
            <a:ext cx="855427" cy="369332"/>
          </a:xfrm>
          <a:prstGeom prst="rect">
            <a:avLst/>
          </a:prstGeom>
          <a:noFill/>
        </p:spPr>
        <p:txBody>
          <a:bodyPr wrap="none" rtlCol="0">
            <a:spAutoFit/>
          </a:bodyPr>
          <a:lstStyle/>
          <a:p>
            <a:pPr algn="ctr"/>
            <a:r>
              <a:rPr lang="en-US" dirty="0">
                <a:solidFill>
                  <a:schemeClr val="accent1">
                    <a:lumMod val="50000"/>
                  </a:schemeClr>
                </a:solidFill>
                <a:latin typeface="Chalkboard SE" panose="03050602040202020205" pitchFamily="66" charset="77"/>
              </a:rPr>
              <a:t>Ripper</a:t>
            </a:r>
          </a:p>
        </p:txBody>
      </p:sp>
      <p:sp>
        <p:nvSpPr>
          <p:cNvPr id="36" name="TextBox 35">
            <a:extLst>
              <a:ext uri="{FF2B5EF4-FFF2-40B4-BE49-F238E27FC236}">
                <a16:creationId xmlns:a16="http://schemas.microsoft.com/office/drawing/2014/main" id="{4DAD3E2F-E075-F043-84FF-ABD2EBF3392A}"/>
              </a:ext>
            </a:extLst>
          </p:cNvPr>
          <p:cNvSpPr txBox="1"/>
          <p:nvPr/>
        </p:nvSpPr>
        <p:spPr>
          <a:xfrm>
            <a:off x="4341809" y="5075307"/>
            <a:ext cx="460382" cy="369332"/>
          </a:xfrm>
          <a:prstGeom prst="rect">
            <a:avLst/>
          </a:prstGeom>
          <a:noFill/>
        </p:spPr>
        <p:txBody>
          <a:bodyPr wrap="none" rtlCol="0">
            <a:spAutoFit/>
          </a:bodyPr>
          <a:lstStyle/>
          <a:p>
            <a:pPr algn="ctr"/>
            <a:r>
              <a:rPr lang="en-US" dirty="0">
                <a:solidFill>
                  <a:schemeClr val="accent1">
                    <a:lumMod val="50000"/>
                  </a:schemeClr>
                </a:solidFill>
                <a:latin typeface="Chalkboard SE" panose="03050602040202020205" pitchFamily="66" charset="77"/>
              </a:rPr>
              <a:t>1R</a:t>
            </a:r>
          </a:p>
        </p:txBody>
      </p:sp>
    </p:spTree>
    <p:extLst>
      <p:ext uri="{BB962C8B-B14F-4D97-AF65-F5344CB8AC3E}">
        <p14:creationId xmlns:p14="http://schemas.microsoft.com/office/powerpoint/2010/main" val="1037763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1A5425F-47B5-1C44-9B45-ABC82B2C20CF}"/>
              </a:ext>
            </a:extLst>
          </p:cNvPr>
          <p:cNvSpPr>
            <a:spLocks noGrp="1"/>
          </p:cNvSpPr>
          <p:nvPr>
            <p:ph type="ftr" sz="quarter" idx="11"/>
          </p:nvPr>
        </p:nvSpPr>
        <p:spPr>
          <a:xfrm>
            <a:off x="2819400" y="6553200"/>
            <a:ext cx="3429000" cy="282571"/>
          </a:xfrm>
        </p:spPr>
        <p:txBody>
          <a:bodyPr anchor="ctr">
            <a:normAutofit/>
          </a:bodyPr>
          <a:lstStyle/>
          <a:p>
            <a:pPr>
              <a:spcAft>
                <a:spcPts val="600"/>
              </a:spcAft>
            </a:pPr>
            <a:r>
              <a:rPr lang="en-US"/>
              <a:t>Data Warehousing, OLAP, Data Mining</a:t>
            </a:r>
          </a:p>
        </p:txBody>
      </p:sp>
      <p:sp>
        <p:nvSpPr>
          <p:cNvPr id="5" name="Slide Number Placeholder 4">
            <a:extLst>
              <a:ext uri="{FF2B5EF4-FFF2-40B4-BE49-F238E27FC236}">
                <a16:creationId xmlns:a16="http://schemas.microsoft.com/office/drawing/2014/main" id="{9083B166-460B-7449-80E3-1ABD338B3488}"/>
              </a:ext>
            </a:extLst>
          </p:cNvPr>
          <p:cNvSpPr>
            <a:spLocks noGrp="1"/>
          </p:cNvSpPr>
          <p:nvPr>
            <p:ph type="sldNum" sz="quarter" idx="12"/>
          </p:nvPr>
        </p:nvSpPr>
        <p:spPr>
          <a:xfrm>
            <a:off x="6553200" y="6553200"/>
            <a:ext cx="685800" cy="282571"/>
          </a:xfrm>
        </p:spPr>
        <p:txBody>
          <a:bodyPr anchor="ctr">
            <a:normAutofit/>
          </a:bodyPr>
          <a:lstStyle/>
          <a:p>
            <a:pPr>
              <a:spcAft>
                <a:spcPts val="600"/>
              </a:spcAft>
            </a:pPr>
            <a:fld id="{C0F4FBFA-1248-4AAF-9253-30F121885773}" type="slidenum">
              <a:rPr lang="en-US" smtClean="0"/>
              <a:pPr>
                <a:spcAft>
                  <a:spcPts val="600"/>
                </a:spcAft>
              </a:pPr>
              <a:t>69</a:t>
            </a:fld>
            <a:endParaRPr lang="en-US"/>
          </a:p>
        </p:txBody>
      </p:sp>
      <p:graphicFrame>
        <p:nvGraphicFramePr>
          <p:cNvPr id="9" name="Diagram 8">
            <a:extLst>
              <a:ext uri="{FF2B5EF4-FFF2-40B4-BE49-F238E27FC236}">
                <a16:creationId xmlns:a16="http://schemas.microsoft.com/office/drawing/2014/main" id="{A5E48935-71C9-2F48-A240-64A2BC219FAD}"/>
              </a:ext>
            </a:extLst>
          </p:cNvPr>
          <p:cNvGraphicFramePr/>
          <p:nvPr>
            <p:extLst>
              <p:ext uri="{D42A27DB-BD31-4B8C-83A1-F6EECF244321}">
                <p14:modId xmlns:p14="http://schemas.microsoft.com/office/powerpoint/2010/main" val="3430309486"/>
              </p:ext>
            </p:extLst>
          </p:nvPr>
        </p:nvGraphicFramePr>
        <p:xfrm>
          <a:off x="80319" y="494957"/>
          <a:ext cx="9063681" cy="56216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587925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9EE05-49DD-2449-AE49-402DF956E64E}"/>
              </a:ext>
            </a:extLst>
          </p:cNvPr>
          <p:cNvSpPr>
            <a:spLocks noGrp="1"/>
          </p:cNvSpPr>
          <p:nvPr>
            <p:ph type="title"/>
          </p:nvPr>
        </p:nvSpPr>
        <p:spPr/>
        <p:txBody>
          <a:bodyPr/>
          <a:lstStyle/>
          <a:p>
            <a:r>
              <a:rPr lang="en-US" altLang="en-US" dirty="0"/>
              <a:t>Definition: Data Warehouse</a:t>
            </a:r>
            <a:endParaRPr lang="en-US" dirty="0"/>
          </a:p>
        </p:txBody>
      </p:sp>
      <p:sp>
        <p:nvSpPr>
          <p:cNvPr id="3" name="Content Placeholder 2">
            <a:extLst>
              <a:ext uri="{FF2B5EF4-FFF2-40B4-BE49-F238E27FC236}">
                <a16:creationId xmlns:a16="http://schemas.microsoft.com/office/drawing/2014/main" id="{185CB720-4599-EC4D-856F-44423644FD24}"/>
              </a:ext>
            </a:extLst>
          </p:cNvPr>
          <p:cNvSpPr>
            <a:spLocks noGrp="1"/>
          </p:cNvSpPr>
          <p:nvPr>
            <p:ph idx="1"/>
          </p:nvPr>
        </p:nvSpPr>
        <p:spPr>
          <a:xfrm>
            <a:off x="2819400" y="1371600"/>
            <a:ext cx="5867400" cy="4873532"/>
          </a:xfrm>
        </p:spPr>
        <p:txBody>
          <a:bodyPr>
            <a:normAutofit/>
          </a:bodyPr>
          <a:lstStyle/>
          <a:p>
            <a:r>
              <a:rPr lang="en-US" altLang="en-US" sz="2800" dirty="0"/>
              <a:t>A data warehouse:</a:t>
            </a:r>
          </a:p>
          <a:p>
            <a:pPr lvl="1"/>
            <a:r>
              <a:rPr lang="en-US" altLang="en-US" sz="2400" dirty="0"/>
              <a:t>is an integrated and consolidated collection of data from multiple sources, that</a:t>
            </a:r>
          </a:p>
          <a:p>
            <a:pPr lvl="1"/>
            <a:r>
              <a:rPr lang="en-US" altLang="en-US" sz="2400" dirty="0"/>
              <a:t>is primarily queried and is non-volatile,</a:t>
            </a:r>
          </a:p>
          <a:p>
            <a:pPr lvl="1"/>
            <a:r>
              <a:rPr lang="en-US" altLang="en-US" sz="2400" dirty="0"/>
              <a:t>contains data records for a long time and retains historical data, and </a:t>
            </a:r>
          </a:p>
          <a:p>
            <a:pPr lvl="1"/>
            <a:r>
              <a:rPr lang="en-US" sz="2400" dirty="0"/>
              <a:t>provides users with a single consolidated interface to data, enabling decision-support systems. </a:t>
            </a:r>
          </a:p>
          <a:p>
            <a:endParaRPr lang="en-US" altLang="en-US" sz="2800" dirty="0"/>
          </a:p>
        </p:txBody>
      </p:sp>
      <p:sp>
        <p:nvSpPr>
          <p:cNvPr id="4" name="Footer Placeholder 3">
            <a:extLst>
              <a:ext uri="{FF2B5EF4-FFF2-40B4-BE49-F238E27FC236}">
                <a16:creationId xmlns:a16="http://schemas.microsoft.com/office/drawing/2014/main" id="{A5B01DA5-9682-A04A-B730-223A5DA3FE57}"/>
              </a:ext>
            </a:extLst>
          </p:cNvPr>
          <p:cNvSpPr>
            <a:spLocks noGrp="1"/>
          </p:cNvSpPr>
          <p:nvPr>
            <p:ph type="ftr" sz="quarter" idx="11"/>
          </p:nvPr>
        </p:nvSpPr>
        <p:spPr/>
        <p:txBody>
          <a:bodyPr/>
          <a:lstStyle/>
          <a:p>
            <a:r>
              <a:rPr lang="en-US"/>
              <a:t>Data Warehousing, OLAP, Data Mining</a:t>
            </a:r>
          </a:p>
        </p:txBody>
      </p:sp>
      <p:sp>
        <p:nvSpPr>
          <p:cNvPr id="5" name="Slide Number Placeholder 4">
            <a:extLst>
              <a:ext uri="{FF2B5EF4-FFF2-40B4-BE49-F238E27FC236}">
                <a16:creationId xmlns:a16="http://schemas.microsoft.com/office/drawing/2014/main" id="{951CD953-9EAF-234D-B3D6-7460E2A832C2}"/>
              </a:ext>
            </a:extLst>
          </p:cNvPr>
          <p:cNvSpPr>
            <a:spLocks noGrp="1"/>
          </p:cNvSpPr>
          <p:nvPr>
            <p:ph type="sldNum" sz="quarter" idx="12"/>
          </p:nvPr>
        </p:nvSpPr>
        <p:spPr/>
        <p:txBody>
          <a:bodyPr/>
          <a:lstStyle/>
          <a:p>
            <a:fld id="{C0F4FBFA-1248-4AAF-9253-30F121885773}" type="slidenum">
              <a:rPr lang="en-US" smtClean="0"/>
              <a:t>7</a:t>
            </a:fld>
            <a:endParaRPr lang="en-US"/>
          </a:p>
        </p:txBody>
      </p:sp>
      <p:cxnSp>
        <p:nvCxnSpPr>
          <p:cNvPr id="6" name="Straight Connector 5">
            <a:extLst>
              <a:ext uri="{FF2B5EF4-FFF2-40B4-BE49-F238E27FC236}">
                <a16:creationId xmlns:a16="http://schemas.microsoft.com/office/drawing/2014/main" id="{5D602720-08CA-8843-8CF4-EEB7AF55EF4D}"/>
              </a:ext>
            </a:extLst>
          </p:cNvPr>
          <p:cNvCxnSpPr/>
          <p:nvPr/>
        </p:nvCxnSpPr>
        <p:spPr>
          <a:xfrm>
            <a:off x="370940" y="152400"/>
            <a:ext cx="0" cy="822960"/>
          </a:xfrm>
          <a:prstGeom prst="line">
            <a:avLst/>
          </a:prstGeom>
          <a:ln w="60325">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54274" name="Picture 2" descr="See the source image">
            <a:extLst>
              <a:ext uri="{FF2B5EF4-FFF2-40B4-BE49-F238E27FC236}">
                <a16:creationId xmlns:a16="http://schemas.microsoft.com/office/drawing/2014/main" id="{4DFE37A6-893E-0642-BC4D-2B4D3DACEB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925" y="2690717"/>
            <a:ext cx="3564573" cy="3564573"/>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descr="Database">
            <a:extLst>
              <a:ext uri="{FF2B5EF4-FFF2-40B4-BE49-F238E27FC236}">
                <a16:creationId xmlns:a16="http://schemas.microsoft.com/office/drawing/2014/main" id="{27584020-A3C4-BC4D-8CBD-79531050E4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7773" y="1558832"/>
            <a:ext cx="949232" cy="949232"/>
          </a:xfrm>
          <a:prstGeom prst="rect">
            <a:avLst/>
          </a:prstGeom>
        </p:spPr>
      </p:pic>
      <p:pic>
        <p:nvPicPr>
          <p:cNvPr id="9" name="Graphic 8" descr="Database">
            <a:extLst>
              <a:ext uri="{FF2B5EF4-FFF2-40B4-BE49-F238E27FC236}">
                <a16:creationId xmlns:a16="http://schemas.microsoft.com/office/drawing/2014/main" id="{71AB3911-0EBB-4B49-B922-317654A342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1391" y="1371600"/>
            <a:ext cx="949232" cy="949232"/>
          </a:xfrm>
          <a:prstGeom prst="rect">
            <a:avLst/>
          </a:prstGeom>
        </p:spPr>
      </p:pic>
      <p:pic>
        <p:nvPicPr>
          <p:cNvPr id="10" name="Graphic 9" descr="Database">
            <a:extLst>
              <a:ext uri="{FF2B5EF4-FFF2-40B4-BE49-F238E27FC236}">
                <a16:creationId xmlns:a16="http://schemas.microsoft.com/office/drawing/2014/main" id="{2DBCF502-ADFF-6D49-90EC-EB21F7987E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3995" y="1806482"/>
            <a:ext cx="949232" cy="949232"/>
          </a:xfrm>
          <a:prstGeom prst="rect">
            <a:avLst/>
          </a:prstGeom>
        </p:spPr>
      </p:pic>
      <p:pic>
        <p:nvPicPr>
          <p:cNvPr id="11" name="Graphic 10" descr="Database">
            <a:extLst>
              <a:ext uri="{FF2B5EF4-FFF2-40B4-BE49-F238E27FC236}">
                <a16:creationId xmlns:a16="http://schemas.microsoft.com/office/drawing/2014/main" id="{A113EB7D-843C-1840-86C6-C2F342E36E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71175" y="1809952"/>
            <a:ext cx="949232" cy="949232"/>
          </a:xfrm>
          <a:prstGeom prst="rect">
            <a:avLst/>
          </a:prstGeom>
        </p:spPr>
      </p:pic>
      <p:pic>
        <p:nvPicPr>
          <p:cNvPr id="12" name="Graphic 11" descr="Chevron arrows">
            <a:extLst>
              <a:ext uri="{FF2B5EF4-FFF2-40B4-BE49-F238E27FC236}">
                <a16:creationId xmlns:a16="http://schemas.microsoft.com/office/drawing/2014/main" id="{555F6BAD-8FB8-4043-8C55-6D75797EA1C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5400000">
            <a:off x="1042525" y="2668399"/>
            <a:ext cx="914400" cy="914400"/>
          </a:xfrm>
          <a:prstGeom prst="rect">
            <a:avLst/>
          </a:prstGeom>
        </p:spPr>
      </p:pic>
    </p:spTree>
    <p:extLst>
      <p:ext uri="{BB962C8B-B14F-4D97-AF65-F5344CB8AC3E}">
        <p14:creationId xmlns:p14="http://schemas.microsoft.com/office/powerpoint/2010/main" val="8179211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7394B7DD-5B67-494A-9CA0-2C6FAAB94A1C}"/>
              </a:ext>
            </a:extLst>
          </p:cNvPr>
          <p:cNvSpPr>
            <a:spLocks noGrp="1"/>
          </p:cNvSpPr>
          <p:nvPr>
            <p:ph type="ftr" sz="quarter" idx="11"/>
          </p:nvPr>
        </p:nvSpPr>
        <p:spPr/>
        <p:txBody>
          <a:bodyPr/>
          <a:lstStyle/>
          <a:p>
            <a:r>
              <a:rPr lang="en-US"/>
              <a:t>Data Warehousing, OLAP, Data Mining</a:t>
            </a:r>
          </a:p>
        </p:txBody>
      </p:sp>
      <p:sp>
        <p:nvSpPr>
          <p:cNvPr id="6" name="Slide Number Placeholder 5">
            <a:extLst>
              <a:ext uri="{FF2B5EF4-FFF2-40B4-BE49-F238E27FC236}">
                <a16:creationId xmlns:a16="http://schemas.microsoft.com/office/drawing/2014/main" id="{468C52A5-6012-7346-9AF4-0393DA28F546}"/>
              </a:ext>
            </a:extLst>
          </p:cNvPr>
          <p:cNvSpPr>
            <a:spLocks noGrp="1"/>
          </p:cNvSpPr>
          <p:nvPr>
            <p:ph type="sldNum" sz="quarter" idx="12"/>
          </p:nvPr>
        </p:nvSpPr>
        <p:spPr/>
        <p:txBody>
          <a:bodyPr/>
          <a:lstStyle/>
          <a:p>
            <a:fld id="{C0F4FBFA-1248-4AAF-9253-30F121885773}" type="slidenum">
              <a:rPr lang="en-US" smtClean="0"/>
              <a:t>70</a:t>
            </a:fld>
            <a:endParaRPr lang="en-US"/>
          </a:p>
        </p:txBody>
      </p:sp>
      <p:pic>
        <p:nvPicPr>
          <p:cNvPr id="9" name="Picture 8" descr="Diagram&#10;&#10;Description automatically generated">
            <a:extLst>
              <a:ext uri="{FF2B5EF4-FFF2-40B4-BE49-F238E27FC236}">
                <a16:creationId xmlns:a16="http://schemas.microsoft.com/office/drawing/2014/main" id="{A3B29C5F-17B9-4943-88A2-5D5F0ABE6499}"/>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6928" y="0"/>
            <a:ext cx="9160928" cy="6237172"/>
          </a:xfrm>
          <a:prstGeom prst="rect">
            <a:avLst/>
          </a:prstGeom>
        </p:spPr>
      </p:pic>
    </p:spTree>
    <p:extLst>
      <p:ext uri="{BB962C8B-B14F-4D97-AF65-F5344CB8AC3E}">
        <p14:creationId xmlns:p14="http://schemas.microsoft.com/office/powerpoint/2010/main" val="996314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CE2678A-4A62-3A47-A157-B3E0FEA9469B}"/>
              </a:ext>
            </a:extLst>
          </p:cNvPr>
          <p:cNvSpPr>
            <a:spLocks noGrp="1"/>
          </p:cNvSpPr>
          <p:nvPr>
            <p:ph type="ftr" sz="quarter" idx="11"/>
          </p:nvPr>
        </p:nvSpPr>
        <p:spPr/>
        <p:txBody>
          <a:bodyPr/>
          <a:lstStyle/>
          <a:p>
            <a:r>
              <a:rPr lang="en-US"/>
              <a:t>Data Warehousing, OLAP, Data Mining</a:t>
            </a:r>
          </a:p>
        </p:txBody>
      </p:sp>
      <p:sp>
        <p:nvSpPr>
          <p:cNvPr id="6" name="Slide Number Placeholder 5">
            <a:extLst>
              <a:ext uri="{FF2B5EF4-FFF2-40B4-BE49-F238E27FC236}">
                <a16:creationId xmlns:a16="http://schemas.microsoft.com/office/drawing/2014/main" id="{58526CAE-344A-BB4F-A7A9-27127303611C}"/>
              </a:ext>
            </a:extLst>
          </p:cNvPr>
          <p:cNvSpPr>
            <a:spLocks noGrp="1"/>
          </p:cNvSpPr>
          <p:nvPr>
            <p:ph type="sldNum" sz="quarter" idx="12"/>
          </p:nvPr>
        </p:nvSpPr>
        <p:spPr/>
        <p:txBody>
          <a:bodyPr/>
          <a:lstStyle/>
          <a:p>
            <a:fld id="{C0F4FBFA-1248-4AAF-9253-30F121885773}" type="slidenum">
              <a:rPr lang="en-US" smtClean="0"/>
              <a:t>71</a:t>
            </a:fld>
            <a:endParaRPr lang="en-US"/>
          </a:p>
        </p:txBody>
      </p:sp>
      <p:sp>
        <p:nvSpPr>
          <p:cNvPr id="8" name="Oval 7">
            <a:extLst>
              <a:ext uri="{FF2B5EF4-FFF2-40B4-BE49-F238E27FC236}">
                <a16:creationId xmlns:a16="http://schemas.microsoft.com/office/drawing/2014/main" id="{2964024A-F541-C840-9182-C54D44E907CA}"/>
              </a:ext>
            </a:extLst>
          </p:cNvPr>
          <p:cNvSpPr/>
          <p:nvPr/>
        </p:nvSpPr>
        <p:spPr>
          <a:xfrm>
            <a:off x="2126244" y="615771"/>
            <a:ext cx="4783756" cy="4783756"/>
          </a:xfrm>
          <a:prstGeom prst="ellipse">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path path="circle">
              <a:fillToRect l="100000" t="100000"/>
            </a:path>
            <a:tileRect r="-100000" b="-100000"/>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6B34C57-A4EC-4D4A-BB6B-9858467E6BA4}"/>
              </a:ext>
            </a:extLst>
          </p:cNvPr>
          <p:cNvSpPr txBox="1"/>
          <p:nvPr/>
        </p:nvSpPr>
        <p:spPr>
          <a:xfrm>
            <a:off x="6484540" y="4847597"/>
            <a:ext cx="2542106" cy="1015663"/>
          </a:xfrm>
          <a:prstGeom prst="rect">
            <a:avLst/>
          </a:prstGeom>
          <a:solidFill>
            <a:schemeClr val="accent6">
              <a:lumMod val="20000"/>
              <a:lumOff val="80000"/>
            </a:schemeClr>
          </a:solidFill>
        </p:spPr>
        <p:txBody>
          <a:bodyPr wrap="none" rtlCol="0">
            <a:spAutoFit/>
          </a:bodyPr>
          <a:lstStyle/>
          <a:p>
            <a:r>
              <a:rPr lang="en-US" sz="1200" dirty="0">
                <a:solidFill>
                  <a:schemeClr val="accent4">
                    <a:lumMod val="75000"/>
                  </a:schemeClr>
                </a:solidFill>
              </a:rPr>
              <a:t>1 Terabyte (TB) = 1024 Gigabytes (GB)</a:t>
            </a:r>
          </a:p>
          <a:p>
            <a:r>
              <a:rPr lang="en-US" sz="1200" dirty="0">
                <a:solidFill>
                  <a:schemeClr val="accent4">
                    <a:lumMod val="75000"/>
                  </a:schemeClr>
                </a:solidFill>
              </a:rPr>
              <a:t>1 Petabyte (PB) = 1024 Terabytes</a:t>
            </a:r>
          </a:p>
          <a:p>
            <a:r>
              <a:rPr lang="en-US" sz="1200" dirty="0">
                <a:solidFill>
                  <a:schemeClr val="accent4">
                    <a:lumMod val="75000"/>
                  </a:schemeClr>
                </a:solidFill>
              </a:rPr>
              <a:t>1 Exabyte (EB) = 1024 Petabytes</a:t>
            </a:r>
          </a:p>
          <a:p>
            <a:r>
              <a:rPr lang="en-US" sz="1200" dirty="0">
                <a:solidFill>
                  <a:schemeClr val="accent4">
                    <a:lumMod val="75000"/>
                  </a:schemeClr>
                </a:solidFill>
              </a:rPr>
              <a:t>1 Zettabyte (ZB) = 1024 Exabytes</a:t>
            </a:r>
          </a:p>
          <a:p>
            <a:r>
              <a:rPr lang="en-US" sz="1200" dirty="0">
                <a:solidFill>
                  <a:schemeClr val="accent4">
                    <a:lumMod val="75000"/>
                  </a:schemeClr>
                </a:solidFill>
              </a:rPr>
              <a:t>1 Yottabyte (TB) = 1024 Zettabytes</a:t>
            </a:r>
          </a:p>
        </p:txBody>
      </p:sp>
      <p:pic>
        <p:nvPicPr>
          <p:cNvPr id="14" name="Graphic 13" descr="Smart Phone">
            <a:extLst>
              <a:ext uri="{FF2B5EF4-FFF2-40B4-BE49-F238E27FC236}">
                <a16:creationId xmlns:a16="http://schemas.microsoft.com/office/drawing/2014/main" id="{7C55AE14-B194-B742-94D0-39121B685F6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27915" y="2229362"/>
            <a:ext cx="457200" cy="457200"/>
          </a:xfrm>
          <a:prstGeom prst="rect">
            <a:avLst/>
          </a:prstGeom>
        </p:spPr>
      </p:pic>
      <p:pic>
        <p:nvPicPr>
          <p:cNvPr id="16" name="Graphic 15" descr="Tablet">
            <a:extLst>
              <a:ext uri="{FF2B5EF4-FFF2-40B4-BE49-F238E27FC236}">
                <a16:creationId xmlns:a16="http://schemas.microsoft.com/office/drawing/2014/main" id="{56AD0FBF-B867-B24A-9308-AB14B15DFC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04779" y="2326015"/>
            <a:ext cx="560672" cy="560672"/>
          </a:xfrm>
          <a:prstGeom prst="rect">
            <a:avLst/>
          </a:prstGeom>
        </p:spPr>
      </p:pic>
      <p:sp>
        <p:nvSpPr>
          <p:cNvPr id="17" name="TextBox 16">
            <a:extLst>
              <a:ext uri="{FF2B5EF4-FFF2-40B4-BE49-F238E27FC236}">
                <a16:creationId xmlns:a16="http://schemas.microsoft.com/office/drawing/2014/main" id="{D6136956-8630-F946-8894-00309FEDFC90}"/>
              </a:ext>
            </a:extLst>
          </p:cNvPr>
          <p:cNvSpPr txBox="1"/>
          <p:nvPr/>
        </p:nvSpPr>
        <p:spPr>
          <a:xfrm>
            <a:off x="2525361" y="2204046"/>
            <a:ext cx="599844" cy="253916"/>
          </a:xfrm>
          <a:prstGeom prst="rect">
            <a:avLst/>
          </a:prstGeom>
          <a:noFill/>
        </p:spPr>
        <p:txBody>
          <a:bodyPr wrap="none" rtlCol="0">
            <a:spAutoFit/>
          </a:bodyPr>
          <a:lstStyle/>
          <a:p>
            <a:pPr algn="ctr"/>
            <a:r>
              <a:rPr lang="en-US" sz="1000" dirty="0">
                <a:solidFill>
                  <a:schemeClr val="tx1">
                    <a:lumMod val="75000"/>
                    <a:lumOff val="25000"/>
                  </a:schemeClr>
                </a:solidFill>
                <a:latin typeface="Book Antiqua" panose="02040602050305030304" pitchFamily="18" charset="0"/>
                <a:cs typeface="Lucida Grande" panose="020B0600040502020204" pitchFamily="34" charset="0"/>
              </a:rPr>
              <a:t>Mobile</a:t>
            </a:r>
          </a:p>
        </p:txBody>
      </p:sp>
      <p:pic>
        <p:nvPicPr>
          <p:cNvPr id="19" name="Graphic 18" descr="Ui Ux">
            <a:extLst>
              <a:ext uri="{FF2B5EF4-FFF2-40B4-BE49-F238E27FC236}">
                <a16:creationId xmlns:a16="http://schemas.microsoft.com/office/drawing/2014/main" id="{B2A8B71C-A0D8-7D46-959B-0DAE9EF9BD7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28607" y="2842922"/>
            <a:ext cx="457200" cy="457200"/>
          </a:xfrm>
          <a:prstGeom prst="rect">
            <a:avLst/>
          </a:prstGeom>
        </p:spPr>
      </p:pic>
      <p:sp>
        <p:nvSpPr>
          <p:cNvPr id="20" name="TextBox 19">
            <a:extLst>
              <a:ext uri="{FF2B5EF4-FFF2-40B4-BE49-F238E27FC236}">
                <a16:creationId xmlns:a16="http://schemas.microsoft.com/office/drawing/2014/main" id="{BEE801B2-5F69-E14E-BB00-95F9DB31EA85}"/>
              </a:ext>
            </a:extLst>
          </p:cNvPr>
          <p:cNvSpPr txBox="1"/>
          <p:nvPr/>
        </p:nvSpPr>
        <p:spPr>
          <a:xfrm>
            <a:off x="2159818" y="3249748"/>
            <a:ext cx="801823" cy="400110"/>
          </a:xfrm>
          <a:prstGeom prst="rect">
            <a:avLst/>
          </a:prstGeom>
          <a:noFill/>
        </p:spPr>
        <p:txBody>
          <a:bodyPr wrap="none" rtlCol="0">
            <a:spAutoFit/>
          </a:bodyPr>
          <a:lstStyle/>
          <a:p>
            <a:pPr algn="ctr"/>
            <a:r>
              <a:rPr lang="en-US" sz="1000" dirty="0">
                <a:solidFill>
                  <a:schemeClr val="tx1">
                    <a:lumMod val="75000"/>
                    <a:lumOff val="25000"/>
                  </a:schemeClr>
                </a:solidFill>
                <a:latin typeface="Book Antiqua" panose="02040602050305030304" pitchFamily="18" charset="0"/>
                <a:cs typeface="Lucida Grande" panose="020B0600040502020204" pitchFamily="34" charset="0"/>
              </a:rPr>
              <a:t>Web Click </a:t>
            </a:r>
          </a:p>
          <a:p>
            <a:pPr algn="ctr"/>
            <a:r>
              <a:rPr lang="en-US" sz="1000" dirty="0">
                <a:solidFill>
                  <a:schemeClr val="tx1">
                    <a:lumMod val="75000"/>
                    <a:lumOff val="25000"/>
                  </a:schemeClr>
                </a:solidFill>
                <a:latin typeface="Book Antiqua" panose="02040602050305030304" pitchFamily="18" charset="0"/>
                <a:cs typeface="Lucida Grande" panose="020B0600040502020204" pitchFamily="34" charset="0"/>
              </a:rPr>
              <a:t>Stream</a:t>
            </a:r>
          </a:p>
        </p:txBody>
      </p:sp>
      <p:pic>
        <p:nvPicPr>
          <p:cNvPr id="22" name="Graphic 21" descr="Connections">
            <a:extLst>
              <a:ext uri="{FF2B5EF4-FFF2-40B4-BE49-F238E27FC236}">
                <a16:creationId xmlns:a16="http://schemas.microsoft.com/office/drawing/2014/main" id="{3135552F-543B-1546-BD57-988613F688A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495963" y="3607317"/>
            <a:ext cx="518723" cy="518723"/>
          </a:xfrm>
          <a:prstGeom prst="rect">
            <a:avLst/>
          </a:prstGeom>
        </p:spPr>
      </p:pic>
      <p:sp>
        <p:nvSpPr>
          <p:cNvPr id="23" name="TextBox 22">
            <a:extLst>
              <a:ext uri="{FF2B5EF4-FFF2-40B4-BE49-F238E27FC236}">
                <a16:creationId xmlns:a16="http://schemas.microsoft.com/office/drawing/2014/main" id="{714B78E1-918E-3549-B870-70259E751FA3}"/>
              </a:ext>
            </a:extLst>
          </p:cNvPr>
          <p:cNvSpPr txBox="1"/>
          <p:nvPr/>
        </p:nvSpPr>
        <p:spPr>
          <a:xfrm>
            <a:off x="3166952" y="1446888"/>
            <a:ext cx="671980" cy="246221"/>
          </a:xfrm>
          <a:prstGeom prst="rect">
            <a:avLst/>
          </a:prstGeom>
          <a:noFill/>
        </p:spPr>
        <p:txBody>
          <a:bodyPr wrap="none" rtlCol="0">
            <a:spAutoFit/>
          </a:bodyPr>
          <a:lstStyle/>
          <a:p>
            <a:pPr algn="ctr"/>
            <a:r>
              <a:rPr lang="en-US" sz="1000" dirty="0">
                <a:solidFill>
                  <a:schemeClr val="tx1">
                    <a:lumMod val="75000"/>
                    <a:lumOff val="25000"/>
                  </a:schemeClr>
                </a:solidFill>
                <a:latin typeface="Book Antiqua" panose="02040602050305030304" pitchFamily="18" charset="0"/>
                <a:cs typeface="Lucida Grande" panose="020B0600040502020204" pitchFamily="34" charset="0"/>
              </a:rPr>
              <a:t>Robotics</a:t>
            </a:r>
          </a:p>
        </p:txBody>
      </p:sp>
      <p:sp>
        <p:nvSpPr>
          <p:cNvPr id="24" name="TextBox 23">
            <a:extLst>
              <a:ext uri="{FF2B5EF4-FFF2-40B4-BE49-F238E27FC236}">
                <a16:creationId xmlns:a16="http://schemas.microsoft.com/office/drawing/2014/main" id="{3C584A03-12D0-EA4F-846F-32B4A328225C}"/>
              </a:ext>
            </a:extLst>
          </p:cNvPr>
          <p:cNvSpPr txBox="1"/>
          <p:nvPr/>
        </p:nvSpPr>
        <p:spPr>
          <a:xfrm>
            <a:off x="2532492" y="1893968"/>
            <a:ext cx="377026" cy="246221"/>
          </a:xfrm>
          <a:prstGeom prst="rect">
            <a:avLst/>
          </a:prstGeom>
          <a:noFill/>
        </p:spPr>
        <p:txBody>
          <a:bodyPr wrap="none" rtlCol="0">
            <a:spAutoFit/>
          </a:bodyPr>
          <a:lstStyle/>
          <a:p>
            <a:pPr algn="ctr"/>
            <a:r>
              <a:rPr lang="en-US" sz="1000" dirty="0">
                <a:solidFill>
                  <a:schemeClr val="tx1">
                    <a:lumMod val="75000"/>
                    <a:lumOff val="25000"/>
                  </a:schemeClr>
                </a:solidFill>
                <a:latin typeface="Book Antiqua" panose="02040602050305030304" pitchFamily="18" charset="0"/>
                <a:cs typeface="Lucida Grande" panose="020B0600040502020204" pitchFamily="34" charset="0"/>
              </a:rPr>
              <a:t>IoT</a:t>
            </a:r>
          </a:p>
        </p:txBody>
      </p:sp>
      <p:sp>
        <p:nvSpPr>
          <p:cNvPr id="25" name="TextBox 24">
            <a:extLst>
              <a:ext uri="{FF2B5EF4-FFF2-40B4-BE49-F238E27FC236}">
                <a16:creationId xmlns:a16="http://schemas.microsoft.com/office/drawing/2014/main" id="{84FF4C12-E248-BF4A-8178-116E192DDE30}"/>
              </a:ext>
            </a:extLst>
          </p:cNvPr>
          <p:cNvSpPr txBox="1"/>
          <p:nvPr/>
        </p:nvSpPr>
        <p:spPr>
          <a:xfrm>
            <a:off x="3544984" y="1171832"/>
            <a:ext cx="835486" cy="246221"/>
          </a:xfrm>
          <a:prstGeom prst="rect">
            <a:avLst/>
          </a:prstGeom>
          <a:noFill/>
        </p:spPr>
        <p:txBody>
          <a:bodyPr wrap="none" rtlCol="0">
            <a:spAutoFit/>
          </a:bodyPr>
          <a:lstStyle/>
          <a:p>
            <a:pPr algn="ctr"/>
            <a:r>
              <a:rPr lang="en-US" sz="1000" dirty="0">
                <a:solidFill>
                  <a:schemeClr val="tx1">
                    <a:lumMod val="75000"/>
                    <a:lumOff val="25000"/>
                  </a:schemeClr>
                </a:solidFill>
                <a:latin typeface="Book Antiqua" panose="02040602050305030304" pitchFamily="18" charset="0"/>
                <a:cs typeface="Lucida Grande" panose="020B0600040502020204" pitchFamily="34" charset="0"/>
              </a:rPr>
              <a:t>Documents</a:t>
            </a:r>
          </a:p>
        </p:txBody>
      </p:sp>
      <p:sp>
        <p:nvSpPr>
          <p:cNvPr id="26" name="TextBox 25">
            <a:extLst>
              <a:ext uri="{FF2B5EF4-FFF2-40B4-BE49-F238E27FC236}">
                <a16:creationId xmlns:a16="http://schemas.microsoft.com/office/drawing/2014/main" id="{6DA78EB7-3C6D-2344-8E9E-E76020E6FA9B}"/>
              </a:ext>
            </a:extLst>
          </p:cNvPr>
          <p:cNvSpPr txBox="1"/>
          <p:nvPr/>
        </p:nvSpPr>
        <p:spPr>
          <a:xfrm>
            <a:off x="5969973" y="4133420"/>
            <a:ext cx="614271" cy="246221"/>
          </a:xfrm>
          <a:prstGeom prst="rect">
            <a:avLst/>
          </a:prstGeom>
          <a:noFill/>
        </p:spPr>
        <p:txBody>
          <a:bodyPr wrap="none" rtlCol="0">
            <a:spAutoFit/>
          </a:bodyPr>
          <a:lstStyle/>
          <a:p>
            <a:pPr algn="ctr"/>
            <a:r>
              <a:rPr lang="en-US" sz="1000" dirty="0">
                <a:solidFill>
                  <a:schemeClr val="tx1">
                    <a:lumMod val="75000"/>
                    <a:lumOff val="25000"/>
                  </a:schemeClr>
                </a:solidFill>
                <a:latin typeface="Book Antiqua" panose="02040602050305030304" pitchFamily="18" charset="0"/>
                <a:cs typeface="Lucida Grande" panose="020B0600040502020204" pitchFamily="34" charset="0"/>
              </a:rPr>
              <a:t>Texting</a:t>
            </a:r>
          </a:p>
        </p:txBody>
      </p:sp>
      <p:sp>
        <p:nvSpPr>
          <p:cNvPr id="27" name="TextBox 26">
            <a:extLst>
              <a:ext uri="{FF2B5EF4-FFF2-40B4-BE49-F238E27FC236}">
                <a16:creationId xmlns:a16="http://schemas.microsoft.com/office/drawing/2014/main" id="{61FBAEF9-BAD9-0F46-8BF8-9D8995FE3834}"/>
              </a:ext>
            </a:extLst>
          </p:cNvPr>
          <p:cNvSpPr txBox="1"/>
          <p:nvPr/>
        </p:nvSpPr>
        <p:spPr>
          <a:xfrm>
            <a:off x="4972442" y="1246833"/>
            <a:ext cx="559769" cy="400110"/>
          </a:xfrm>
          <a:prstGeom prst="rect">
            <a:avLst/>
          </a:prstGeom>
          <a:noFill/>
        </p:spPr>
        <p:txBody>
          <a:bodyPr wrap="none" rtlCol="0">
            <a:spAutoFit/>
          </a:bodyPr>
          <a:lstStyle/>
          <a:p>
            <a:pPr algn="ctr"/>
            <a:r>
              <a:rPr lang="en-US" sz="1000" dirty="0">
                <a:solidFill>
                  <a:schemeClr val="tx1">
                    <a:lumMod val="75000"/>
                    <a:lumOff val="25000"/>
                  </a:schemeClr>
                </a:solidFill>
                <a:latin typeface="Book Antiqua" panose="02040602050305030304" pitchFamily="18" charset="0"/>
                <a:cs typeface="Lucida Grande" panose="020B0600040502020204" pitchFamily="34" charset="0"/>
              </a:rPr>
              <a:t>Traffic</a:t>
            </a:r>
          </a:p>
          <a:p>
            <a:pPr algn="ctr"/>
            <a:r>
              <a:rPr lang="en-US" sz="1000" dirty="0">
                <a:solidFill>
                  <a:schemeClr val="tx1">
                    <a:lumMod val="75000"/>
                    <a:lumOff val="25000"/>
                  </a:schemeClr>
                </a:solidFill>
                <a:latin typeface="Book Antiqua" panose="02040602050305030304" pitchFamily="18" charset="0"/>
                <a:cs typeface="Lucida Grande" panose="020B0600040502020204" pitchFamily="34" charset="0"/>
              </a:rPr>
              <a:t>Data</a:t>
            </a:r>
          </a:p>
        </p:txBody>
      </p:sp>
      <p:sp>
        <p:nvSpPr>
          <p:cNvPr id="28" name="TextBox 27">
            <a:extLst>
              <a:ext uri="{FF2B5EF4-FFF2-40B4-BE49-F238E27FC236}">
                <a16:creationId xmlns:a16="http://schemas.microsoft.com/office/drawing/2014/main" id="{4B6DDC0A-3B58-0A4F-B9A2-1C34FB604A61}"/>
              </a:ext>
            </a:extLst>
          </p:cNvPr>
          <p:cNvSpPr txBox="1"/>
          <p:nvPr/>
        </p:nvSpPr>
        <p:spPr>
          <a:xfrm>
            <a:off x="5447308" y="4581942"/>
            <a:ext cx="651140" cy="400110"/>
          </a:xfrm>
          <a:prstGeom prst="rect">
            <a:avLst/>
          </a:prstGeom>
          <a:noFill/>
        </p:spPr>
        <p:txBody>
          <a:bodyPr wrap="none" rtlCol="0">
            <a:spAutoFit/>
          </a:bodyPr>
          <a:lstStyle/>
          <a:p>
            <a:pPr algn="ctr"/>
            <a:r>
              <a:rPr lang="en-US" sz="1000" dirty="0">
                <a:solidFill>
                  <a:schemeClr val="tx1">
                    <a:lumMod val="75000"/>
                    <a:lumOff val="25000"/>
                  </a:schemeClr>
                </a:solidFill>
                <a:latin typeface="Book Antiqua" panose="02040602050305030304" pitchFamily="18" charset="0"/>
                <a:cs typeface="Lucida Grande" panose="020B0600040502020204" pitchFamily="34" charset="0"/>
              </a:rPr>
              <a:t>Point of</a:t>
            </a:r>
          </a:p>
          <a:p>
            <a:pPr algn="ctr"/>
            <a:r>
              <a:rPr lang="en-US" sz="1000" dirty="0">
                <a:solidFill>
                  <a:schemeClr val="tx1">
                    <a:lumMod val="75000"/>
                    <a:lumOff val="25000"/>
                  </a:schemeClr>
                </a:solidFill>
                <a:latin typeface="Book Antiqua" panose="02040602050305030304" pitchFamily="18" charset="0"/>
                <a:cs typeface="Lucida Grande" panose="020B0600040502020204" pitchFamily="34" charset="0"/>
              </a:rPr>
              <a:t>Sale</a:t>
            </a:r>
          </a:p>
        </p:txBody>
      </p:sp>
      <p:sp>
        <p:nvSpPr>
          <p:cNvPr id="29" name="TextBox 28">
            <a:extLst>
              <a:ext uri="{FF2B5EF4-FFF2-40B4-BE49-F238E27FC236}">
                <a16:creationId xmlns:a16="http://schemas.microsoft.com/office/drawing/2014/main" id="{17E40DC0-7EB7-1047-8B89-AD03BF8B5CE9}"/>
              </a:ext>
            </a:extLst>
          </p:cNvPr>
          <p:cNvSpPr txBox="1"/>
          <p:nvPr/>
        </p:nvSpPr>
        <p:spPr>
          <a:xfrm>
            <a:off x="4791040" y="4882467"/>
            <a:ext cx="745717" cy="400110"/>
          </a:xfrm>
          <a:prstGeom prst="rect">
            <a:avLst/>
          </a:prstGeom>
          <a:noFill/>
        </p:spPr>
        <p:txBody>
          <a:bodyPr wrap="none" rtlCol="0">
            <a:spAutoFit/>
          </a:bodyPr>
          <a:lstStyle/>
          <a:p>
            <a:pPr algn="ctr"/>
            <a:r>
              <a:rPr lang="en-US" sz="1000" dirty="0">
                <a:solidFill>
                  <a:schemeClr val="tx1">
                    <a:lumMod val="75000"/>
                    <a:lumOff val="25000"/>
                  </a:schemeClr>
                </a:solidFill>
                <a:latin typeface="Book Antiqua" panose="02040602050305030304" pitchFamily="18" charset="0"/>
                <a:cs typeface="Lucida Grande" panose="020B0600040502020204" pitchFamily="34" charset="0"/>
              </a:rPr>
              <a:t>Customer</a:t>
            </a:r>
          </a:p>
          <a:p>
            <a:pPr algn="ctr"/>
            <a:r>
              <a:rPr lang="en-US" sz="1000" dirty="0">
                <a:solidFill>
                  <a:schemeClr val="tx1">
                    <a:lumMod val="75000"/>
                    <a:lumOff val="25000"/>
                  </a:schemeClr>
                </a:solidFill>
                <a:latin typeface="Book Antiqua" panose="02040602050305030304" pitchFamily="18" charset="0"/>
                <a:cs typeface="Lucida Grande" panose="020B0600040502020204" pitchFamily="34" charset="0"/>
              </a:rPr>
              <a:t>Data</a:t>
            </a:r>
          </a:p>
        </p:txBody>
      </p:sp>
      <p:sp>
        <p:nvSpPr>
          <p:cNvPr id="30" name="TextBox 29">
            <a:extLst>
              <a:ext uri="{FF2B5EF4-FFF2-40B4-BE49-F238E27FC236}">
                <a16:creationId xmlns:a16="http://schemas.microsoft.com/office/drawing/2014/main" id="{3AF94CAA-307F-574D-9187-9BADC26CDBAA}"/>
              </a:ext>
            </a:extLst>
          </p:cNvPr>
          <p:cNvSpPr txBox="1"/>
          <p:nvPr/>
        </p:nvSpPr>
        <p:spPr>
          <a:xfrm>
            <a:off x="2500484" y="3983682"/>
            <a:ext cx="747319" cy="400110"/>
          </a:xfrm>
          <a:prstGeom prst="rect">
            <a:avLst/>
          </a:prstGeom>
          <a:noFill/>
        </p:spPr>
        <p:txBody>
          <a:bodyPr wrap="none" rtlCol="0">
            <a:spAutoFit/>
          </a:bodyPr>
          <a:lstStyle/>
          <a:p>
            <a:pPr algn="ctr"/>
            <a:r>
              <a:rPr lang="en-US" sz="1000" dirty="0">
                <a:solidFill>
                  <a:schemeClr val="tx1">
                    <a:lumMod val="75000"/>
                    <a:lumOff val="25000"/>
                  </a:schemeClr>
                </a:solidFill>
                <a:latin typeface="Book Antiqua" panose="02040602050305030304" pitchFamily="18" charset="0"/>
                <a:cs typeface="Lucida Grande" panose="020B0600040502020204" pitchFamily="34" charset="0"/>
              </a:rPr>
              <a:t>Social </a:t>
            </a:r>
          </a:p>
          <a:p>
            <a:pPr algn="ctr"/>
            <a:r>
              <a:rPr lang="en-US" sz="1000" dirty="0">
                <a:solidFill>
                  <a:schemeClr val="tx1">
                    <a:lumMod val="75000"/>
                    <a:lumOff val="25000"/>
                  </a:schemeClr>
                </a:solidFill>
                <a:latin typeface="Book Antiqua" panose="02040602050305030304" pitchFamily="18" charset="0"/>
                <a:cs typeface="Lucida Grande" panose="020B0600040502020204" pitchFamily="34" charset="0"/>
              </a:rPr>
              <a:t>Networks</a:t>
            </a:r>
          </a:p>
        </p:txBody>
      </p:sp>
      <p:sp>
        <p:nvSpPr>
          <p:cNvPr id="31" name="TextBox 30">
            <a:extLst>
              <a:ext uri="{FF2B5EF4-FFF2-40B4-BE49-F238E27FC236}">
                <a16:creationId xmlns:a16="http://schemas.microsoft.com/office/drawing/2014/main" id="{08D26CD0-3D8D-5649-8DB7-6F5D4618FFA8}"/>
              </a:ext>
            </a:extLst>
          </p:cNvPr>
          <p:cNvSpPr txBox="1"/>
          <p:nvPr/>
        </p:nvSpPr>
        <p:spPr>
          <a:xfrm>
            <a:off x="3369122" y="4813780"/>
            <a:ext cx="554959" cy="400110"/>
          </a:xfrm>
          <a:prstGeom prst="rect">
            <a:avLst/>
          </a:prstGeom>
          <a:noFill/>
        </p:spPr>
        <p:txBody>
          <a:bodyPr wrap="none" rtlCol="0">
            <a:spAutoFit/>
          </a:bodyPr>
          <a:lstStyle/>
          <a:p>
            <a:pPr algn="ctr"/>
            <a:r>
              <a:rPr lang="en-US" sz="1000" dirty="0">
                <a:solidFill>
                  <a:schemeClr val="tx1">
                    <a:lumMod val="75000"/>
                    <a:lumOff val="25000"/>
                  </a:schemeClr>
                </a:solidFill>
                <a:latin typeface="Book Antiqua" panose="02040602050305030304" pitchFamily="18" charset="0"/>
                <a:cs typeface="Lucida Grande" panose="020B0600040502020204" pitchFamily="34" charset="0"/>
              </a:rPr>
              <a:t>Smart </a:t>
            </a:r>
          </a:p>
          <a:p>
            <a:pPr algn="ctr"/>
            <a:r>
              <a:rPr lang="en-US" sz="1000" dirty="0">
                <a:solidFill>
                  <a:schemeClr val="tx1">
                    <a:lumMod val="75000"/>
                    <a:lumOff val="25000"/>
                  </a:schemeClr>
                </a:solidFill>
                <a:latin typeface="Book Antiqua" panose="02040602050305030304" pitchFamily="18" charset="0"/>
                <a:cs typeface="Lucida Grande" panose="020B0600040502020204" pitchFamily="34" charset="0"/>
              </a:rPr>
              <a:t>Meter</a:t>
            </a:r>
          </a:p>
        </p:txBody>
      </p:sp>
      <p:sp>
        <p:nvSpPr>
          <p:cNvPr id="32" name="TextBox 31">
            <a:extLst>
              <a:ext uri="{FF2B5EF4-FFF2-40B4-BE49-F238E27FC236}">
                <a16:creationId xmlns:a16="http://schemas.microsoft.com/office/drawing/2014/main" id="{4F47A276-662D-134D-AE31-C8DD065069F0}"/>
              </a:ext>
            </a:extLst>
          </p:cNvPr>
          <p:cNvSpPr txBox="1"/>
          <p:nvPr/>
        </p:nvSpPr>
        <p:spPr>
          <a:xfrm>
            <a:off x="2837853" y="4577417"/>
            <a:ext cx="482824" cy="246221"/>
          </a:xfrm>
          <a:prstGeom prst="rect">
            <a:avLst/>
          </a:prstGeom>
          <a:noFill/>
        </p:spPr>
        <p:txBody>
          <a:bodyPr wrap="none" rtlCol="0">
            <a:spAutoFit/>
          </a:bodyPr>
          <a:lstStyle/>
          <a:p>
            <a:pPr algn="ctr"/>
            <a:r>
              <a:rPr lang="en-US" sz="1000" dirty="0">
                <a:solidFill>
                  <a:schemeClr val="tx1">
                    <a:lumMod val="75000"/>
                    <a:lumOff val="25000"/>
                  </a:schemeClr>
                </a:solidFill>
                <a:latin typeface="Book Antiqua" panose="02040602050305030304" pitchFamily="18" charset="0"/>
                <a:cs typeface="Lucida Grande" panose="020B0600040502020204" pitchFamily="34" charset="0"/>
              </a:rPr>
              <a:t>RFID</a:t>
            </a:r>
          </a:p>
        </p:txBody>
      </p:sp>
      <p:pic>
        <p:nvPicPr>
          <p:cNvPr id="34" name="Graphic 33" descr="Processor">
            <a:extLst>
              <a:ext uri="{FF2B5EF4-FFF2-40B4-BE49-F238E27FC236}">
                <a16:creationId xmlns:a16="http://schemas.microsoft.com/office/drawing/2014/main" id="{3FF032E6-1F6F-2843-8E6A-6E63D617FA9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102947" y="4248613"/>
            <a:ext cx="457200" cy="457200"/>
          </a:xfrm>
          <a:prstGeom prst="rect">
            <a:avLst/>
          </a:prstGeom>
        </p:spPr>
      </p:pic>
      <p:pic>
        <p:nvPicPr>
          <p:cNvPr id="36" name="Graphic 35" descr="Speedometer Low">
            <a:extLst>
              <a:ext uri="{FF2B5EF4-FFF2-40B4-BE49-F238E27FC236}">
                <a16:creationId xmlns:a16="http://schemas.microsoft.com/office/drawing/2014/main" id="{6F2BE2E6-33DD-A74F-AEC8-9A565BC8A69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580176" y="4447026"/>
            <a:ext cx="457200" cy="457200"/>
          </a:xfrm>
          <a:prstGeom prst="rect">
            <a:avLst/>
          </a:prstGeom>
        </p:spPr>
      </p:pic>
      <p:pic>
        <p:nvPicPr>
          <p:cNvPr id="38" name="Graphic 37" descr="Business Growth">
            <a:extLst>
              <a:ext uri="{FF2B5EF4-FFF2-40B4-BE49-F238E27FC236}">
                <a16:creationId xmlns:a16="http://schemas.microsoft.com/office/drawing/2014/main" id="{4040C767-BA2B-3848-940B-6C4FDCF62D8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885617" y="4536917"/>
            <a:ext cx="457200" cy="457200"/>
          </a:xfrm>
          <a:prstGeom prst="rect">
            <a:avLst/>
          </a:prstGeom>
        </p:spPr>
      </p:pic>
      <p:pic>
        <p:nvPicPr>
          <p:cNvPr id="40" name="Graphic 39" descr="Register">
            <a:extLst>
              <a:ext uri="{FF2B5EF4-FFF2-40B4-BE49-F238E27FC236}">
                <a16:creationId xmlns:a16="http://schemas.microsoft.com/office/drawing/2014/main" id="{F6A2FA97-0654-0940-B678-429B948E10C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515017" y="4183737"/>
            <a:ext cx="457200" cy="457200"/>
          </a:xfrm>
          <a:prstGeom prst="rect">
            <a:avLst/>
          </a:prstGeom>
        </p:spPr>
      </p:pic>
      <p:pic>
        <p:nvPicPr>
          <p:cNvPr id="42" name="Graphic 41" descr="Chat bubble">
            <a:extLst>
              <a:ext uri="{FF2B5EF4-FFF2-40B4-BE49-F238E27FC236}">
                <a16:creationId xmlns:a16="http://schemas.microsoft.com/office/drawing/2014/main" id="{78AF319B-CF9A-BB4F-A4B2-0F4517D5839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970803" y="3806156"/>
            <a:ext cx="457200" cy="457200"/>
          </a:xfrm>
          <a:prstGeom prst="rect">
            <a:avLst/>
          </a:prstGeom>
        </p:spPr>
      </p:pic>
      <p:sp>
        <p:nvSpPr>
          <p:cNvPr id="43" name="TextBox 42">
            <a:extLst>
              <a:ext uri="{FF2B5EF4-FFF2-40B4-BE49-F238E27FC236}">
                <a16:creationId xmlns:a16="http://schemas.microsoft.com/office/drawing/2014/main" id="{D859D85A-6FC2-6644-807A-9E4A7F89BD87}"/>
              </a:ext>
            </a:extLst>
          </p:cNvPr>
          <p:cNvSpPr txBox="1"/>
          <p:nvPr/>
        </p:nvSpPr>
        <p:spPr>
          <a:xfrm>
            <a:off x="5414372" y="1460839"/>
            <a:ext cx="862737" cy="246221"/>
          </a:xfrm>
          <a:prstGeom prst="rect">
            <a:avLst/>
          </a:prstGeom>
          <a:noFill/>
        </p:spPr>
        <p:txBody>
          <a:bodyPr wrap="none" rtlCol="0">
            <a:spAutoFit/>
          </a:bodyPr>
          <a:lstStyle/>
          <a:p>
            <a:pPr algn="ctr"/>
            <a:r>
              <a:rPr lang="en-US" sz="1000" dirty="0">
                <a:solidFill>
                  <a:schemeClr val="tx1">
                    <a:lumMod val="75000"/>
                    <a:lumOff val="25000"/>
                  </a:schemeClr>
                </a:solidFill>
                <a:latin typeface="Book Antiqua" panose="02040602050305030304" pitchFamily="18" charset="0"/>
                <a:cs typeface="Lucida Grande" panose="020B0600040502020204" pitchFamily="34" charset="0"/>
              </a:rPr>
              <a:t>Automobile</a:t>
            </a:r>
          </a:p>
        </p:txBody>
      </p:sp>
      <p:sp>
        <p:nvSpPr>
          <p:cNvPr id="44" name="TextBox 43">
            <a:extLst>
              <a:ext uri="{FF2B5EF4-FFF2-40B4-BE49-F238E27FC236}">
                <a16:creationId xmlns:a16="http://schemas.microsoft.com/office/drawing/2014/main" id="{7A09340D-63A1-D847-88A6-BDB933392C6F}"/>
              </a:ext>
            </a:extLst>
          </p:cNvPr>
          <p:cNvSpPr txBox="1"/>
          <p:nvPr/>
        </p:nvSpPr>
        <p:spPr>
          <a:xfrm>
            <a:off x="5845741" y="2063125"/>
            <a:ext cx="788999" cy="400110"/>
          </a:xfrm>
          <a:prstGeom prst="rect">
            <a:avLst/>
          </a:prstGeom>
          <a:noFill/>
        </p:spPr>
        <p:txBody>
          <a:bodyPr wrap="none" rtlCol="0">
            <a:spAutoFit/>
          </a:bodyPr>
          <a:lstStyle/>
          <a:p>
            <a:pPr algn="ctr"/>
            <a:r>
              <a:rPr lang="en-US" sz="1000" dirty="0">
                <a:solidFill>
                  <a:schemeClr val="tx1">
                    <a:lumMod val="75000"/>
                    <a:lumOff val="25000"/>
                  </a:schemeClr>
                </a:solidFill>
                <a:latin typeface="Book Antiqua" panose="02040602050305030304" pitchFamily="18" charset="0"/>
                <a:cs typeface="Lucida Grande" panose="020B0600040502020204" pitchFamily="34" charset="0"/>
              </a:rPr>
              <a:t>Structured</a:t>
            </a:r>
          </a:p>
          <a:p>
            <a:pPr algn="ctr"/>
            <a:r>
              <a:rPr lang="en-US" sz="1000" dirty="0">
                <a:solidFill>
                  <a:schemeClr val="tx1">
                    <a:lumMod val="75000"/>
                    <a:lumOff val="25000"/>
                  </a:schemeClr>
                </a:solidFill>
                <a:latin typeface="Book Antiqua" panose="02040602050305030304" pitchFamily="18" charset="0"/>
                <a:cs typeface="Lucida Grande" panose="020B0600040502020204" pitchFamily="34" charset="0"/>
              </a:rPr>
              <a:t>Data</a:t>
            </a:r>
          </a:p>
        </p:txBody>
      </p:sp>
      <p:sp>
        <p:nvSpPr>
          <p:cNvPr id="45" name="TextBox 44">
            <a:extLst>
              <a:ext uri="{FF2B5EF4-FFF2-40B4-BE49-F238E27FC236}">
                <a16:creationId xmlns:a16="http://schemas.microsoft.com/office/drawing/2014/main" id="{6329D465-5289-2C43-A4AA-8CD6AD004242}"/>
              </a:ext>
            </a:extLst>
          </p:cNvPr>
          <p:cNvSpPr txBox="1"/>
          <p:nvPr/>
        </p:nvSpPr>
        <p:spPr>
          <a:xfrm>
            <a:off x="5979764" y="2775953"/>
            <a:ext cx="978153" cy="246221"/>
          </a:xfrm>
          <a:prstGeom prst="rect">
            <a:avLst/>
          </a:prstGeom>
          <a:noFill/>
        </p:spPr>
        <p:txBody>
          <a:bodyPr wrap="none" rtlCol="0">
            <a:spAutoFit/>
          </a:bodyPr>
          <a:lstStyle/>
          <a:p>
            <a:pPr algn="ctr"/>
            <a:r>
              <a:rPr lang="en-US" sz="1000" dirty="0">
                <a:solidFill>
                  <a:schemeClr val="tx1">
                    <a:lumMod val="75000"/>
                    <a:lumOff val="25000"/>
                  </a:schemeClr>
                </a:solidFill>
                <a:latin typeface="Book Antiqua" panose="02040602050305030304" pitchFamily="18" charset="0"/>
                <a:cs typeface="Lucida Grande" panose="020B0600040502020204" pitchFamily="34" charset="0"/>
              </a:rPr>
              <a:t>Machine Data</a:t>
            </a:r>
          </a:p>
        </p:txBody>
      </p:sp>
      <p:sp>
        <p:nvSpPr>
          <p:cNvPr id="46" name="TextBox 45">
            <a:extLst>
              <a:ext uri="{FF2B5EF4-FFF2-40B4-BE49-F238E27FC236}">
                <a16:creationId xmlns:a16="http://schemas.microsoft.com/office/drawing/2014/main" id="{F8780F00-26CF-C746-9351-2E445D307594}"/>
              </a:ext>
            </a:extLst>
          </p:cNvPr>
          <p:cNvSpPr txBox="1"/>
          <p:nvPr/>
        </p:nvSpPr>
        <p:spPr>
          <a:xfrm>
            <a:off x="6128513" y="3459643"/>
            <a:ext cx="712054" cy="400110"/>
          </a:xfrm>
          <a:prstGeom prst="rect">
            <a:avLst/>
          </a:prstGeom>
          <a:noFill/>
        </p:spPr>
        <p:txBody>
          <a:bodyPr wrap="none" rtlCol="0">
            <a:spAutoFit/>
          </a:bodyPr>
          <a:lstStyle/>
          <a:p>
            <a:pPr algn="ctr"/>
            <a:r>
              <a:rPr lang="en-US" sz="1000" dirty="0">
                <a:solidFill>
                  <a:schemeClr val="tx1">
                    <a:lumMod val="75000"/>
                    <a:lumOff val="25000"/>
                  </a:schemeClr>
                </a:solidFill>
                <a:latin typeface="Book Antiqua" panose="02040602050305030304" pitchFamily="18" charset="0"/>
                <a:cs typeface="Lucida Grande" panose="020B0600040502020204" pitchFamily="34" charset="0"/>
              </a:rPr>
              <a:t>Location </a:t>
            </a:r>
          </a:p>
          <a:p>
            <a:pPr algn="ctr"/>
            <a:r>
              <a:rPr lang="en-US" sz="1000" dirty="0">
                <a:solidFill>
                  <a:schemeClr val="tx1">
                    <a:lumMod val="75000"/>
                    <a:lumOff val="25000"/>
                  </a:schemeClr>
                </a:solidFill>
                <a:latin typeface="Book Antiqua" panose="02040602050305030304" pitchFamily="18" charset="0"/>
                <a:cs typeface="Lucida Grande" panose="020B0600040502020204" pitchFamily="34" charset="0"/>
              </a:rPr>
              <a:t>Data</a:t>
            </a:r>
          </a:p>
        </p:txBody>
      </p:sp>
      <p:pic>
        <p:nvPicPr>
          <p:cNvPr id="48" name="Graphic 47" descr="Satellite">
            <a:extLst>
              <a:ext uri="{FF2B5EF4-FFF2-40B4-BE49-F238E27FC236}">
                <a16:creationId xmlns:a16="http://schemas.microsoft.com/office/drawing/2014/main" id="{FBC2771D-BF63-F84A-BAD6-179F5C706399}"/>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277939" y="3064456"/>
            <a:ext cx="457200" cy="457200"/>
          </a:xfrm>
          <a:prstGeom prst="rect">
            <a:avLst/>
          </a:prstGeom>
        </p:spPr>
      </p:pic>
      <p:pic>
        <p:nvPicPr>
          <p:cNvPr id="50" name="Graphic 49" descr="Robot Hand">
            <a:extLst>
              <a:ext uri="{FF2B5EF4-FFF2-40B4-BE49-F238E27FC236}">
                <a16:creationId xmlns:a16="http://schemas.microsoft.com/office/drawing/2014/main" id="{8150DCD5-FE20-234A-8AD1-2BFE028C40C5}"/>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6240241" y="2395276"/>
            <a:ext cx="457200" cy="457200"/>
          </a:xfrm>
          <a:prstGeom prst="rect">
            <a:avLst/>
          </a:prstGeom>
        </p:spPr>
      </p:pic>
      <p:pic>
        <p:nvPicPr>
          <p:cNvPr id="52" name="Graphic 51" descr="Hierarchy">
            <a:extLst>
              <a:ext uri="{FF2B5EF4-FFF2-40B4-BE49-F238E27FC236}">
                <a16:creationId xmlns:a16="http://schemas.microsoft.com/office/drawing/2014/main" id="{488CAE8B-8751-DB4F-821C-D7805ECD0476}"/>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5916039" y="1656240"/>
            <a:ext cx="457200" cy="457200"/>
          </a:xfrm>
          <a:prstGeom prst="rect">
            <a:avLst/>
          </a:prstGeom>
        </p:spPr>
      </p:pic>
      <p:pic>
        <p:nvPicPr>
          <p:cNvPr id="54" name="Graphic 53" descr="Car">
            <a:extLst>
              <a:ext uri="{FF2B5EF4-FFF2-40B4-BE49-F238E27FC236}">
                <a16:creationId xmlns:a16="http://schemas.microsoft.com/office/drawing/2014/main" id="{3547011D-9BEC-944B-B567-1FD3E7BEA9F9}"/>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5592324" y="1133878"/>
            <a:ext cx="457200" cy="457200"/>
          </a:xfrm>
          <a:prstGeom prst="rect">
            <a:avLst/>
          </a:prstGeom>
        </p:spPr>
      </p:pic>
      <p:pic>
        <p:nvPicPr>
          <p:cNvPr id="56" name="Graphic 55" descr="Traffic light">
            <a:extLst>
              <a:ext uri="{FF2B5EF4-FFF2-40B4-BE49-F238E27FC236}">
                <a16:creationId xmlns:a16="http://schemas.microsoft.com/office/drawing/2014/main" id="{CA934DB1-3D9F-5547-A3C2-EDBF474A144D}"/>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5048184" y="835615"/>
            <a:ext cx="457200" cy="457200"/>
          </a:xfrm>
          <a:prstGeom prst="rect">
            <a:avLst/>
          </a:prstGeom>
        </p:spPr>
      </p:pic>
      <p:pic>
        <p:nvPicPr>
          <p:cNvPr id="58" name="Graphic 57" descr="Document">
            <a:extLst>
              <a:ext uri="{FF2B5EF4-FFF2-40B4-BE49-F238E27FC236}">
                <a16:creationId xmlns:a16="http://schemas.microsoft.com/office/drawing/2014/main" id="{D71D8E12-4915-5041-A3A7-C2A577D320FE}"/>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3610752" y="788263"/>
            <a:ext cx="457200" cy="457200"/>
          </a:xfrm>
          <a:prstGeom prst="rect">
            <a:avLst/>
          </a:prstGeom>
        </p:spPr>
      </p:pic>
      <p:pic>
        <p:nvPicPr>
          <p:cNvPr id="59" name="Graphic 58" descr="Document">
            <a:extLst>
              <a:ext uri="{FF2B5EF4-FFF2-40B4-BE49-F238E27FC236}">
                <a16:creationId xmlns:a16="http://schemas.microsoft.com/office/drawing/2014/main" id="{3CF71924-D60A-8146-B1CF-AC931FBBC2B5}"/>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3750941" y="759428"/>
            <a:ext cx="457200" cy="457200"/>
          </a:xfrm>
          <a:prstGeom prst="rect">
            <a:avLst/>
          </a:prstGeom>
        </p:spPr>
      </p:pic>
      <p:pic>
        <p:nvPicPr>
          <p:cNvPr id="61" name="Graphic 60" descr="Robot">
            <a:extLst>
              <a:ext uri="{FF2B5EF4-FFF2-40B4-BE49-F238E27FC236}">
                <a16:creationId xmlns:a16="http://schemas.microsoft.com/office/drawing/2014/main" id="{DE251BAE-04F0-7340-9A8A-F239F00725B3}"/>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3140522" y="1014192"/>
            <a:ext cx="457200" cy="457200"/>
          </a:xfrm>
          <a:prstGeom prst="rect">
            <a:avLst/>
          </a:prstGeom>
        </p:spPr>
      </p:pic>
      <p:pic>
        <p:nvPicPr>
          <p:cNvPr id="63" name="Graphic 62" descr="Internet Of Things">
            <a:extLst>
              <a:ext uri="{FF2B5EF4-FFF2-40B4-BE49-F238E27FC236}">
                <a16:creationId xmlns:a16="http://schemas.microsoft.com/office/drawing/2014/main" id="{04F5CE22-E2A4-5F41-8E11-E117E4CC79BA}"/>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2645544" y="1489556"/>
            <a:ext cx="457200" cy="457200"/>
          </a:xfrm>
          <a:prstGeom prst="rect">
            <a:avLst/>
          </a:prstGeom>
        </p:spPr>
      </p:pic>
      <p:cxnSp>
        <p:nvCxnSpPr>
          <p:cNvPr id="67" name="Straight Arrow Connector 66">
            <a:extLst>
              <a:ext uri="{FF2B5EF4-FFF2-40B4-BE49-F238E27FC236}">
                <a16:creationId xmlns:a16="http://schemas.microsoft.com/office/drawing/2014/main" id="{639F2BAD-6517-9B4C-A979-7540114D3DC2}"/>
              </a:ext>
            </a:extLst>
          </p:cNvPr>
          <p:cNvCxnSpPr/>
          <p:nvPr/>
        </p:nvCxnSpPr>
        <p:spPr>
          <a:xfrm flipV="1">
            <a:off x="471638" y="615771"/>
            <a:ext cx="0" cy="5330261"/>
          </a:xfrm>
          <a:prstGeom prst="straightConnector1">
            <a:avLst/>
          </a:prstGeom>
          <a:ln w="127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17B96137-F88B-2B47-AB60-00F268DF46F2}"/>
              </a:ext>
            </a:extLst>
          </p:cNvPr>
          <p:cNvCxnSpPr>
            <a:cxnSpLocks/>
          </p:cNvCxnSpPr>
          <p:nvPr/>
        </p:nvCxnSpPr>
        <p:spPr>
          <a:xfrm flipV="1">
            <a:off x="471638" y="5946032"/>
            <a:ext cx="6272062" cy="1"/>
          </a:xfrm>
          <a:prstGeom prst="straightConnector1">
            <a:avLst/>
          </a:prstGeom>
          <a:ln w="127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5D9F2B8C-7971-CA41-9ED0-36DA7142A3B8}"/>
              </a:ext>
            </a:extLst>
          </p:cNvPr>
          <p:cNvSpPr txBox="1"/>
          <p:nvPr/>
        </p:nvSpPr>
        <p:spPr>
          <a:xfrm rot="16200000">
            <a:off x="-153598" y="1043006"/>
            <a:ext cx="974947" cy="246221"/>
          </a:xfrm>
          <a:prstGeom prst="rect">
            <a:avLst/>
          </a:prstGeom>
          <a:noFill/>
        </p:spPr>
        <p:txBody>
          <a:bodyPr wrap="none" rtlCol="0">
            <a:spAutoFit/>
          </a:bodyPr>
          <a:lstStyle/>
          <a:p>
            <a:pPr algn="ctr"/>
            <a:r>
              <a:rPr lang="en-US" sz="1000" dirty="0">
                <a:solidFill>
                  <a:schemeClr val="accent1">
                    <a:lumMod val="75000"/>
                  </a:schemeClr>
                </a:solidFill>
                <a:latin typeface="American Typewriter" panose="02090604020004020304" pitchFamily="18" charset="77"/>
                <a:cs typeface="Lucida Grande" panose="020B0600040502020204" pitchFamily="34" charset="0"/>
              </a:rPr>
              <a:t>Data Volume</a:t>
            </a:r>
          </a:p>
        </p:txBody>
      </p:sp>
      <p:sp>
        <p:nvSpPr>
          <p:cNvPr id="72" name="TextBox 71">
            <a:extLst>
              <a:ext uri="{FF2B5EF4-FFF2-40B4-BE49-F238E27FC236}">
                <a16:creationId xmlns:a16="http://schemas.microsoft.com/office/drawing/2014/main" id="{83EF4B85-1EA6-0944-90BC-725D86DAE3F1}"/>
              </a:ext>
            </a:extLst>
          </p:cNvPr>
          <p:cNvSpPr txBox="1"/>
          <p:nvPr/>
        </p:nvSpPr>
        <p:spPr>
          <a:xfrm>
            <a:off x="471638" y="6017216"/>
            <a:ext cx="511679" cy="246221"/>
          </a:xfrm>
          <a:prstGeom prst="rect">
            <a:avLst/>
          </a:prstGeom>
          <a:noFill/>
        </p:spPr>
        <p:txBody>
          <a:bodyPr wrap="none" rtlCol="0">
            <a:spAutoFit/>
          </a:bodyPr>
          <a:lstStyle/>
          <a:p>
            <a:pPr algn="ctr"/>
            <a:r>
              <a:rPr lang="en-US" sz="1000" dirty="0">
                <a:solidFill>
                  <a:schemeClr val="accent1">
                    <a:lumMod val="75000"/>
                  </a:schemeClr>
                </a:solidFill>
                <a:latin typeface="American Typewriter" panose="02090604020004020304" pitchFamily="18" charset="77"/>
                <a:cs typeface="Lucida Grande" panose="020B0600040502020204" pitchFamily="34" charset="0"/>
              </a:rPr>
              <a:t>2011</a:t>
            </a:r>
          </a:p>
        </p:txBody>
      </p:sp>
      <p:sp>
        <p:nvSpPr>
          <p:cNvPr id="73" name="TextBox 72">
            <a:extLst>
              <a:ext uri="{FF2B5EF4-FFF2-40B4-BE49-F238E27FC236}">
                <a16:creationId xmlns:a16="http://schemas.microsoft.com/office/drawing/2014/main" id="{9D530E9F-5ABE-114E-B3BD-4F6E0FFD7907}"/>
              </a:ext>
            </a:extLst>
          </p:cNvPr>
          <p:cNvSpPr txBox="1"/>
          <p:nvPr/>
        </p:nvSpPr>
        <p:spPr>
          <a:xfrm>
            <a:off x="1742108" y="6028805"/>
            <a:ext cx="511679" cy="246221"/>
          </a:xfrm>
          <a:prstGeom prst="rect">
            <a:avLst/>
          </a:prstGeom>
          <a:noFill/>
        </p:spPr>
        <p:txBody>
          <a:bodyPr wrap="none" rtlCol="0">
            <a:spAutoFit/>
          </a:bodyPr>
          <a:lstStyle/>
          <a:p>
            <a:pPr algn="ctr"/>
            <a:r>
              <a:rPr lang="en-US" sz="1000" dirty="0">
                <a:solidFill>
                  <a:schemeClr val="accent1">
                    <a:lumMod val="75000"/>
                  </a:schemeClr>
                </a:solidFill>
                <a:latin typeface="American Typewriter" panose="02090604020004020304" pitchFamily="18" charset="77"/>
                <a:cs typeface="Lucida Grande" panose="020B0600040502020204" pitchFamily="34" charset="0"/>
              </a:rPr>
              <a:t>2015</a:t>
            </a:r>
          </a:p>
        </p:txBody>
      </p:sp>
      <p:sp>
        <p:nvSpPr>
          <p:cNvPr id="74" name="TextBox 73">
            <a:extLst>
              <a:ext uri="{FF2B5EF4-FFF2-40B4-BE49-F238E27FC236}">
                <a16:creationId xmlns:a16="http://schemas.microsoft.com/office/drawing/2014/main" id="{4CBD6B68-2E5A-1B4A-9F75-6FF9A41D977D}"/>
              </a:ext>
            </a:extLst>
          </p:cNvPr>
          <p:cNvSpPr txBox="1"/>
          <p:nvPr/>
        </p:nvSpPr>
        <p:spPr>
          <a:xfrm>
            <a:off x="4262282" y="6040804"/>
            <a:ext cx="511679" cy="246221"/>
          </a:xfrm>
          <a:prstGeom prst="rect">
            <a:avLst/>
          </a:prstGeom>
          <a:noFill/>
        </p:spPr>
        <p:txBody>
          <a:bodyPr wrap="none" rtlCol="0">
            <a:spAutoFit/>
          </a:bodyPr>
          <a:lstStyle/>
          <a:p>
            <a:pPr algn="ctr"/>
            <a:r>
              <a:rPr lang="en-US" sz="1000" dirty="0">
                <a:solidFill>
                  <a:schemeClr val="accent1">
                    <a:lumMod val="75000"/>
                  </a:schemeClr>
                </a:solidFill>
                <a:latin typeface="American Typewriter" panose="02090604020004020304" pitchFamily="18" charset="77"/>
                <a:cs typeface="Lucida Grande" panose="020B0600040502020204" pitchFamily="34" charset="0"/>
              </a:rPr>
              <a:t>2020</a:t>
            </a:r>
          </a:p>
        </p:txBody>
      </p:sp>
      <p:sp>
        <p:nvSpPr>
          <p:cNvPr id="75" name="Oval 74">
            <a:extLst>
              <a:ext uri="{FF2B5EF4-FFF2-40B4-BE49-F238E27FC236}">
                <a16:creationId xmlns:a16="http://schemas.microsoft.com/office/drawing/2014/main" id="{7AB3CAA6-F6E6-6E42-9F48-D0D2C7FBA8D4}"/>
              </a:ext>
            </a:extLst>
          </p:cNvPr>
          <p:cNvSpPr/>
          <p:nvPr/>
        </p:nvSpPr>
        <p:spPr>
          <a:xfrm>
            <a:off x="534877" y="5252493"/>
            <a:ext cx="496817" cy="496817"/>
          </a:xfrm>
          <a:prstGeom prst="ellipse">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path path="circle">
              <a:fillToRect l="100000" t="100000"/>
            </a:path>
            <a:tileRect r="-100000" b="-100000"/>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9367FC38-68B9-CE4B-88F4-1E70277722A8}"/>
              </a:ext>
            </a:extLst>
          </p:cNvPr>
          <p:cNvSpPr txBox="1"/>
          <p:nvPr/>
        </p:nvSpPr>
        <p:spPr>
          <a:xfrm>
            <a:off x="507408" y="5377790"/>
            <a:ext cx="551754" cy="246221"/>
          </a:xfrm>
          <a:prstGeom prst="rect">
            <a:avLst/>
          </a:prstGeom>
          <a:noFill/>
        </p:spPr>
        <p:txBody>
          <a:bodyPr wrap="none" rtlCol="0">
            <a:spAutoFit/>
          </a:bodyPr>
          <a:lstStyle/>
          <a:p>
            <a:pPr algn="ctr"/>
            <a:r>
              <a:rPr lang="en-US" sz="1000" dirty="0">
                <a:solidFill>
                  <a:schemeClr val="accent1">
                    <a:lumMod val="75000"/>
                  </a:schemeClr>
                </a:solidFill>
                <a:latin typeface="American Typewriter" panose="02090604020004020304" pitchFamily="18" charset="77"/>
                <a:cs typeface="Lucida Grande" panose="020B0600040502020204" pitchFamily="34" charset="0"/>
              </a:rPr>
              <a:t>1.8ZB</a:t>
            </a:r>
          </a:p>
        </p:txBody>
      </p:sp>
      <p:sp>
        <p:nvSpPr>
          <p:cNvPr id="77" name="Oval 76">
            <a:extLst>
              <a:ext uri="{FF2B5EF4-FFF2-40B4-BE49-F238E27FC236}">
                <a16:creationId xmlns:a16="http://schemas.microsoft.com/office/drawing/2014/main" id="{54241FCB-420A-7C4E-9C91-22DD81A1F049}"/>
              </a:ext>
            </a:extLst>
          </p:cNvPr>
          <p:cNvSpPr/>
          <p:nvPr/>
        </p:nvSpPr>
        <p:spPr>
          <a:xfrm>
            <a:off x="1602577" y="4613154"/>
            <a:ext cx="856696" cy="856696"/>
          </a:xfrm>
          <a:prstGeom prst="ellipse">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path path="circle">
              <a:fillToRect l="100000" t="100000"/>
            </a:path>
            <a:tileRect r="-100000" b="-100000"/>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67873FBD-0544-BF46-B100-DB75BF0AD2BF}"/>
              </a:ext>
            </a:extLst>
          </p:cNvPr>
          <p:cNvSpPr txBox="1"/>
          <p:nvPr/>
        </p:nvSpPr>
        <p:spPr>
          <a:xfrm>
            <a:off x="1744425" y="4927056"/>
            <a:ext cx="551754" cy="246221"/>
          </a:xfrm>
          <a:prstGeom prst="rect">
            <a:avLst/>
          </a:prstGeom>
          <a:noFill/>
        </p:spPr>
        <p:txBody>
          <a:bodyPr wrap="none" rtlCol="0">
            <a:spAutoFit/>
          </a:bodyPr>
          <a:lstStyle/>
          <a:p>
            <a:pPr algn="ctr"/>
            <a:r>
              <a:rPr lang="en-US" sz="1000" dirty="0">
                <a:solidFill>
                  <a:schemeClr val="accent1">
                    <a:lumMod val="75000"/>
                  </a:schemeClr>
                </a:solidFill>
                <a:latin typeface="American Typewriter" panose="02090604020004020304" pitchFamily="18" charset="77"/>
                <a:cs typeface="Lucida Grande" panose="020B0600040502020204" pitchFamily="34" charset="0"/>
              </a:rPr>
              <a:t>7.9ZB</a:t>
            </a:r>
          </a:p>
        </p:txBody>
      </p:sp>
      <p:sp>
        <p:nvSpPr>
          <p:cNvPr id="80" name="TextBox 79">
            <a:extLst>
              <a:ext uri="{FF2B5EF4-FFF2-40B4-BE49-F238E27FC236}">
                <a16:creationId xmlns:a16="http://schemas.microsoft.com/office/drawing/2014/main" id="{5CED4034-F72F-2246-BDAC-549A9274054F}"/>
              </a:ext>
            </a:extLst>
          </p:cNvPr>
          <p:cNvSpPr txBox="1"/>
          <p:nvPr/>
        </p:nvSpPr>
        <p:spPr>
          <a:xfrm>
            <a:off x="3915403" y="2634326"/>
            <a:ext cx="1114409" cy="523220"/>
          </a:xfrm>
          <a:prstGeom prst="rect">
            <a:avLst/>
          </a:prstGeom>
          <a:noFill/>
        </p:spPr>
        <p:txBody>
          <a:bodyPr wrap="none" rtlCol="0">
            <a:spAutoFit/>
          </a:bodyPr>
          <a:lstStyle/>
          <a:p>
            <a:pPr algn="ctr"/>
            <a:r>
              <a:rPr lang="en-US" sz="2800" dirty="0">
                <a:solidFill>
                  <a:schemeClr val="accent1">
                    <a:lumMod val="75000"/>
                  </a:schemeClr>
                </a:solidFill>
                <a:latin typeface="American Typewriter" panose="02090604020004020304" pitchFamily="18" charset="77"/>
                <a:cs typeface="Lucida Grande" panose="020B0600040502020204" pitchFamily="34" charset="0"/>
              </a:rPr>
              <a:t>44ZB</a:t>
            </a:r>
          </a:p>
        </p:txBody>
      </p:sp>
      <p:pic>
        <p:nvPicPr>
          <p:cNvPr id="82" name="Graphic 81" descr="Film strip">
            <a:extLst>
              <a:ext uri="{FF2B5EF4-FFF2-40B4-BE49-F238E27FC236}">
                <a16:creationId xmlns:a16="http://schemas.microsoft.com/office/drawing/2014/main" id="{1509CC20-EBC0-D545-945E-83353B9810E8}"/>
              </a:ext>
            </a:extLst>
          </p:cNvPr>
          <p:cNvPicPr>
            <a:picLocks noChangeAspect="1"/>
          </p:cNvPicPr>
          <p:nvPr/>
        </p:nvPicPr>
        <p:blipFill>
          <a:blip r:embed="rId36" cstate="print">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4547397" y="927595"/>
            <a:ext cx="301301" cy="301301"/>
          </a:xfrm>
          <a:prstGeom prst="rect">
            <a:avLst/>
          </a:prstGeom>
        </p:spPr>
      </p:pic>
      <p:pic>
        <p:nvPicPr>
          <p:cNvPr id="84" name="Graphic 83" descr="Security camera">
            <a:extLst>
              <a:ext uri="{FF2B5EF4-FFF2-40B4-BE49-F238E27FC236}">
                <a16:creationId xmlns:a16="http://schemas.microsoft.com/office/drawing/2014/main" id="{17963FD1-B901-CE49-BEEC-39144E5903DB}"/>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4421040" y="653069"/>
            <a:ext cx="414245" cy="414245"/>
          </a:xfrm>
          <a:prstGeom prst="rect">
            <a:avLst/>
          </a:prstGeom>
        </p:spPr>
      </p:pic>
      <p:sp>
        <p:nvSpPr>
          <p:cNvPr id="85" name="TextBox 84">
            <a:extLst>
              <a:ext uri="{FF2B5EF4-FFF2-40B4-BE49-F238E27FC236}">
                <a16:creationId xmlns:a16="http://schemas.microsoft.com/office/drawing/2014/main" id="{7020589D-852C-414B-B4A0-EFF819CACC15}"/>
              </a:ext>
            </a:extLst>
          </p:cNvPr>
          <p:cNvSpPr txBox="1"/>
          <p:nvPr/>
        </p:nvSpPr>
        <p:spPr>
          <a:xfrm>
            <a:off x="4350870" y="1200667"/>
            <a:ext cx="524504" cy="246221"/>
          </a:xfrm>
          <a:prstGeom prst="rect">
            <a:avLst/>
          </a:prstGeom>
          <a:noFill/>
        </p:spPr>
        <p:txBody>
          <a:bodyPr wrap="none" rtlCol="0">
            <a:spAutoFit/>
          </a:bodyPr>
          <a:lstStyle/>
          <a:p>
            <a:pPr algn="ctr"/>
            <a:r>
              <a:rPr lang="en-US" sz="1000" dirty="0">
                <a:solidFill>
                  <a:schemeClr val="tx1">
                    <a:lumMod val="75000"/>
                    <a:lumOff val="25000"/>
                  </a:schemeClr>
                </a:solidFill>
                <a:latin typeface="Book Antiqua" panose="02040602050305030304" pitchFamily="18" charset="0"/>
                <a:cs typeface="Lucida Grande" panose="020B0600040502020204" pitchFamily="34" charset="0"/>
              </a:rPr>
              <a:t>Video</a:t>
            </a:r>
          </a:p>
        </p:txBody>
      </p:sp>
      <p:pic>
        <p:nvPicPr>
          <p:cNvPr id="87" name="Graphic 86" descr="Gambling Chips">
            <a:extLst>
              <a:ext uri="{FF2B5EF4-FFF2-40B4-BE49-F238E27FC236}">
                <a16:creationId xmlns:a16="http://schemas.microsoft.com/office/drawing/2014/main" id="{B279F35B-BD12-D741-AA66-68AD901DDB31}"/>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4280222" y="4787874"/>
            <a:ext cx="451921" cy="451921"/>
          </a:xfrm>
          <a:prstGeom prst="rect">
            <a:avLst/>
          </a:prstGeom>
        </p:spPr>
      </p:pic>
      <p:sp>
        <p:nvSpPr>
          <p:cNvPr id="88" name="TextBox 87">
            <a:extLst>
              <a:ext uri="{FF2B5EF4-FFF2-40B4-BE49-F238E27FC236}">
                <a16:creationId xmlns:a16="http://schemas.microsoft.com/office/drawing/2014/main" id="{6CB0468E-F735-104C-B318-9DE281799E14}"/>
              </a:ext>
            </a:extLst>
          </p:cNvPr>
          <p:cNvSpPr txBox="1"/>
          <p:nvPr/>
        </p:nvSpPr>
        <p:spPr>
          <a:xfrm>
            <a:off x="4070573" y="5163037"/>
            <a:ext cx="865943" cy="246221"/>
          </a:xfrm>
          <a:prstGeom prst="rect">
            <a:avLst/>
          </a:prstGeom>
          <a:noFill/>
        </p:spPr>
        <p:txBody>
          <a:bodyPr wrap="none" rtlCol="0">
            <a:spAutoFit/>
          </a:bodyPr>
          <a:lstStyle/>
          <a:p>
            <a:pPr algn="ctr"/>
            <a:r>
              <a:rPr lang="en-US" sz="1000" dirty="0">
                <a:solidFill>
                  <a:schemeClr val="tx1">
                    <a:lumMod val="75000"/>
                    <a:lumOff val="25000"/>
                  </a:schemeClr>
                </a:solidFill>
                <a:latin typeface="Book Antiqua" panose="02040602050305030304" pitchFamily="18" charset="0"/>
                <a:cs typeface="Lucida Grande" panose="020B0600040502020204" pitchFamily="34" charset="0"/>
              </a:rPr>
              <a:t>Sensor Data</a:t>
            </a:r>
          </a:p>
        </p:txBody>
      </p:sp>
    </p:spTree>
    <p:extLst>
      <p:ext uri="{BB962C8B-B14F-4D97-AF65-F5344CB8AC3E}">
        <p14:creationId xmlns:p14="http://schemas.microsoft.com/office/powerpoint/2010/main" val="41225608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F682B-63F6-8B45-BB12-918BB5539FD4}"/>
              </a:ext>
            </a:extLst>
          </p:cNvPr>
          <p:cNvSpPr>
            <a:spLocks noGrp="1"/>
          </p:cNvSpPr>
          <p:nvPr>
            <p:ph type="title"/>
          </p:nvPr>
        </p:nvSpPr>
        <p:spPr/>
        <p:txBody>
          <a:bodyPr>
            <a:normAutofit/>
          </a:bodyPr>
          <a:lstStyle/>
          <a:p>
            <a:r>
              <a:rPr lang="en-US" sz="2800" dirty="0">
                <a:solidFill>
                  <a:srgbClr val="7030A0"/>
                </a:solidFill>
              </a:rPr>
              <a:t>Data Growth</a:t>
            </a:r>
          </a:p>
        </p:txBody>
      </p:sp>
      <p:sp>
        <p:nvSpPr>
          <p:cNvPr id="5" name="Footer Placeholder 4">
            <a:extLst>
              <a:ext uri="{FF2B5EF4-FFF2-40B4-BE49-F238E27FC236}">
                <a16:creationId xmlns:a16="http://schemas.microsoft.com/office/drawing/2014/main" id="{745D534D-1901-0F48-AC96-9AA9E0A6218B}"/>
              </a:ext>
            </a:extLst>
          </p:cNvPr>
          <p:cNvSpPr>
            <a:spLocks noGrp="1"/>
          </p:cNvSpPr>
          <p:nvPr>
            <p:ph type="ftr" sz="quarter" idx="11"/>
          </p:nvPr>
        </p:nvSpPr>
        <p:spPr/>
        <p:txBody>
          <a:bodyPr/>
          <a:lstStyle/>
          <a:p>
            <a:r>
              <a:rPr lang="en-US"/>
              <a:t>Data Warehousing, OLAP, Data Mining</a:t>
            </a:r>
          </a:p>
        </p:txBody>
      </p:sp>
      <p:sp>
        <p:nvSpPr>
          <p:cNvPr id="6" name="Slide Number Placeholder 5">
            <a:extLst>
              <a:ext uri="{FF2B5EF4-FFF2-40B4-BE49-F238E27FC236}">
                <a16:creationId xmlns:a16="http://schemas.microsoft.com/office/drawing/2014/main" id="{AE5E69E9-EDB2-BE49-81F9-F5147F7F9E90}"/>
              </a:ext>
            </a:extLst>
          </p:cNvPr>
          <p:cNvSpPr>
            <a:spLocks noGrp="1"/>
          </p:cNvSpPr>
          <p:nvPr>
            <p:ph type="sldNum" sz="quarter" idx="12"/>
          </p:nvPr>
        </p:nvSpPr>
        <p:spPr/>
        <p:txBody>
          <a:bodyPr/>
          <a:lstStyle/>
          <a:p>
            <a:fld id="{C0F4FBFA-1248-4AAF-9253-30F121885773}" type="slidenum">
              <a:rPr lang="en-US" smtClean="0"/>
              <a:t>72</a:t>
            </a:fld>
            <a:endParaRPr lang="en-US"/>
          </a:p>
        </p:txBody>
      </p:sp>
      <p:pic>
        <p:nvPicPr>
          <p:cNvPr id="7" name="Picture 6">
            <a:extLst>
              <a:ext uri="{FF2B5EF4-FFF2-40B4-BE49-F238E27FC236}">
                <a16:creationId xmlns:a16="http://schemas.microsoft.com/office/drawing/2014/main" id="{BE9ABAAA-B722-FD49-A7DB-139ACF8DBE05}"/>
              </a:ext>
            </a:extLst>
          </p:cNvPr>
          <p:cNvPicPr>
            <a:picLocks noChangeAspect="1"/>
          </p:cNvPicPr>
          <p:nvPr/>
        </p:nvPicPr>
        <p:blipFill>
          <a:blip r:embed="rId2"/>
          <a:stretch>
            <a:fillRect/>
          </a:stretch>
        </p:blipFill>
        <p:spPr>
          <a:xfrm>
            <a:off x="3845857" y="273050"/>
            <a:ext cx="4587076" cy="6059103"/>
          </a:xfrm>
          <a:prstGeom prst="rect">
            <a:avLst/>
          </a:prstGeom>
        </p:spPr>
      </p:pic>
    </p:spTree>
    <p:extLst>
      <p:ext uri="{BB962C8B-B14F-4D97-AF65-F5344CB8AC3E}">
        <p14:creationId xmlns:p14="http://schemas.microsoft.com/office/powerpoint/2010/main" val="18402044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172F34F-16D6-B842-8D00-2ABB1D4A687F}"/>
              </a:ext>
            </a:extLst>
          </p:cNvPr>
          <p:cNvSpPr>
            <a:spLocks noGrp="1"/>
          </p:cNvSpPr>
          <p:nvPr>
            <p:ph type="title"/>
          </p:nvPr>
        </p:nvSpPr>
        <p:spPr/>
        <p:txBody>
          <a:bodyPr>
            <a:normAutofit/>
          </a:bodyPr>
          <a:lstStyle/>
          <a:p>
            <a:r>
              <a:rPr lang="en-US" sz="2800" dirty="0">
                <a:solidFill>
                  <a:srgbClr val="7030A0"/>
                </a:solidFill>
              </a:rPr>
              <a:t>A Day in Data…</a:t>
            </a:r>
          </a:p>
        </p:txBody>
      </p:sp>
      <p:sp>
        <p:nvSpPr>
          <p:cNvPr id="12" name="Text Placeholder 11">
            <a:extLst>
              <a:ext uri="{FF2B5EF4-FFF2-40B4-BE49-F238E27FC236}">
                <a16:creationId xmlns:a16="http://schemas.microsoft.com/office/drawing/2014/main" id="{3B9F1CDA-7880-E54D-94B6-EFFC13290CE3}"/>
              </a:ext>
            </a:extLst>
          </p:cNvPr>
          <p:cNvSpPr>
            <a:spLocks noGrp="1"/>
          </p:cNvSpPr>
          <p:nvPr>
            <p:ph type="body" sz="half" idx="2"/>
          </p:nvPr>
        </p:nvSpPr>
        <p:spPr>
          <a:xfrm>
            <a:off x="457200" y="1635760"/>
            <a:ext cx="3008313" cy="4490403"/>
          </a:xfrm>
        </p:spPr>
        <p:txBody>
          <a:bodyPr/>
          <a:lstStyle/>
          <a:p>
            <a:pPr marL="285750" indent="-285750" fontAlgn="base">
              <a:buFont typeface="Arial" panose="020B0604020202020204" pitchFamily="34" charset="0"/>
              <a:buChar char="•"/>
            </a:pPr>
            <a:r>
              <a:rPr lang="en-US" dirty="0"/>
              <a:t>500 million tweets are sent</a:t>
            </a:r>
          </a:p>
          <a:p>
            <a:pPr marL="285750" indent="-285750" fontAlgn="base">
              <a:buFont typeface="Arial" panose="020B0604020202020204" pitchFamily="34" charset="0"/>
              <a:buChar char="•"/>
            </a:pPr>
            <a:r>
              <a:rPr lang="en-US" dirty="0"/>
              <a:t>294 billion emails are sent</a:t>
            </a:r>
          </a:p>
          <a:p>
            <a:pPr marL="285750" indent="-285750" fontAlgn="base">
              <a:buFont typeface="Arial" panose="020B0604020202020204" pitchFamily="34" charset="0"/>
              <a:buChar char="•"/>
            </a:pPr>
            <a:r>
              <a:rPr lang="en-US" dirty="0"/>
              <a:t>4 petabytes of data are created on Facebook</a:t>
            </a:r>
          </a:p>
          <a:p>
            <a:pPr marL="285750" indent="-285750" fontAlgn="base">
              <a:buFont typeface="Arial" panose="020B0604020202020204" pitchFamily="34" charset="0"/>
              <a:buChar char="•"/>
            </a:pPr>
            <a:r>
              <a:rPr lang="en-US" dirty="0"/>
              <a:t>4 terabytes of data are created from each connected car</a:t>
            </a:r>
          </a:p>
          <a:p>
            <a:pPr marL="285750" indent="-285750" fontAlgn="base">
              <a:buFont typeface="Arial" panose="020B0604020202020204" pitchFamily="34" charset="0"/>
              <a:buChar char="•"/>
            </a:pPr>
            <a:r>
              <a:rPr lang="en-US" dirty="0"/>
              <a:t>65 billion messages are sent on WhatsApp</a:t>
            </a:r>
          </a:p>
          <a:p>
            <a:pPr marL="285750" indent="-285750" fontAlgn="base">
              <a:buFont typeface="Arial" panose="020B0604020202020204" pitchFamily="34" charset="0"/>
              <a:buChar char="•"/>
            </a:pPr>
            <a:r>
              <a:rPr lang="en-US" dirty="0"/>
              <a:t>5 billion searches are made</a:t>
            </a:r>
          </a:p>
          <a:p>
            <a:pPr marL="285750" indent="-285750" fontAlgn="base">
              <a:buFont typeface="Arial" panose="020B0604020202020204" pitchFamily="34" charset="0"/>
              <a:buChar char="•"/>
            </a:pPr>
            <a:r>
              <a:rPr lang="en-US" dirty="0"/>
              <a:t>By 2025, it’s estimated that 463 exabytes of data will be created each day globally</a:t>
            </a:r>
          </a:p>
          <a:p>
            <a:endParaRPr lang="en-US" dirty="0"/>
          </a:p>
        </p:txBody>
      </p:sp>
      <p:sp>
        <p:nvSpPr>
          <p:cNvPr id="5" name="Footer Placeholder 4">
            <a:extLst>
              <a:ext uri="{FF2B5EF4-FFF2-40B4-BE49-F238E27FC236}">
                <a16:creationId xmlns:a16="http://schemas.microsoft.com/office/drawing/2014/main" id="{A26E25A3-8BDA-0646-B8D0-903F1CCDE4C7}"/>
              </a:ext>
            </a:extLst>
          </p:cNvPr>
          <p:cNvSpPr>
            <a:spLocks noGrp="1"/>
          </p:cNvSpPr>
          <p:nvPr>
            <p:ph type="ftr" sz="quarter" idx="11"/>
          </p:nvPr>
        </p:nvSpPr>
        <p:spPr/>
        <p:txBody>
          <a:bodyPr/>
          <a:lstStyle/>
          <a:p>
            <a:r>
              <a:rPr lang="en-US"/>
              <a:t>Data Warehousing, OLAP, Data Mining</a:t>
            </a:r>
          </a:p>
        </p:txBody>
      </p:sp>
      <p:sp>
        <p:nvSpPr>
          <p:cNvPr id="6" name="Slide Number Placeholder 5">
            <a:extLst>
              <a:ext uri="{FF2B5EF4-FFF2-40B4-BE49-F238E27FC236}">
                <a16:creationId xmlns:a16="http://schemas.microsoft.com/office/drawing/2014/main" id="{533441DC-3F52-984A-A7D5-2FDB05A70A1F}"/>
              </a:ext>
            </a:extLst>
          </p:cNvPr>
          <p:cNvSpPr>
            <a:spLocks noGrp="1"/>
          </p:cNvSpPr>
          <p:nvPr>
            <p:ph type="sldNum" sz="quarter" idx="12"/>
          </p:nvPr>
        </p:nvSpPr>
        <p:spPr/>
        <p:txBody>
          <a:bodyPr/>
          <a:lstStyle/>
          <a:p>
            <a:fld id="{C0F4FBFA-1248-4AAF-9253-30F121885773}" type="slidenum">
              <a:rPr lang="en-US" smtClean="0"/>
              <a:t>73</a:t>
            </a:fld>
            <a:endParaRPr lang="en-US"/>
          </a:p>
        </p:txBody>
      </p:sp>
      <p:pic>
        <p:nvPicPr>
          <p:cNvPr id="1026" name="Picture 2" descr="How Much Data is Generated Each Day?">
            <a:extLst>
              <a:ext uri="{FF2B5EF4-FFF2-40B4-BE49-F238E27FC236}">
                <a16:creationId xmlns:a16="http://schemas.microsoft.com/office/drawing/2014/main" id="{A981E880-BDC8-BD4D-A5DA-FEA907D2A9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7342" y="1635760"/>
            <a:ext cx="5405160" cy="4055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8144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35F58-E101-2F4B-9F71-155DFE5B072D}"/>
              </a:ext>
            </a:extLst>
          </p:cNvPr>
          <p:cNvSpPr>
            <a:spLocks noGrp="1"/>
          </p:cNvSpPr>
          <p:nvPr>
            <p:ph type="title"/>
          </p:nvPr>
        </p:nvSpPr>
        <p:spPr/>
        <p:txBody>
          <a:bodyPr/>
          <a:lstStyle/>
          <a:p>
            <a:r>
              <a:rPr lang="en-US" dirty="0"/>
              <a:t>A Minute of Internet Data</a:t>
            </a:r>
          </a:p>
        </p:txBody>
      </p:sp>
      <p:sp>
        <p:nvSpPr>
          <p:cNvPr id="4" name="Text Placeholder 3">
            <a:extLst>
              <a:ext uri="{FF2B5EF4-FFF2-40B4-BE49-F238E27FC236}">
                <a16:creationId xmlns:a16="http://schemas.microsoft.com/office/drawing/2014/main" id="{12B4DA49-EF2D-ED42-9CB8-CEDBBB41C476}"/>
              </a:ext>
            </a:extLst>
          </p:cNvPr>
          <p:cNvSpPr>
            <a:spLocks noGrp="1"/>
          </p:cNvSpPr>
          <p:nvPr>
            <p:ph type="body" sz="half" idx="2"/>
          </p:nvPr>
        </p:nvSpPr>
        <p:spPr>
          <a:xfrm>
            <a:off x="457200" y="1709420"/>
            <a:ext cx="3008313" cy="4416743"/>
          </a:xfrm>
        </p:spPr>
        <p:txBody>
          <a:bodyPr>
            <a:normAutofit/>
          </a:bodyPr>
          <a:lstStyle/>
          <a:p>
            <a:pPr fontAlgn="base"/>
            <a:r>
              <a:rPr lang="en-US" b="1" dirty="0"/>
              <a:t>Cash Transfers</a:t>
            </a:r>
            <a:br>
              <a:rPr lang="en-US" dirty="0"/>
            </a:br>
            <a:r>
              <a:rPr lang="en-US" dirty="0"/>
              <a:t>Nearly $240,000 worth of transactions occur on Venmo per minute. </a:t>
            </a:r>
          </a:p>
          <a:p>
            <a:pPr fontAlgn="base"/>
            <a:endParaRPr lang="en-US" b="1" dirty="0"/>
          </a:p>
          <a:p>
            <a:pPr fontAlgn="base"/>
            <a:r>
              <a:rPr lang="en-US" b="1" dirty="0"/>
              <a:t>E-Commerce</a:t>
            </a:r>
            <a:br>
              <a:rPr lang="en-US" dirty="0"/>
            </a:br>
            <a:r>
              <a:rPr lang="en-US" dirty="0"/>
              <a:t>It’s now estimated that $1 million is now spent per minute online. Amazon ships an astounding 6,659 packages every minute to keep up with this demand.</a:t>
            </a:r>
          </a:p>
          <a:p>
            <a:pPr fontAlgn="base"/>
            <a:endParaRPr lang="en-US" b="1" dirty="0"/>
          </a:p>
          <a:p>
            <a:pPr fontAlgn="base"/>
            <a:r>
              <a:rPr lang="en-US" b="1" dirty="0"/>
              <a:t>Collaboration Tools</a:t>
            </a:r>
            <a:br>
              <a:rPr lang="en-US" dirty="0"/>
            </a:br>
            <a:r>
              <a:rPr lang="en-US" dirty="0"/>
              <a:t>In a predominantly remote-working environment, tools like Zoom and Microsoft Teams host 208,333 and 52,083 users each minute, respectively. </a:t>
            </a:r>
            <a:br>
              <a:rPr lang="en-US" dirty="0"/>
            </a:br>
            <a:endParaRPr lang="en-US" dirty="0"/>
          </a:p>
        </p:txBody>
      </p:sp>
      <p:sp>
        <p:nvSpPr>
          <p:cNvPr id="5" name="Footer Placeholder 4">
            <a:extLst>
              <a:ext uri="{FF2B5EF4-FFF2-40B4-BE49-F238E27FC236}">
                <a16:creationId xmlns:a16="http://schemas.microsoft.com/office/drawing/2014/main" id="{5DC5F965-C477-5247-9543-B1316B38BF48}"/>
              </a:ext>
            </a:extLst>
          </p:cNvPr>
          <p:cNvSpPr>
            <a:spLocks noGrp="1"/>
          </p:cNvSpPr>
          <p:nvPr>
            <p:ph type="ftr" sz="quarter" idx="11"/>
          </p:nvPr>
        </p:nvSpPr>
        <p:spPr/>
        <p:txBody>
          <a:bodyPr/>
          <a:lstStyle/>
          <a:p>
            <a:r>
              <a:rPr lang="en-US"/>
              <a:t>Data Warehousing, OLAP, Data Mining</a:t>
            </a:r>
          </a:p>
        </p:txBody>
      </p:sp>
      <p:sp>
        <p:nvSpPr>
          <p:cNvPr id="6" name="Slide Number Placeholder 5">
            <a:extLst>
              <a:ext uri="{FF2B5EF4-FFF2-40B4-BE49-F238E27FC236}">
                <a16:creationId xmlns:a16="http://schemas.microsoft.com/office/drawing/2014/main" id="{1729B3F6-A086-2B45-BC3E-C92C0FF93FB9}"/>
              </a:ext>
            </a:extLst>
          </p:cNvPr>
          <p:cNvSpPr>
            <a:spLocks noGrp="1"/>
          </p:cNvSpPr>
          <p:nvPr>
            <p:ph type="sldNum" sz="quarter" idx="12"/>
          </p:nvPr>
        </p:nvSpPr>
        <p:spPr/>
        <p:txBody>
          <a:bodyPr/>
          <a:lstStyle/>
          <a:p>
            <a:fld id="{C0F4FBFA-1248-4AAF-9253-30F121885773}" type="slidenum">
              <a:rPr lang="en-US" smtClean="0"/>
              <a:t>74</a:t>
            </a:fld>
            <a:endParaRPr lang="en-US"/>
          </a:p>
        </p:txBody>
      </p:sp>
      <p:pic>
        <p:nvPicPr>
          <p:cNvPr id="2050" name="Picture 2" descr="What Happens Every Minute on the Internet in 2020">
            <a:extLst>
              <a:ext uri="{FF2B5EF4-FFF2-40B4-BE49-F238E27FC236}">
                <a16:creationId xmlns:a16="http://schemas.microsoft.com/office/drawing/2014/main" id="{B6F2A47C-2F2E-3E4C-9C38-C3BFCBD9607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90226" y="273050"/>
            <a:ext cx="4266654" cy="6005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8186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2853E-DB51-2445-A392-7102B3C79153}"/>
              </a:ext>
            </a:extLst>
          </p:cNvPr>
          <p:cNvSpPr>
            <a:spLocks noGrp="1"/>
          </p:cNvSpPr>
          <p:nvPr>
            <p:ph type="title"/>
          </p:nvPr>
        </p:nvSpPr>
        <p:spPr/>
        <p:txBody>
          <a:bodyPr/>
          <a:lstStyle/>
          <a:p>
            <a:r>
              <a:rPr lang="en-US" dirty="0"/>
              <a:t>NoSQL Database Landscape</a:t>
            </a:r>
          </a:p>
        </p:txBody>
      </p:sp>
      <p:sp>
        <p:nvSpPr>
          <p:cNvPr id="4" name="Footer Placeholder 3">
            <a:extLst>
              <a:ext uri="{FF2B5EF4-FFF2-40B4-BE49-F238E27FC236}">
                <a16:creationId xmlns:a16="http://schemas.microsoft.com/office/drawing/2014/main" id="{BA820C09-3A93-8740-8FFD-5EFA20627A6D}"/>
              </a:ext>
            </a:extLst>
          </p:cNvPr>
          <p:cNvSpPr>
            <a:spLocks noGrp="1"/>
          </p:cNvSpPr>
          <p:nvPr>
            <p:ph type="ftr" sz="quarter" idx="11"/>
          </p:nvPr>
        </p:nvSpPr>
        <p:spPr/>
        <p:txBody>
          <a:bodyPr/>
          <a:lstStyle/>
          <a:p>
            <a:r>
              <a:rPr lang="en-US"/>
              <a:t>Data Warehousing, OLAP, Data Mining</a:t>
            </a:r>
          </a:p>
        </p:txBody>
      </p:sp>
      <p:sp>
        <p:nvSpPr>
          <p:cNvPr id="5" name="Slide Number Placeholder 4">
            <a:extLst>
              <a:ext uri="{FF2B5EF4-FFF2-40B4-BE49-F238E27FC236}">
                <a16:creationId xmlns:a16="http://schemas.microsoft.com/office/drawing/2014/main" id="{6C7EDA6D-E0AA-664C-8B65-F0F63A4A1DFA}"/>
              </a:ext>
            </a:extLst>
          </p:cNvPr>
          <p:cNvSpPr>
            <a:spLocks noGrp="1"/>
          </p:cNvSpPr>
          <p:nvPr>
            <p:ph type="sldNum" sz="quarter" idx="12"/>
          </p:nvPr>
        </p:nvSpPr>
        <p:spPr/>
        <p:txBody>
          <a:bodyPr/>
          <a:lstStyle/>
          <a:p>
            <a:fld id="{C0F4FBFA-1248-4AAF-9253-30F121885773}" type="slidenum">
              <a:rPr lang="en-US" smtClean="0"/>
              <a:t>75</a:t>
            </a:fld>
            <a:endParaRPr lang="en-US"/>
          </a:p>
        </p:txBody>
      </p:sp>
      <p:pic>
        <p:nvPicPr>
          <p:cNvPr id="23554" name="Picture 2" descr="See the source image">
            <a:extLst>
              <a:ext uri="{FF2B5EF4-FFF2-40B4-BE49-F238E27FC236}">
                <a16:creationId xmlns:a16="http://schemas.microsoft.com/office/drawing/2014/main" id="{ABE5EA60-1961-0D40-BAA4-14EEBD5A44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459" y="1072346"/>
            <a:ext cx="8739787" cy="4917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74320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38327A9-A30F-7340-A277-85D0CF7058E9}"/>
              </a:ext>
            </a:extLst>
          </p:cNvPr>
          <p:cNvSpPr>
            <a:spLocks noGrp="1"/>
          </p:cNvSpPr>
          <p:nvPr>
            <p:ph type="title"/>
          </p:nvPr>
        </p:nvSpPr>
        <p:spPr>
          <a:xfrm>
            <a:off x="457201" y="273050"/>
            <a:ext cx="2497756" cy="1162050"/>
          </a:xfrm>
        </p:spPr>
        <p:txBody>
          <a:bodyPr/>
          <a:lstStyle/>
          <a:p>
            <a:r>
              <a:rPr lang="en-US" dirty="0">
                <a:solidFill>
                  <a:schemeClr val="accent4">
                    <a:lumMod val="50000"/>
                  </a:schemeClr>
                </a:solidFill>
              </a:rPr>
              <a:t>Relational vs Big Data vs OLAP Databases</a:t>
            </a:r>
          </a:p>
        </p:txBody>
      </p:sp>
      <p:sp>
        <p:nvSpPr>
          <p:cNvPr id="4" name="Footer Placeholder 3">
            <a:extLst>
              <a:ext uri="{FF2B5EF4-FFF2-40B4-BE49-F238E27FC236}">
                <a16:creationId xmlns:a16="http://schemas.microsoft.com/office/drawing/2014/main" id="{F16D87D7-DDBB-D24C-9824-6D3D5E52DD8D}"/>
              </a:ext>
            </a:extLst>
          </p:cNvPr>
          <p:cNvSpPr>
            <a:spLocks noGrp="1"/>
          </p:cNvSpPr>
          <p:nvPr>
            <p:ph type="ftr" sz="quarter" idx="11"/>
          </p:nvPr>
        </p:nvSpPr>
        <p:spPr/>
        <p:txBody>
          <a:bodyPr/>
          <a:lstStyle/>
          <a:p>
            <a:r>
              <a:rPr lang="en-US"/>
              <a:t>Data Warehousing, OLAP, Data Mining</a:t>
            </a:r>
          </a:p>
        </p:txBody>
      </p:sp>
      <p:sp>
        <p:nvSpPr>
          <p:cNvPr id="5" name="Slide Number Placeholder 4">
            <a:extLst>
              <a:ext uri="{FF2B5EF4-FFF2-40B4-BE49-F238E27FC236}">
                <a16:creationId xmlns:a16="http://schemas.microsoft.com/office/drawing/2014/main" id="{8F762B9D-E560-7849-9D1B-23DE31B37C9B}"/>
              </a:ext>
            </a:extLst>
          </p:cNvPr>
          <p:cNvSpPr>
            <a:spLocks noGrp="1"/>
          </p:cNvSpPr>
          <p:nvPr>
            <p:ph type="sldNum" sz="quarter" idx="12"/>
          </p:nvPr>
        </p:nvSpPr>
        <p:spPr/>
        <p:txBody>
          <a:bodyPr/>
          <a:lstStyle/>
          <a:p>
            <a:fld id="{C0F4FBFA-1248-4AAF-9253-30F121885773}" type="slidenum">
              <a:rPr lang="en-US" smtClean="0"/>
              <a:t>76</a:t>
            </a:fld>
            <a:endParaRPr lang="en-US"/>
          </a:p>
        </p:txBody>
      </p:sp>
      <p:pic>
        <p:nvPicPr>
          <p:cNvPr id="24578" name="Picture 2" descr="See the source image">
            <a:extLst>
              <a:ext uri="{FF2B5EF4-FFF2-40B4-BE49-F238E27FC236}">
                <a16:creationId xmlns:a16="http://schemas.microsoft.com/office/drawing/2014/main" id="{B258807A-0699-3D48-9716-F1C74FC543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3968" y="273050"/>
            <a:ext cx="6090032" cy="5842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84013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896C7-3600-B94B-8D48-C32D9E92BA5B}"/>
              </a:ext>
            </a:extLst>
          </p:cNvPr>
          <p:cNvSpPr>
            <a:spLocks noGrp="1"/>
          </p:cNvSpPr>
          <p:nvPr>
            <p:ph type="title"/>
          </p:nvPr>
        </p:nvSpPr>
        <p:spPr/>
        <p:txBody>
          <a:bodyPr/>
          <a:lstStyle/>
          <a:p>
            <a:r>
              <a:rPr lang="en-US" dirty="0"/>
              <a:t>SQL vs NoSQL</a:t>
            </a:r>
          </a:p>
        </p:txBody>
      </p:sp>
      <p:sp>
        <p:nvSpPr>
          <p:cNvPr id="3" name="Content Placeholder 2">
            <a:extLst>
              <a:ext uri="{FF2B5EF4-FFF2-40B4-BE49-F238E27FC236}">
                <a16:creationId xmlns:a16="http://schemas.microsoft.com/office/drawing/2014/main" id="{228E7546-BFFC-A54E-9D4D-4F22A0DECB64}"/>
              </a:ext>
            </a:extLst>
          </p:cNvPr>
          <p:cNvSpPr>
            <a:spLocks noGrp="1"/>
          </p:cNvSpPr>
          <p:nvPr>
            <p:ph idx="1"/>
          </p:nvPr>
        </p:nvSpPr>
        <p:spPr/>
        <p:txBody>
          <a:bodyPr>
            <a:normAutofit fontScale="85000" lnSpcReduction="10000"/>
          </a:bodyPr>
          <a:lstStyle/>
          <a:p>
            <a:pPr fontAlgn="base"/>
            <a:r>
              <a:rPr lang="en-US" dirty="0"/>
              <a:t>The need for database compliance with the requirements of ACID, which ensures the integrity of the database. </a:t>
            </a:r>
          </a:p>
          <a:p>
            <a:pPr fontAlgn="base"/>
            <a:r>
              <a:rPr lang="en-US" dirty="0"/>
              <a:t>SQL databases excel at transaction and concurrency management, while NoSQL databases prioritize flexibility and speed, at the expense of data integrity.</a:t>
            </a:r>
          </a:p>
          <a:p>
            <a:pPr fontAlgn="base"/>
            <a:r>
              <a:rPr lang="en-US" dirty="0"/>
              <a:t>SQL requires structured data that is stable and does not change frequently, while NoSQL supports flexible data structures. </a:t>
            </a:r>
          </a:p>
          <a:p>
            <a:endParaRPr lang="en-US" dirty="0"/>
          </a:p>
        </p:txBody>
      </p:sp>
      <p:sp>
        <p:nvSpPr>
          <p:cNvPr id="4" name="Text Placeholder 3">
            <a:extLst>
              <a:ext uri="{FF2B5EF4-FFF2-40B4-BE49-F238E27FC236}">
                <a16:creationId xmlns:a16="http://schemas.microsoft.com/office/drawing/2014/main" id="{4D7422A7-E08C-404F-B189-51C1D91F1B27}"/>
              </a:ext>
            </a:extLst>
          </p:cNvPr>
          <p:cNvSpPr>
            <a:spLocks noGrp="1"/>
          </p:cNvSpPr>
          <p:nvPr>
            <p:ph type="body" sz="half" idx="2"/>
          </p:nvPr>
        </p:nvSpPr>
        <p:spPr>
          <a:xfrm>
            <a:off x="457200" y="1597794"/>
            <a:ext cx="3008313" cy="4528369"/>
          </a:xfrm>
        </p:spPr>
        <p:txBody>
          <a:bodyPr/>
          <a:lstStyle/>
          <a:p>
            <a:r>
              <a:rPr lang="en-US" dirty="0"/>
              <a:t>Since the very appearance, NoSQL databases captured everyone's attention. However, despite high speed, scalability and other benefits, in some cases SQL is more efficient.</a:t>
            </a:r>
          </a:p>
        </p:txBody>
      </p:sp>
      <p:sp>
        <p:nvSpPr>
          <p:cNvPr id="5" name="Footer Placeholder 4">
            <a:extLst>
              <a:ext uri="{FF2B5EF4-FFF2-40B4-BE49-F238E27FC236}">
                <a16:creationId xmlns:a16="http://schemas.microsoft.com/office/drawing/2014/main" id="{4E9531E9-2980-8641-93F2-F249E74008D5}"/>
              </a:ext>
            </a:extLst>
          </p:cNvPr>
          <p:cNvSpPr>
            <a:spLocks noGrp="1"/>
          </p:cNvSpPr>
          <p:nvPr>
            <p:ph type="ftr" sz="quarter" idx="11"/>
          </p:nvPr>
        </p:nvSpPr>
        <p:spPr/>
        <p:txBody>
          <a:bodyPr/>
          <a:lstStyle/>
          <a:p>
            <a:r>
              <a:rPr lang="en-US"/>
              <a:t>Data Warehousing, OLAP, Data Mining</a:t>
            </a:r>
          </a:p>
        </p:txBody>
      </p:sp>
      <p:sp>
        <p:nvSpPr>
          <p:cNvPr id="6" name="Slide Number Placeholder 5">
            <a:extLst>
              <a:ext uri="{FF2B5EF4-FFF2-40B4-BE49-F238E27FC236}">
                <a16:creationId xmlns:a16="http://schemas.microsoft.com/office/drawing/2014/main" id="{B3D18289-E8F8-6F4C-9B0E-1978D3AB1251}"/>
              </a:ext>
            </a:extLst>
          </p:cNvPr>
          <p:cNvSpPr>
            <a:spLocks noGrp="1"/>
          </p:cNvSpPr>
          <p:nvPr>
            <p:ph type="sldNum" sz="quarter" idx="12"/>
          </p:nvPr>
        </p:nvSpPr>
        <p:spPr/>
        <p:txBody>
          <a:bodyPr/>
          <a:lstStyle/>
          <a:p>
            <a:fld id="{C0F4FBFA-1248-4AAF-9253-30F121885773}" type="slidenum">
              <a:rPr lang="en-US" smtClean="0"/>
              <a:t>77</a:t>
            </a:fld>
            <a:endParaRPr lang="en-US"/>
          </a:p>
        </p:txBody>
      </p:sp>
    </p:spTree>
    <p:extLst>
      <p:ext uri="{BB962C8B-B14F-4D97-AF65-F5344CB8AC3E}">
        <p14:creationId xmlns:p14="http://schemas.microsoft.com/office/powerpoint/2010/main" val="39919961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00F05-5769-3543-AE41-429787684673}"/>
              </a:ext>
            </a:extLst>
          </p:cNvPr>
          <p:cNvSpPr>
            <a:spLocks noGrp="1"/>
          </p:cNvSpPr>
          <p:nvPr>
            <p:ph type="title"/>
          </p:nvPr>
        </p:nvSpPr>
        <p:spPr/>
        <p:txBody>
          <a:bodyPr/>
          <a:lstStyle/>
          <a:p>
            <a:r>
              <a:rPr lang="en-US" dirty="0"/>
              <a:t>NoSQL Use Cases</a:t>
            </a:r>
          </a:p>
        </p:txBody>
      </p:sp>
      <p:sp>
        <p:nvSpPr>
          <p:cNvPr id="3" name="Content Placeholder 2">
            <a:extLst>
              <a:ext uri="{FF2B5EF4-FFF2-40B4-BE49-F238E27FC236}">
                <a16:creationId xmlns:a16="http://schemas.microsoft.com/office/drawing/2014/main" id="{5B591E15-1F04-184E-9487-56AC2E36DA08}"/>
              </a:ext>
            </a:extLst>
          </p:cNvPr>
          <p:cNvSpPr>
            <a:spLocks noGrp="1"/>
          </p:cNvSpPr>
          <p:nvPr>
            <p:ph idx="1"/>
          </p:nvPr>
        </p:nvSpPr>
        <p:spPr>
          <a:xfrm>
            <a:off x="4504622" y="1761423"/>
            <a:ext cx="4182177" cy="4364740"/>
          </a:xfrm>
          <a:solidFill>
            <a:schemeClr val="accent5">
              <a:lumMod val="20000"/>
              <a:lumOff val="80000"/>
            </a:schemeClr>
          </a:solidFill>
        </p:spPr>
        <p:txBody>
          <a:bodyPr>
            <a:normAutofit lnSpcReduction="10000"/>
          </a:bodyPr>
          <a:lstStyle/>
          <a:p>
            <a:pPr marL="514350" indent="-514350" fontAlgn="base">
              <a:buFont typeface="+mj-lt"/>
              <a:buAutoNum type="arabicPeriod"/>
            </a:pPr>
            <a:r>
              <a:rPr lang="en-US" sz="2000" dirty="0">
                <a:latin typeface="Book Antiqua" panose="02040602050305030304" pitchFamily="18" charset="0"/>
              </a:rPr>
              <a:t>Large amounts of unstructured information storage. A NoSQL database does not impose restrictions on the types of stored data. New data types can be easily added.</a:t>
            </a:r>
          </a:p>
          <a:p>
            <a:pPr marL="514350" indent="-514350" fontAlgn="base">
              <a:buFont typeface="+mj-lt"/>
              <a:buAutoNum type="arabicPeriod"/>
            </a:pPr>
            <a:r>
              <a:rPr lang="en-US" sz="2000" dirty="0">
                <a:latin typeface="Book Antiqua" panose="02040602050305030304" pitchFamily="18" charset="0"/>
              </a:rPr>
              <a:t>Distribution and cloud support.</a:t>
            </a:r>
          </a:p>
          <a:p>
            <a:pPr marL="514350" indent="-514350" fontAlgn="base">
              <a:buFont typeface="+mj-lt"/>
              <a:buAutoNum type="arabicPeriod"/>
            </a:pPr>
            <a:r>
              <a:rPr lang="en-US" sz="2000" dirty="0">
                <a:latin typeface="Book Antiqua" panose="02040602050305030304" pitchFamily="18" charset="0"/>
              </a:rPr>
              <a:t>Often schema-less and thus amenable for agile and quick application development where requirements change frequently.</a:t>
            </a:r>
          </a:p>
          <a:p>
            <a:endParaRPr lang="en-US" sz="2000" dirty="0">
              <a:latin typeface="Book Antiqua" panose="02040602050305030304" pitchFamily="18" charset="0"/>
            </a:endParaRPr>
          </a:p>
        </p:txBody>
      </p:sp>
      <p:sp>
        <p:nvSpPr>
          <p:cNvPr id="4" name="Text Placeholder 3">
            <a:extLst>
              <a:ext uri="{FF2B5EF4-FFF2-40B4-BE49-F238E27FC236}">
                <a16:creationId xmlns:a16="http://schemas.microsoft.com/office/drawing/2014/main" id="{A7F57FA1-FACB-ED44-88D8-328B48D4FA3F}"/>
              </a:ext>
            </a:extLst>
          </p:cNvPr>
          <p:cNvSpPr>
            <a:spLocks noGrp="1"/>
          </p:cNvSpPr>
          <p:nvPr>
            <p:ph type="body" sz="half" idx="2"/>
          </p:nvPr>
        </p:nvSpPr>
        <p:spPr>
          <a:xfrm>
            <a:off x="457200" y="1761423"/>
            <a:ext cx="3008313" cy="4364740"/>
          </a:xfrm>
        </p:spPr>
        <p:txBody>
          <a:bodyPr/>
          <a:lstStyle/>
          <a:p>
            <a:r>
              <a:rPr lang="en-US" dirty="0"/>
              <a:t>NoSQL has several benefits… but many of those are not necessary for OLAP databases.</a:t>
            </a:r>
          </a:p>
          <a:p>
            <a:endParaRPr lang="en-US" dirty="0"/>
          </a:p>
          <a:p>
            <a:r>
              <a:rPr lang="en-US" dirty="0"/>
              <a:t>Data Warehouses might be NoSQL while data marts used for OLAP are often multi-dimensional or star schema based and implemented in a relational database.</a:t>
            </a:r>
          </a:p>
          <a:p>
            <a:endParaRPr lang="en-US" dirty="0"/>
          </a:p>
          <a:p>
            <a:r>
              <a:rPr lang="en-US" dirty="0"/>
              <a:t>Some NoSQL database are suitable for OLAP, including MongoDB and hBase, but otherwise NoSQL is best for situations where very high read throughput is desirable, data is unstructured, and schema cannot be defined up-front.</a:t>
            </a:r>
          </a:p>
        </p:txBody>
      </p:sp>
      <p:sp>
        <p:nvSpPr>
          <p:cNvPr id="5" name="Footer Placeholder 4">
            <a:extLst>
              <a:ext uri="{FF2B5EF4-FFF2-40B4-BE49-F238E27FC236}">
                <a16:creationId xmlns:a16="http://schemas.microsoft.com/office/drawing/2014/main" id="{6D62D4DA-77CF-F040-90E7-242D2AD7177E}"/>
              </a:ext>
            </a:extLst>
          </p:cNvPr>
          <p:cNvSpPr>
            <a:spLocks noGrp="1"/>
          </p:cNvSpPr>
          <p:nvPr>
            <p:ph type="ftr" sz="quarter" idx="11"/>
          </p:nvPr>
        </p:nvSpPr>
        <p:spPr/>
        <p:txBody>
          <a:bodyPr/>
          <a:lstStyle/>
          <a:p>
            <a:r>
              <a:rPr lang="en-US"/>
              <a:t>Data Warehousing, OLAP, Data Mining</a:t>
            </a:r>
          </a:p>
        </p:txBody>
      </p:sp>
      <p:sp>
        <p:nvSpPr>
          <p:cNvPr id="6" name="Slide Number Placeholder 5">
            <a:extLst>
              <a:ext uri="{FF2B5EF4-FFF2-40B4-BE49-F238E27FC236}">
                <a16:creationId xmlns:a16="http://schemas.microsoft.com/office/drawing/2014/main" id="{AF85E871-2DE5-8146-8F0E-2F721522DC54}"/>
              </a:ext>
            </a:extLst>
          </p:cNvPr>
          <p:cNvSpPr>
            <a:spLocks noGrp="1"/>
          </p:cNvSpPr>
          <p:nvPr>
            <p:ph type="sldNum" sz="quarter" idx="12"/>
          </p:nvPr>
        </p:nvSpPr>
        <p:spPr/>
        <p:txBody>
          <a:bodyPr/>
          <a:lstStyle/>
          <a:p>
            <a:fld id="{C0F4FBFA-1248-4AAF-9253-30F121885773}" type="slidenum">
              <a:rPr lang="en-US" smtClean="0"/>
              <a:t>78</a:t>
            </a:fld>
            <a:endParaRPr lang="en-US"/>
          </a:p>
        </p:txBody>
      </p:sp>
      <p:pic>
        <p:nvPicPr>
          <p:cNvPr id="8" name="Picture 7" descr="A picture containing building, green, large, light&#10;&#10;Description automatically generated">
            <a:extLst>
              <a:ext uri="{FF2B5EF4-FFF2-40B4-BE49-F238E27FC236}">
                <a16:creationId xmlns:a16="http://schemas.microsoft.com/office/drawing/2014/main" id="{C8595042-5201-5448-922D-4ECD5C2FDB2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575049" y="273049"/>
            <a:ext cx="5501573" cy="1162051"/>
          </a:xfrm>
          <a:prstGeom prst="rect">
            <a:avLst/>
          </a:prstGeom>
        </p:spPr>
      </p:pic>
    </p:spTree>
    <p:extLst>
      <p:ext uri="{BB962C8B-B14F-4D97-AF65-F5344CB8AC3E}">
        <p14:creationId xmlns:p14="http://schemas.microsoft.com/office/powerpoint/2010/main" val="3020421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65A9AB7-94EE-3C48-9B9A-0DDC44E22560}"/>
              </a:ext>
            </a:extLst>
          </p:cNvPr>
          <p:cNvSpPr>
            <a:spLocks noGrp="1"/>
          </p:cNvSpPr>
          <p:nvPr>
            <p:ph type="title"/>
          </p:nvPr>
        </p:nvSpPr>
        <p:spPr/>
        <p:txBody>
          <a:bodyPr/>
          <a:lstStyle/>
          <a:p>
            <a:r>
              <a:rPr lang="en-US" dirty="0"/>
              <a:t>OLTP vs OLAP Database Landscape</a:t>
            </a:r>
          </a:p>
        </p:txBody>
      </p:sp>
      <p:sp>
        <p:nvSpPr>
          <p:cNvPr id="5" name="Footer Placeholder 4">
            <a:extLst>
              <a:ext uri="{FF2B5EF4-FFF2-40B4-BE49-F238E27FC236}">
                <a16:creationId xmlns:a16="http://schemas.microsoft.com/office/drawing/2014/main" id="{A8B41CAB-F70E-C147-9575-1BC011B4B43A}"/>
              </a:ext>
            </a:extLst>
          </p:cNvPr>
          <p:cNvSpPr>
            <a:spLocks noGrp="1"/>
          </p:cNvSpPr>
          <p:nvPr>
            <p:ph type="ftr" sz="quarter" idx="11"/>
          </p:nvPr>
        </p:nvSpPr>
        <p:spPr/>
        <p:txBody>
          <a:bodyPr/>
          <a:lstStyle/>
          <a:p>
            <a:r>
              <a:rPr lang="en-US"/>
              <a:t>Data Warehousing, OLAP, Data Mining</a:t>
            </a:r>
          </a:p>
        </p:txBody>
      </p:sp>
      <p:sp>
        <p:nvSpPr>
          <p:cNvPr id="6" name="Slide Number Placeholder 5">
            <a:extLst>
              <a:ext uri="{FF2B5EF4-FFF2-40B4-BE49-F238E27FC236}">
                <a16:creationId xmlns:a16="http://schemas.microsoft.com/office/drawing/2014/main" id="{CE18D517-9300-6C40-A723-0807C266B290}"/>
              </a:ext>
            </a:extLst>
          </p:cNvPr>
          <p:cNvSpPr>
            <a:spLocks noGrp="1"/>
          </p:cNvSpPr>
          <p:nvPr>
            <p:ph type="sldNum" sz="quarter" idx="12"/>
          </p:nvPr>
        </p:nvSpPr>
        <p:spPr/>
        <p:txBody>
          <a:bodyPr/>
          <a:lstStyle/>
          <a:p>
            <a:fld id="{C0F4FBFA-1248-4AAF-9253-30F121885773}" type="slidenum">
              <a:rPr lang="en-US" smtClean="0"/>
              <a:t>79</a:t>
            </a:fld>
            <a:endParaRPr lang="en-US"/>
          </a:p>
        </p:txBody>
      </p:sp>
      <p:pic>
        <p:nvPicPr>
          <p:cNvPr id="22530" name="Picture 2" descr="See the source image">
            <a:extLst>
              <a:ext uri="{FF2B5EF4-FFF2-40B4-BE49-F238E27FC236}">
                <a16:creationId xmlns:a16="http://schemas.microsoft.com/office/drawing/2014/main" id="{64D4D409-79BF-C84D-9551-62D7EF9C17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40318"/>
            <a:ext cx="8234412" cy="411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9212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9EE05-49DD-2449-AE49-402DF956E64E}"/>
              </a:ext>
            </a:extLst>
          </p:cNvPr>
          <p:cNvSpPr>
            <a:spLocks noGrp="1"/>
          </p:cNvSpPr>
          <p:nvPr>
            <p:ph type="title"/>
          </p:nvPr>
        </p:nvSpPr>
        <p:spPr/>
        <p:txBody>
          <a:bodyPr/>
          <a:lstStyle/>
          <a:p>
            <a:r>
              <a:rPr lang="en-US" altLang="en-US" dirty="0"/>
              <a:t>Definition: Data Mart</a:t>
            </a:r>
            <a:endParaRPr lang="en-US" dirty="0"/>
          </a:p>
        </p:txBody>
      </p:sp>
      <p:sp>
        <p:nvSpPr>
          <p:cNvPr id="3" name="Content Placeholder 2">
            <a:extLst>
              <a:ext uri="{FF2B5EF4-FFF2-40B4-BE49-F238E27FC236}">
                <a16:creationId xmlns:a16="http://schemas.microsoft.com/office/drawing/2014/main" id="{185CB720-4599-EC4D-856F-44423644FD24}"/>
              </a:ext>
            </a:extLst>
          </p:cNvPr>
          <p:cNvSpPr>
            <a:spLocks noGrp="1"/>
          </p:cNvSpPr>
          <p:nvPr>
            <p:ph idx="1"/>
          </p:nvPr>
        </p:nvSpPr>
        <p:spPr>
          <a:xfrm>
            <a:off x="3509318" y="1371600"/>
            <a:ext cx="4868563" cy="4873532"/>
          </a:xfrm>
        </p:spPr>
        <p:txBody>
          <a:bodyPr/>
          <a:lstStyle/>
          <a:p>
            <a:r>
              <a:rPr lang="en-US" altLang="en-US" dirty="0"/>
              <a:t>Data marts are subject-specific subsets of a data in the data warehouse geared towards the needs of a particular user.</a:t>
            </a:r>
          </a:p>
          <a:p>
            <a:endParaRPr lang="en-US" dirty="0"/>
          </a:p>
        </p:txBody>
      </p:sp>
      <p:sp>
        <p:nvSpPr>
          <p:cNvPr id="4" name="Footer Placeholder 3">
            <a:extLst>
              <a:ext uri="{FF2B5EF4-FFF2-40B4-BE49-F238E27FC236}">
                <a16:creationId xmlns:a16="http://schemas.microsoft.com/office/drawing/2014/main" id="{A5B01DA5-9682-A04A-B730-223A5DA3FE57}"/>
              </a:ext>
            </a:extLst>
          </p:cNvPr>
          <p:cNvSpPr>
            <a:spLocks noGrp="1"/>
          </p:cNvSpPr>
          <p:nvPr>
            <p:ph type="ftr" sz="quarter" idx="11"/>
          </p:nvPr>
        </p:nvSpPr>
        <p:spPr/>
        <p:txBody>
          <a:bodyPr/>
          <a:lstStyle/>
          <a:p>
            <a:r>
              <a:rPr lang="en-US"/>
              <a:t>Data Warehousing, OLAP, Data Mining</a:t>
            </a:r>
          </a:p>
        </p:txBody>
      </p:sp>
      <p:sp>
        <p:nvSpPr>
          <p:cNvPr id="5" name="Slide Number Placeholder 4">
            <a:extLst>
              <a:ext uri="{FF2B5EF4-FFF2-40B4-BE49-F238E27FC236}">
                <a16:creationId xmlns:a16="http://schemas.microsoft.com/office/drawing/2014/main" id="{951CD953-9EAF-234D-B3D6-7460E2A832C2}"/>
              </a:ext>
            </a:extLst>
          </p:cNvPr>
          <p:cNvSpPr>
            <a:spLocks noGrp="1"/>
          </p:cNvSpPr>
          <p:nvPr>
            <p:ph type="sldNum" sz="quarter" idx="12"/>
          </p:nvPr>
        </p:nvSpPr>
        <p:spPr/>
        <p:txBody>
          <a:bodyPr/>
          <a:lstStyle/>
          <a:p>
            <a:fld id="{C0F4FBFA-1248-4AAF-9253-30F121885773}" type="slidenum">
              <a:rPr lang="en-US" smtClean="0"/>
              <a:t>8</a:t>
            </a:fld>
            <a:endParaRPr lang="en-US"/>
          </a:p>
        </p:txBody>
      </p:sp>
      <p:cxnSp>
        <p:nvCxnSpPr>
          <p:cNvPr id="7" name="Straight Connector 6">
            <a:extLst>
              <a:ext uri="{FF2B5EF4-FFF2-40B4-BE49-F238E27FC236}">
                <a16:creationId xmlns:a16="http://schemas.microsoft.com/office/drawing/2014/main" id="{7BACB8FB-50DB-B649-A47D-EF8CD45D1310}"/>
              </a:ext>
            </a:extLst>
          </p:cNvPr>
          <p:cNvCxnSpPr/>
          <p:nvPr/>
        </p:nvCxnSpPr>
        <p:spPr>
          <a:xfrm>
            <a:off x="370940" y="152400"/>
            <a:ext cx="0" cy="822960"/>
          </a:xfrm>
          <a:prstGeom prst="line">
            <a:avLst/>
          </a:prstGeom>
          <a:ln w="60325">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55298" name="Picture 2" descr="See the source image">
            <a:extLst>
              <a:ext uri="{FF2B5EF4-FFF2-40B4-BE49-F238E27FC236}">
                <a16:creationId xmlns:a16="http://schemas.microsoft.com/office/drawing/2014/main" id="{5EEB919F-DC75-4D47-9E6E-71B1B53680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022" y="3705132"/>
            <a:ext cx="2540000" cy="254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ee the source image">
            <a:extLst>
              <a:ext uri="{FF2B5EF4-FFF2-40B4-BE49-F238E27FC236}">
                <a16:creationId xmlns:a16="http://schemas.microsoft.com/office/drawing/2014/main" id="{F5859C1C-965D-0748-8A26-751E823FB3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36" y="571500"/>
            <a:ext cx="3564573" cy="3564573"/>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descr="Chevron arrows">
            <a:extLst>
              <a:ext uri="{FF2B5EF4-FFF2-40B4-BE49-F238E27FC236}">
                <a16:creationId xmlns:a16="http://schemas.microsoft.com/office/drawing/2014/main" id="{45E26ADD-49D1-F24B-A4EB-80E748422A9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400000">
            <a:off x="1330327" y="3351166"/>
            <a:ext cx="914400" cy="914400"/>
          </a:xfrm>
          <a:prstGeom prst="rect">
            <a:avLst/>
          </a:prstGeom>
        </p:spPr>
      </p:pic>
    </p:spTree>
    <p:extLst>
      <p:ext uri="{BB962C8B-B14F-4D97-AF65-F5344CB8AC3E}">
        <p14:creationId xmlns:p14="http://schemas.microsoft.com/office/powerpoint/2010/main" val="4202894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02726-89CB-4945-B73C-8561072EDD9F}"/>
              </a:ext>
            </a:extLst>
          </p:cNvPr>
          <p:cNvSpPr>
            <a:spLocks noGrp="1"/>
          </p:cNvSpPr>
          <p:nvPr>
            <p:ph type="title"/>
          </p:nvPr>
        </p:nvSpPr>
        <p:spPr/>
        <p:txBody>
          <a:bodyPr>
            <a:normAutofit/>
          </a:bodyPr>
          <a:lstStyle/>
          <a:p>
            <a:r>
              <a:rPr lang="en-US" sz="2800" dirty="0">
                <a:solidFill>
                  <a:srgbClr val="7030A0"/>
                </a:solidFill>
              </a:rPr>
              <a:t>Internet of Things</a:t>
            </a:r>
          </a:p>
        </p:txBody>
      </p:sp>
      <p:sp>
        <p:nvSpPr>
          <p:cNvPr id="4" name="Text Placeholder 3">
            <a:extLst>
              <a:ext uri="{FF2B5EF4-FFF2-40B4-BE49-F238E27FC236}">
                <a16:creationId xmlns:a16="http://schemas.microsoft.com/office/drawing/2014/main" id="{C70FE9A1-E24D-4F41-AF18-7931DF756A2D}"/>
              </a:ext>
            </a:extLst>
          </p:cNvPr>
          <p:cNvSpPr>
            <a:spLocks noGrp="1"/>
          </p:cNvSpPr>
          <p:nvPr>
            <p:ph type="body" sz="half" idx="2"/>
          </p:nvPr>
        </p:nvSpPr>
        <p:spPr>
          <a:xfrm>
            <a:off x="457200" y="1559293"/>
            <a:ext cx="3008313" cy="4566870"/>
          </a:xfrm>
        </p:spPr>
        <p:txBody>
          <a:bodyPr/>
          <a:lstStyle/>
          <a:p>
            <a:r>
              <a:rPr lang="en-US" dirty="0"/>
              <a:t>IoT accelerates velocity and volume.</a:t>
            </a:r>
          </a:p>
        </p:txBody>
      </p:sp>
      <p:sp>
        <p:nvSpPr>
          <p:cNvPr id="5" name="Footer Placeholder 4">
            <a:extLst>
              <a:ext uri="{FF2B5EF4-FFF2-40B4-BE49-F238E27FC236}">
                <a16:creationId xmlns:a16="http://schemas.microsoft.com/office/drawing/2014/main" id="{5B099CC6-C1A5-2A46-96B9-B87F987CCC52}"/>
              </a:ext>
            </a:extLst>
          </p:cNvPr>
          <p:cNvSpPr>
            <a:spLocks noGrp="1"/>
          </p:cNvSpPr>
          <p:nvPr>
            <p:ph type="ftr" sz="quarter" idx="11"/>
          </p:nvPr>
        </p:nvSpPr>
        <p:spPr/>
        <p:txBody>
          <a:bodyPr/>
          <a:lstStyle/>
          <a:p>
            <a:r>
              <a:rPr lang="en-US"/>
              <a:t>Data Warehousing, OLAP, Data Mining</a:t>
            </a:r>
          </a:p>
        </p:txBody>
      </p:sp>
      <p:sp>
        <p:nvSpPr>
          <p:cNvPr id="6" name="Slide Number Placeholder 5">
            <a:extLst>
              <a:ext uri="{FF2B5EF4-FFF2-40B4-BE49-F238E27FC236}">
                <a16:creationId xmlns:a16="http://schemas.microsoft.com/office/drawing/2014/main" id="{A9E863A4-C7FF-C64D-B603-D948B2C08CBD}"/>
              </a:ext>
            </a:extLst>
          </p:cNvPr>
          <p:cNvSpPr>
            <a:spLocks noGrp="1"/>
          </p:cNvSpPr>
          <p:nvPr>
            <p:ph type="sldNum" sz="quarter" idx="12"/>
          </p:nvPr>
        </p:nvSpPr>
        <p:spPr/>
        <p:txBody>
          <a:bodyPr/>
          <a:lstStyle/>
          <a:p>
            <a:fld id="{C0F4FBFA-1248-4AAF-9253-30F121885773}" type="slidenum">
              <a:rPr lang="en-US" smtClean="0"/>
              <a:t>80</a:t>
            </a:fld>
            <a:endParaRPr lang="en-US"/>
          </a:p>
        </p:txBody>
      </p:sp>
      <p:pic>
        <p:nvPicPr>
          <p:cNvPr id="7" name="Picture 6" descr="Diagram, schematic&#10;&#10;Description automatically generated">
            <a:extLst>
              <a:ext uri="{FF2B5EF4-FFF2-40B4-BE49-F238E27FC236}">
                <a16:creationId xmlns:a16="http://schemas.microsoft.com/office/drawing/2014/main" id="{F1637A81-B357-7440-992C-027C502AD2C6}"/>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25642" y="2043848"/>
            <a:ext cx="7555832" cy="4250156"/>
          </a:xfrm>
          <a:prstGeom prst="rect">
            <a:avLst/>
          </a:prstGeom>
        </p:spPr>
      </p:pic>
    </p:spTree>
    <p:extLst>
      <p:ext uri="{BB962C8B-B14F-4D97-AF65-F5344CB8AC3E}">
        <p14:creationId xmlns:p14="http://schemas.microsoft.com/office/powerpoint/2010/main" val="179257138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7394B7DD-5B67-494A-9CA0-2C6FAAB94A1C}"/>
              </a:ext>
            </a:extLst>
          </p:cNvPr>
          <p:cNvSpPr>
            <a:spLocks noGrp="1"/>
          </p:cNvSpPr>
          <p:nvPr>
            <p:ph type="ftr" sz="quarter" idx="11"/>
          </p:nvPr>
        </p:nvSpPr>
        <p:spPr/>
        <p:txBody>
          <a:bodyPr/>
          <a:lstStyle/>
          <a:p>
            <a:r>
              <a:rPr lang="en-US"/>
              <a:t>Data Warehousing, OLAP, Data Mining</a:t>
            </a:r>
          </a:p>
        </p:txBody>
      </p:sp>
      <p:sp>
        <p:nvSpPr>
          <p:cNvPr id="6" name="Slide Number Placeholder 5">
            <a:extLst>
              <a:ext uri="{FF2B5EF4-FFF2-40B4-BE49-F238E27FC236}">
                <a16:creationId xmlns:a16="http://schemas.microsoft.com/office/drawing/2014/main" id="{468C52A5-6012-7346-9AF4-0393DA28F546}"/>
              </a:ext>
            </a:extLst>
          </p:cNvPr>
          <p:cNvSpPr>
            <a:spLocks noGrp="1"/>
          </p:cNvSpPr>
          <p:nvPr>
            <p:ph type="sldNum" sz="quarter" idx="12"/>
          </p:nvPr>
        </p:nvSpPr>
        <p:spPr/>
        <p:txBody>
          <a:bodyPr/>
          <a:lstStyle/>
          <a:p>
            <a:fld id="{C0F4FBFA-1248-4AAF-9253-30F121885773}" type="slidenum">
              <a:rPr lang="en-US" smtClean="0"/>
              <a:t>81</a:t>
            </a:fld>
            <a:endParaRPr lang="en-US"/>
          </a:p>
        </p:txBody>
      </p:sp>
      <p:pic>
        <p:nvPicPr>
          <p:cNvPr id="9" name="Picture 8" descr="Diagram&#10;&#10;Description automatically generated">
            <a:extLst>
              <a:ext uri="{FF2B5EF4-FFF2-40B4-BE49-F238E27FC236}">
                <a16:creationId xmlns:a16="http://schemas.microsoft.com/office/drawing/2014/main" id="{A3B29C5F-17B9-4943-88A2-5D5F0ABE6499}"/>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102092" y="144379"/>
            <a:ext cx="6939815" cy="4724938"/>
          </a:xfrm>
          <a:prstGeom prst="rect">
            <a:avLst/>
          </a:prstGeom>
          <a:effectLst>
            <a:glow rad="152400">
              <a:schemeClr val="accent1">
                <a:alpha val="19000"/>
              </a:schemeClr>
            </a:glow>
            <a:softEdge rad="292100"/>
          </a:effectLst>
        </p:spPr>
      </p:pic>
      <p:sp>
        <p:nvSpPr>
          <p:cNvPr id="2" name="TextBox 1">
            <a:extLst>
              <a:ext uri="{FF2B5EF4-FFF2-40B4-BE49-F238E27FC236}">
                <a16:creationId xmlns:a16="http://schemas.microsoft.com/office/drawing/2014/main" id="{22F0FDB4-FB93-8F4F-9EEF-F8D777803920}"/>
              </a:ext>
            </a:extLst>
          </p:cNvPr>
          <p:cNvSpPr txBox="1"/>
          <p:nvPr/>
        </p:nvSpPr>
        <p:spPr>
          <a:xfrm>
            <a:off x="1145406" y="5117202"/>
            <a:ext cx="6853187" cy="1077218"/>
          </a:xfrm>
          <a:prstGeom prst="rect">
            <a:avLst/>
          </a:prstGeom>
          <a:noFill/>
        </p:spPr>
        <p:txBody>
          <a:bodyPr wrap="square" rtlCol="0">
            <a:spAutoFit/>
          </a:bodyPr>
          <a:lstStyle/>
          <a:p>
            <a:pPr algn="ctr"/>
            <a:r>
              <a:rPr lang="en-US" sz="1600" dirty="0">
                <a:solidFill>
                  <a:srgbClr val="7030A0"/>
                </a:solidFill>
                <a:latin typeface="Book Antiqua" panose="02040602050305030304" pitchFamily="18" charset="0"/>
              </a:rPr>
              <a:t>Data Mining is with us to stay as organizations are becoming increasingly digital and data-driven. The amount of data that must be managed and mined will increase manifold. Databases, data mining methods, and machine learning algorithms must grow alongside.</a:t>
            </a:r>
          </a:p>
        </p:txBody>
      </p:sp>
    </p:spTree>
    <p:extLst>
      <p:ext uri="{BB962C8B-B14F-4D97-AF65-F5344CB8AC3E}">
        <p14:creationId xmlns:p14="http://schemas.microsoft.com/office/powerpoint/2010/main" val="18028007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pPr algn="ctr"/>
            <a:r>
              <a:rPr lang="en-US" sz="2800">
                <a:solidFill>
                  <a:schemeClr val="accent6">
                    <a:lumMod val="50000"/>
                  </a:schemeClr>
                </a:solidFill>
              </a:rPr>
              <a:t>Summary, Review, &amp; Questions…</a:t>
            </a:r>
          </a:p>
        </p:txBody>
      </p:sp>
      <p:pic>
        <p:nvPicPr>
          <p:cNvPr id="1026" name="Picture 2" descr="C:\Users\Martin Schedlbauer\AppData\Local\Microsoft\Windows\Temporary Internet Files\Content.IE5\RQ7Z4LXW\MC900441426[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5694" y="457200"/>
            <a:ext cx="3657143" cy="3657143"/>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872E60FC-9B56-024B-B8C9-C49B94BB8B6A}"/>
              </a:ext>
            </a:extLst>
          </p:cNvPr>
          <p:cNvSpPr>
            <a:spLocks noGrp="1"/>
          </p:cNvSpPr>
          <p:nvPr>
            <p:ph type="ftr" sz="quarter" idx="11"/>
          </p:nvPr>
        </p:nvSpPr>
        <p:spPr/>
        <p:txBody>
          <a:bodyPr/>
          <a:lstStyle/>
          <a:p>
            <a:r>
              <a:rPr lang="en-US"/>
              <a:t>Data Warehousing, OLAP, Data Mining</a:t>
            </a:r>
          </a:p>
        </p:txBody>
      </p:sp>
      <p:sp>
        <p:nvSpPr>
          <p:cNvPr id="3" name="Slide Number Placeholder 2">
            <a:extLst>
              <a:ext uri="{FF2B5EF4-FFF2-40B4-BE49-F238E27FC236}">
                <a16:creationId xmlns:a16="http://schemas.microsoft.com/office/drawing/2014/main" id="{A83CD9CB-79E9-D54C-96EA-C63DC55A5872}"/>
              </a:ext>
            </a:extLst>
          </p:cNvPr>
          <p:cNvSpPr>
            <a:spLocks noGrp="1"/>
          </p:cNvSpPr>
          <p:nvPr>
            <p:ph type="sldNum" sz="quarter" idx="12"/>
          </p:nvPr>
        </p:nvSpPr>
        <p:spPr/>
        <p:txBody>
          <a:bodyPr/>
          <a:lstStyle/>
          <a:p>
            <a:fld id="{C0F4FBFA-1248-4AAF-9253-30F121885773}" type="slidenum">
              <a:rPr lang="en-US" smtClean="0"/>
              <a:t>82</a:t>
            </a:fld>
            <a:endParaRPr lang="en-US"/>
          </a:p>
        </p:txBody>
      </p:sp>
    </p:spTree>
    <p:extLst>
      <p:ext uri="{BB962C8B-B14F-4D97-AF65-F5344CB8AC3E}">
        <p14:creationId xmlns:p14="http://schemas.microsoft.com/office/powerpoint/2010/main" val="42449664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3">
            <a:extLst>
              <a:ext uri="{FF2B5EF4-FFF2-40B4-BE49-F238E27FC236}">
                <a16:creationId xmlns:a16="http://schemas.microsoft.com/office/drawing/2014/main" id="{5A376DB1-10EB-FB4E-8011-3DDB5E7967E1}"/>
              </a:ext>
            </a:extLst>
          </p:cNvPr>
          <p:cNvSpPr>
            <a:spLocks noChangeArrowheads="1"/>
          </p:cNvSpPr>
          <p:nvPr/>
        </p:nvSpPr>
        <p:spPr bwMode="auto">
          <a:xfrm>
            <a:off x="1164256" y="1850359"/>
            <a:ext cx="1276343" cy="619125"/>
          </a:xfrm>
          <a:prstGeom prst="rect">
            <a:avLst/>
          </a:prstGeom>
          <a:noFill/>
          <a:ln w="25400">
            <a:solidFill>
              <a:schemeClr val="accent5">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lgn="ctr"/>
            <a:endParaRPr lang="en-US" altLang="en-US" sz="1800" b="1" dirty="0">
              <a:solidFill>
                <a:srgbClr val="008080"/>
              </a:solidFill>
            </a:endParaRPr>
          </a:p>
        </p:txBody>
      </p:sp>
      <p:sp>
        <p:nvSpPr>
          <p:cNvPr id="54" name="Rectangle 3">
            <a:extLst>
              <a:ext uri="{FF2B5EF4-FFF2-40B4-BE49-F238E27FC236}">
                <a16:creationId xmlns:a16="http://schemas.microsoft.com/office/drawing/2014/main" id="{29088654-EA82-CA42-A362-69DD9E7577BE}"/>
              </a:ext>
            </a:extLst>
          </p:cNvPr>
          <p:cNvSpPr>
            <a:spLocks noChangeArrowheads="1"/>
          </p:cNvSpPr>
          <p:nvPr/>
        </p:nvSpPr>
        <p:spPr bwMode="auto">
          <a:xfrm>
            <a:off x="1238257" y="1767987"/>
            <a:ext cx="1276343" cy="619125"/>
          </a:xfrm>
          <a:prstGeom prst="rect">
            <a:avLst/>
          </a:prstGeom>
          <a:solidFill>
            <a:schemeClr val="bg1">
              <a:lumMod val="95000"/>
            </a:schemeClr>
          </a:solidFill>
          <a:ln w="25400">
            <a:solidFill>
              <a:schemeClr val="accent5">
                <a:lumMod val="50000"/>
              </a:schemeClr>
            </a:solidFill>
            <a:miter lim="800000"/>
            <a:headEnd/>
            <a:tailEnd/>
          </a:ln>
          <a:effectLst/>
        </p:spPr>
        <p:txBody>
          <a:bodyPr wrap="square" lIns="92075" tIns="46038" rIns="92075" bIns="46038">
            <a:spAutoFit/>
          </a:bodyPr>
          <a:lstStyle/>
          <a:p>
            <a:pPr algn="ctr"/>
            <a:endParaRPr lang="en-US" altLang="en-US" sz="1800" b="1" dirty="0">
              <a:solidFill>
                <a:srgbClr val="008080"/>
              </a:solidFill>
            </a:endParaRPr>
          </a:p>
        </p:txBody>
      </p:sp>
      <p:sp>
        <p:nvSpPr>
          <p:cNvPr id="261122" name="Rectangle 2">
            <a:extLst>
              <a:ext uri="{FF2B5EF4-FFF2-40B4-BE49-F238E27FC236}">
                <a16:creationId xmlns:a16="http://schemas.microsoft.com/office/drawing/2014/main" id="{B954C8E5-383B-4748-A687-46FC4F26ED84}"/>
              </a:ext>
            </a:extLst>
          </p:cNvPr>
          <p:cNvSpPr>
            <a:spLocks noGrp="1" noChangeArrowheads="1"/>
          </p:cNvSpPr>
          <p:nvPr>
            <p:ph type="title"/>
          </p:nvPr>
        </p:nvSpPr>
        <p:spPr>
          <a:noFill/>
          <a:ln/>
        </p:spPr>
        <p:txBody>
          <a:bodyPr/>
          <a:lstStyle/>
          <a:p>
            <a:r>
              <a:rPr lang="en-US" altLang="en-US"/>
              <a:t>Data Warehouse Architecture</a:t>
            </a:r>
          </a:p>
        </p:txBody>
      </p:sp>
      <p:sp>
        <p:nvSpPr>
          <p:cNvPr id="261124" name="Rectangle 4">
            <a:extLst>
              <a:ext uri="{FF2B5EF4-FFF2-40B4-BE49-F238E27FC236}">
                <a16:creationId xmlns:a16="http://schemas.microsoft.com/office/drawing/2014/main" id="{E67AE6E0-1AD4-6747-A1F8-F3DF10A3AA20}"/>
              </a:ext>
            </a:extLst>
          </p:cNvPr>
          <p:cNvSpPr>
            <a:spLocks noChangeArrowheads="1"/>
          </p:cNvSpPr>
          <p:nvPr/>
        </p:nvSpPr>
        <p:spPr bwMode="auto">
          <a:xfrm>
            <a:off x="3258162" y="1539875"/>
            <a:ext cx="1392237" cy="831639"/>
          </a:xfrm>
          <a:prstGeom prst="rect">
            <a:avLst/>
          </a:prstGeom>
          <a:noFill/>
          <a:ln w="254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r>
              <a:rPr lang="en-US" altLang="en-US" sz="1600" b="1" dirty="0">
                <a:solidFill>
                  <a:srgbClr val="003300"/>
                </a:solidFill>
              </a:rPr>
              <a:t>ETL via</a:t>
            </a:r>
          </a:p>
          <a:p>
            <a:r>
              <a:rPr lang="en-US" altLang="en-US" sz="1600" b="1" i="1" dirty="0">
                <a:solidFill>
                  <a:srgbClr val="003300"/>
                </a:solidFill>
              </a:rPr>
              <a:t>Tools, Scripts, Programs</a:t>
            </a:r>
          </a:p>
        </p:txBody>
      </p:sp>
      <p:sp>
        <p:nvSpPr>
          <p:cNvPr id="261126" name="Oval 6">
            <a:extLst>
              <a:ext uri="{FF2B5EF4-FFF2-40B4-BE49-F238E27FC236}">
                <a16:creationId xmlns:a16="http://schemas.microsoft.com/office/drawing/2014/main" id="{75F727DA-1400-4740-BC5B-C3F8FAB8EE3C}"/>
              </a:ext>
            </a:extLst>
          </p:cNvPr>
          <p:cNvSpPr>
            <a:spLocks noChangeArrowheads="1"/>
          </p:cNvSpPr>
          <p:nvPr/>
        </p:nvSpPr>
        <p:spPr bwMode="auto">
          <a:xfrm>
            <a:off x="5499100" y="2222500"/>
            <a:ext cx="2260600" cy="660400"/>
          </a:xfrm>
          <a:prstGeom prst="ellipse">
            <a:avLst/>
          </a:prstGeom>
          <a:solidFill>
            <a:schemeClr val="accent3">
              <a:lumMod val="60000"/>
              <a:lumOff val="40000"/>
            </a:schemeClr>
          </a:solidFill>
          <a:ln w="25400">
            <a:solidFill>
              <a:schemeClr val="bg1">
                <a:lumMod val="50000"/>
              </a:schemeClr>
            </a:solidFill>
            <a:round/>
            <a:headEnd/>
            <a:tailEnd/>
          </a:ln>
          <a:effectLst/>
        </p:spPr>
        <p:txBody>
          <a:bodyPr wrap="none" anchor="ctr"/>
          <a:lstStyle/>
          <a:p>
            <a:endParaRPr lang="en-US"/>
          </a:p>
        </p:txBody>
      </p:sp>
      <p:sp>
        <p:nvSpPr>
          <p:cNvPr id="261127" name="Rectangle 7">
            <a:extLst>
              <a:ext uri="{FF2B5EF4-FFF2-40B4-BE49-F238E27FC236}">
                <a16:creationId xmlns:a16="http://schemas.microsoft.com/office/drawing/2014/main" id="{5EFBE7F6-35CB-374B-BA80-93029AAF646D}"/>
              </a:ext>
            </a:extLst>
          </p:cNvPr>
          <p:cNvSpPr>
            <a:spLocks noChangeArrowheads="1"/>
          </p:cNvSpPr>
          <p:nvPr/>
        </p:nvSpPr>
        <p:spPr bwMode="auto">
          <a:xfrm>
            <a:off x="5486400" y="1447800"/>
            <a:ext cx="2286000" cy="1143000"/>
          </a:xfrm>
          <a:prstGeom prst="rect">
            <a:avLst/>
          </a:prstGeom>
          <a:solidFill>
            <a:schemeClr val="accent3">
              <a:lumMod val="60000"/>
              <a:lumOff val="40000"/>
            </a:schemeClr>
          </a:solidFill>
          <a:ln>
            <a:noFill/>
          </a:ln>
          <a:effectLst/>
        </p:spPr>
        <p:txBody>
          <a:bodyPr wrap="none" anchor="ctr"/>
          <a:lstStyle/>
          <a:p>
            <a:endParaRPr lang="en-US"/>
          </a:p>
        </p:txBody>
      </p:sp>
      <p:sp>
        <p:nvSpPr>
          <p:cNvPr id="261128" name="Line 8">
            <a:extLst>
              <a:ext uri="{FF2B5EF4-FFF2-40B4-BE49-F238E27FC236}">
                <a16:creationId xmlns:a16="http://schemas.microsoft.com/office/drawing/2014/main" id="{A5BECB26-ED1C-9A40-A4DA-9ED86D184813}"/>
              </a:ext>
            </a:extLst>
          </p:cNvPr>
          <p:cNvSpPr>
            <a:spLocks noChangeShapeType="1"/>
          </p:cNvSpPr>
          <p:nvPr/>
        </p:nvSpPr>
        <p:spPr bwMode="auto">
          <a:xfrm>
            <a:off x="5486400" y="1447800"/>
            <a:ext cx="0" cy="1143000"/>
          </a:xfrm>
          <a:prstGeom prst="line">
            <a:avLst/>
          </a:prstGeom>
          <a:noFill/>
          <a:ln w="25400">
            <a:solidFill>
              <a:schemeClr val="bg1">
                <a:lumMod val="50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1129" name="Line 9">
            <a:extLst>
              <a:ext uri="{FF2B5EF4-FFF2-40B4-BE49-F238E27FC236}">
                <a16:creationId xmlns:a16="http://schemas.microsoft.com/office/drawing/2014/main" id="{06ED1F62-19AF-5F4A-824D-81DE3CD3A535}"/>
              </a:ext>
            </a:extLst>
          </p:cNvPr>
          <p:cNvSpPr>
            <a:spLocks noChangeShapeType="1"/>
          </p:cNvSpPr>
          <p:nvPr/>
        </p:nvSpPr>
        <p:spPr bwMode="auto">
          <a:xfrm>
            <a:off x="7772400" y="1447800"/>
            <a:ext cx="0" cy="1143000"/>
          </a:xfrm>
          <a:prstGeom prst="line">
            <a:avLst/>
          </a:prstGeom>
          <a:noFill/>
          <a:ln w="25400">
            <a:solidFill>
              <a:schemeClr val="bg1">
                <a:lumMod val="50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1130" name="Oval 10">
            <a:extLst>
              <a:ext uri="{FF2B5EF4-FFF2-40B4-BE49-F238E27FC236}">
                <a16:creationId xmlns:a16="http://schemas.microsoft.com/office/drawing/2014/main" id="{9513F58A-4650-A64E-8028-23C9E159383B}"/>
              </a:ext>
            </a:extLst>
          </p:cNvPr>
          <p:cNvSpPr>
            <a:spLocks noChangeArrowheads="1"/>
          </p:cNvSpPr>
          <p:nvPr/>
        </p:nvSpPr>
        <p:spPr bwMode="auto">
          <a:xfrm>
            <a:off x="5499100" y="1155700"/>
            <a:ext cx="2260600" cy="660400"/>
          </a:xfrm>
          <a:prstGeom prst="ellipse">
            <a:avLst/>
          </a:prstGeom>
          <a:solidFill>
            <a:schemeClr val="accent3">
              <a:lumMod val="60000"/>
              <a:lumOff val="40000"/>
            </a:schemeClr>
          </a:solidFill>
          <a:ln w="25400">
            <a:solidFill>
              <a:schemeClr val="bg1">
                <a:lumMod val="50000"/>
              </a:schemeClr>
            </a:solidFill>
            <a:round/>
            <a:headEnd/>
            <a:tailEnd/>
          </a:ln>
          <a:effectLst/>
        </p:spPr>
        <p:txBody>
          <a:bodyPr wrap="none" anchor="ctr"/>
          <a:lstStyle/>
          <a:p>
            <a:endParaRPr lang="en-US"/>
          </a:p>
        </p:txBody>
      </p:sp>
      <p:sp>
        <p:nvSpPr>
          <p:cNvPr id="261131" name="Rectangle 11">
            <a:extLst>
              <a:ext uri="{FF2B5EF4-FFF2-40B4-BE49-F238E27FC236}">
                <a16:creationId xmlns:a16="http://schemas.microsoft.com/office/drawing/2014/main" id="{8809474E-EDC3-7E48-92FB-D5005A310CE9}"/>
              </a:ext>
            </a:extLst>
          </p:cNvPr>
          <p:cNvSpPr>
            <a:spLocks noChangeArrowheads="1"/>
          </p:cNvSpPr>
          <p:nvPr/>
        </p:nvSpPr>
        <p:spPr bwMode="auto">
          <a:xfrm>
            <a:off x="5675313" y="1927225"/>
            <a:ext cx="18272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a:r>
              <a:rPr lang="en-US" altLang="en-US" b="1" dirty="0">
                <a:solidFill>
                  <a:schemeClr val="folHlink"/>
                </a:solidFill>
                <a:latin typeface="Arial" panose="020B0604020202020204" pitchFamily="34" charset="0"/>
              </a:rPr>
              <a:t>Data</a:t>
            </a:r>
          </a:p>
          <a:p>
            <a:pPr algn="ctr"/>
            <a:r>
              <a:rPr lang="en-US" altLang="en-US" b="1" dirty="0">
                <a:solidFill>
                  <a:schemeClr val="folHlink"/>
                </a:solidFill>
                <a:latin typeface="Arial" panose="020B0604020202020204" pitchFamily="34" charset="0"/>
              </a:rPr>
              <a:t>Warehouse</a:t>
            </a:r>
          </a:p>
        </p:txBody>
      </p:sp>
      <p:grpSp>
        <p:nvGrpSpPr>
          <p:cNvPr id="261132" name="Group 12">
            <a:extLst>
              <a:ext uri="{FF2B5EF4-FFF2-40B4-BE49-F238E27FC236}">
                <a16:creationId xmlns:a16="http://schemas.microsoft.com/office/drawing/2014/main" id="{0EF476E0-AD73-C046-AC88-765A1313C4A6}"/>
              </a:ext>
            </a:extLst>
          </p:cNvPr>
          <p:cNvGrpSpPr>
            <a:grpSpLocks/>
          </p:cNvGrpSpPr>
          <p:nvPr/>
        </p:nvGrpSpPr>
        <p:grpSpPr bwMode="auto">
          <a:xfrm>
            <a:off x="5486400" y="3136900"/>
            <a:ext cx="914400" cy="676275"/>
            <a:chOff x="3456" y="1976"/>
            <a:chExt cx="576" cy="426"/>
          </a:xfrm>
          <a:solidFill>
            <a:schemeClr val="accent1">
              <a:lumMod val="60000"/>
              <a:lumOff val="40000"/>
            </a:schemeClr>
          </a:solidFill>
        </p:grpSpPr>
        <p:sp>
          <p:nvSpPr>
            <p:cNvPr id="261133" name="Oval 13">
              <a:extLst>
                <a:ext uri="{FF2B5EF4-FFF2-40B4-BE49-F238E27FC236}">
                  <a16:creationId xmlns:a16="http://schemas.microsoft.com/office/drawing/2014/main" id="{C5DA1734-F92D-B34E-A09D-A9F94582482B}"/>
                </a:ext>
              </a:extLst>
            </p:cNvPr>
            <p:cNvSpPr>
              <a:spLocks noChangeArrowheads="1"/>
            </p:cNvSpPr>
            <p:nvPr/>
          </p:nvSpPr>
          <p:spPr bwMode="auto">
            <a:xfrm>
              <a:off x="3464" y="2245"/>
              <a:ext cx="560" cy="157"/>
            </a:xfrm>
            <a:prstGeom prst="ellipse">
              <a:avLst/>
            </a:prstGeom>
            <a:grpFill/>
            <a:ln w="25400">
              <a:solidFill>
                <a:schemeClr val="accent1">
                  <a:lumMod val="60000"/>
                  <a:lumOff val="4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1134" name="Rectangle 14">
              <a:extLst>
                <a:ext uri="{FF2B5EF4-FFF2-40B4-BE49-F238E27FC236}">
                  <a16:creationId xmlns:a16="http://schemas.microsoft.com/office/drawing/2014/main" id="{B3931F59-1F0C-F549-BBF7-57AB35769B72}"/>
                </a:ext>
              </a:extLst>
            </p:cNvPr>
            <p:cNvSpPr>
              <a:spLocks noChangeArrowheads="1"/>
            </p:cNvSpPr>
            <p:nvPr/>
          </p:nvSpPr>
          <p:spPr bwMode="auto">
            <a:xfrm>
              <a:off x="3456" y="2045"/>
              <a:ext cx="576" cy="288"/>
            </a:xfrm>
            <a:prstGeom prst="rect">
              <a:avLst/>
            </a:prstGeom>
            <a:grpFill/>
            <a:ln w="9525">
              <a:solidFill>
                <a:schemeClr val="accent1">
                  <a:lumMod val="60000"/>
                  <a:lumOff val="4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1135" name="Line 15">
              <a:extLst>
                <a:ext uri="{FF2B5EF4-FFF2-40B4-BE49-F238E27FC236}">
                  <a16:creationId xmlns:a16="http://schemas.microsoft.com/office/drawing/2014/main" id="{F00A570F-8D5F-7A4C-95E9-5BA144B94C23}"/>
                </a:ext>
              </a:extLst>
            </p:cNvPr>
            <p:cNvSpPr>
              <a:spLocks noChangeShapeType="1"/>
            </p:cNvSpPr>
            <p:nvPr/>
          </p:nvSpPr>
          <p:spPr bwMode="auto">
            <a:xfrm>
              <a:off x="3456" y="2045"/>
              <a:ext cx="0" cy="288"/>
            </a:xfrm>
            <a:prstGeom prst="line">
              <a:avLst/>
            </a:prstGeom>
            <a:grpFill/>
            <a:ln w="25400">
              <a:solidFill>
                <a:schemeClr val="accent1">
                  <a:lumMod val="60000"/>
                  <a:lumOff val="40000"/>
                </a:schemeClr>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1136" name="Line 16">
              <a:extLst>
                <a:ext uri="{FF2B5EF4-FFF2-40B4-BE49-F238E27FC236}">
                  <a16:creationId xmlns:a16="http://schemas.microsoft.com/office/drawing/2014/main" id="{2708ECFD-F5F1-D545-AA6B-C5779E1D2641}"/>
                </a:ext>
              </a:extLst>
            </p:cNvPr>
            <p:cNvSpPr>
              <a:spLocks noChangeShapeType="1"/>
            </p:cNvSpPr>
            <p:nvPr/>
          </p:nvSpPr>
          <p:spPr bwMode="auto">
            <a:xfrm>
              <a:off x="4032" y="2045"/>
              <a:ext cx="0" cy="288"/>
            </a:xfrm>
            <a:prstGeom prst="line">
              <a:avLst/>
            </a:prstGeom>
            <a:grpFill/>
            <a:ln w="25400">
              <a:solidFill>
                <a:schemeClr val="accent1">
                  <a:lumMod val="60000"/>
                  <a:lumOff val="40000"/>
                </a:schemeClr>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1137" name="Oval 17">
              <a:extLst>
                <a:ext uri="{FF2B5EF4-FFF2-40B4-BE49-F238E27FC236}">
                  <a16:creationId xmlns:a16="http://schemas.microsoft.com/office/drawing/2014/main" id="{FC61DE5E-09B6-824C-A772-D14D18D0927E}"/>
                </a:ext>
              </a:extLst>
            </p:cNvPr>
            <p:cNvSpPr>
              <a:spLocks noChangeArrowheads="1"/>
            </p:cNvSpPr>
            <p:nvPr/>
          </p:nvSpPr>
          <p:spPr bwMode="auto">
            <a:xfrm>
              <a:off x="3464" y="1976"/>
              <a:ext cx="560" cy="157"/>
            </a:xfrm>
            <a:prstGeom prst="ellipse">
              <a:avLst/>
            </a:prstGeom>
            <a:grpFill/>
            <a:ln w="25400">
              <a:solidFill>
                <a:schemeClr val="accent1">
                  <a:lumMod val="60000"/>
                  <a:lumOff val="4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61138" name="Group 18">
            <a:extLst>
              <a:ext uri="{FF2B5EF4-FFF2-40B4-BE49-F238E27FC236}">
                <a16:creationId xmlns:a16="http://schemas.microsoft.com/office/drawing/2014/main" id="{0E9D7989-956C-694A-8EDF-11F164EA74CF}"/>
              </a:ext>
            </a:extLst>
          </p:cNvPr>
          <p:cNvGrpSpPr>
            <a:grpSpLocks/>
          </p:cNvGrpSpPr>
          <p:nvPr/>
        </p:nvGrpSpPr>
        <p:grpSpPr bwMode="auto">
          <a:xfrm>
            <a:off x="6858000" y="3136900"/>
            <a:ext cx="914400" cy="676275"/>
            <a:chOff x="4320" y="1976"/>
            <a:chExt cx="576" cy="426"/>
          </a:xfrm>
          <a:solidFill>
            <a:schemeClr val="accent1">
              <a:lumMod val="60000"/>
              <a:lumOff val="40000"/>
            </a:schemeClr>
          </a:solidFill>
        </p:grpSpPr>
        <p:sp>
          <p:nvSpPr>
            <p:cNvPr id="261139" name="Oval 19">
              <a:extLst>
                <a:ext uri="{FF2B5EF4-FFF2-40B4-BE49-F238E27FC236}">
                  <a16:creationId xmlns:a16="http://schemas.microsoft.com/office/drawing/2014/main" id="{4E9EF0BF-6E4A-C34C-9DA3-04F9D2AF5A11}"/>
                </a:ext>
              </a:extLst>
            </p:cNvPr>
            <p:cNvSpPr>
              <a:spLocks noChangeArrowheads="1"/>
            </p:cNvSpPr>
            <p:nvPr/>
          </p:nvSpPr>
          <p:spPr bwMode="auto">
            <a:xfrm>
              <a:off x="4328" y="2245"/>
              <a:ext cx="560" cy="157"/>
            </a:xfrm>
            <a:prstGeom prst="ellipse">
              <a:avLst/>
            </a:prstGeom>
            <a:grpFill/>
            <a:ln w="25400">
              <a:solidFill>
                <a:schemeClr val="accent1">
                  <a:lumMod val="60000"/>
                  <a:lumOff val="4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1140" name="Rectangle 20">
              <a:extLst>
                <a:ext uri="{FF2B5EF4-FFF2-40B4-BE49-F238E27FC236}">
                  <a16:creationId xmlns:a16="http://schemas.microsoft.com/office/drawing/2014/main" id="{E188504D-7E21-5C45-9FC8-E5BB6BD617C4}"/>
                </a:ext>
              </a:extLst>
            </p:cNvPr>
            <p:cNvSpPr>
              <a:spLocks noChangeArrowheads="1"/>
            </p:cNvSpPr>
            <p:nvPr/>
          </p:nvSpPr>
          <p:spPr bwMode="auto">
            <a:xfrm>
              <a:off x="4320" y="2045"/>
              <a:ext cx="576" cy="288"/>
            </a:xfrm>
            <a:prstGeom prst="rect">
              <a:avLst/>
            </a:prstGeom>
            <a:grpFill/>
            <a:ln w="9525">
              <a:solidFill>
                <a:schemeClr val="accent1">
                  <a:lumMod val="60000"/>
                  <a:lumOff val="4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1141" name="Line 21">
              <a:extLst>
                <a:ext uri="{FF2B5EF4-FFF2-40B4-BE49-F238E27FC236}">
                  <a16:creationId xmlns:a16="http://schemas.microsoft.com/office/drawing/2014/main" id="{2EC4A313-53C0-3D45-951C-66FBB944E7C8}"/>
                </a:ext>
              </a:extLst>
            </p:cNvPr>
            <p:cNvSpPr>
              <a:spLocks noChangeShapeType="1"/>
            </p:cNvSpPr>
            <p:nvPr/>
          </p:nvSpPr>
          <p:spPr bwMode="auto">
            <a:xfrm>
              <a:off x="4320" y="2045"/>
              <a:ext cx="0" cy="288"/>
            </a:xfrm>
            <a:prstGeom prst="line">
              <a:avLst/>
            </a:prstGeom>
            <a:grpFill/>
            <a:ln w="25400">
              <a:solidFill>
                <a:schemeClr val="accent1">
                  <a:lumMod val="60000"/>
                  <a:lumOff val="40000"/>
                </a:schemeClr>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1142" name="Line 22">
              <a:extLst>
                <a:ext uri="{FF2B5EF4-FFF2-40B4-BE49-F238E27FC236}">
                  <a16:creationId xmlns:a16="http://schemas.microsoft.com/office/drawing/2014/main" id="{FDE8937E-87FD-9B47-8D98-EC83CA129828}"/>
                </a:ext>
              </a:extLst>
            </p:cNvPr>
            <p:cNvSpPr>
              <a:spLocks noChangeShapeType="1"/>
            </p:cNvSpPr>
            <p:nvPr/>
          </p:nvSpPr>
          <p:spPr bwMode="auto">
            <a:xfrm>
              <a:off x="4896" y="2045"/>
              <a:ext cx="0" cy="288"/>
            </a:xfrm>
            <a:prstGeom prst="line">
              <a:avLst/>
            </a:prstGeom>
            <a:grpFill/>
            <a:ln w="25400">
              <a:solidFill>
                <a:schemeClr val="accent1">
                  <a:lumMod val="60000"/>
                  <a:lumOff val="40000"/>
                </a:schemeClr>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1143" name="Oval 23">
              <a:extLst>
                <a:ext uri="{FF2B5EF4-FFF2-40B4-BE49-F238E27FC236}">
                  <a16:creationId xmlns:a16="http://schemas.microsoft.com/office/drawing/2014/main" id="{6B2660A8-6192-5F41-A454-CFB1C7B0A196}"/>
                </a:ext>
              </a:extLst>
            </p:cNvPr>
            <p:cNvSpPr>
              <a:spLocks noChangeArrowheads="1"/>
            </p:cNvSpPr>
            <p:nvPr/>
          </p:nvSpPr>
          <p:spPr bwMode="auto">
            <a:xfrm>
              <a:off x="4328" y="1976"/>
              <a:ext cx="560" cy="157"/>
            </a:xfrm>
            <a:prstGeom prst="ellipse">
              <a:avLst/>
            </a:prstGeom>
            <a:grpFill/>
            <a:ln w="25400">
              <a:solidFill>
                <a:schemeClr val="accent1">
                  <a:lumMod val="60000"/>
                  <a:lumOff val="4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61144" name="Rectangle 24">
            <a:extLst>
              <a:ext uri="{FF2B5EF4-FFF2-40B4-BE49-F238E27FC236}">
                <a16:creationId xmlns:a16="http://schemas.microsoft.com/office/drawing/2014/main" id="{8AA78A16-6E54-834D-BAC7-B816CDD52D1E}"/>
              </a:ext>
            </a:extLst>
          </p:cNvPr>
          <p:cNvSpPr>
            <a:spLocks noChangeArrowheads="1"/>
          </p:cNvSpPr>
          <p:nvPr/>
        </p:nvSpPr>
        <p:spPr bwMode="auto">
          <a:xfrm>
            <a:off x="6383338" y="3260725"/>
            <a:ext cx="412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r>
              <a:rPr lang="en-US" altLang="en-US">
                <a:solidFill>
                  <a:srgbClr val="808000"/>
                </a:solidFill>
              </a:rPr>
              <a:t>...</a:t>
            </a:r>
          </a:p>
        </p:txBody>
      </p:sp>
      <p:sp>
        <p:nvSpPr>
          <p:cNvPr id="261145" name="Rectangle 25">
            <a:extLst>
              <a:ext uri="{FF2B5EF4-FFF2-40B4-BE49-F238E27FC236}">
                <a16:creationId xmlns:a16="http://schemas.microsoft.com/office/drawing/2014/main" id="{AF361DB3-CCFD-7E4C-9CDC-1F598E749EA1}"/>
              </a:ext>
            </a:extLst>
          </p:cNvPr>
          <p:cNvSpPr>
            <a:spLocks noChangeArrowheads="1"/>
          </p:cNvSpPr>
          <p:nvPr/>
        </p:nvSpPr>
        <p:spPr bwMode="auto">
          <a:xfrm>
            <a:off x="3197226" y="2741613"/>
            <a:ext cx="2285999"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defRPr sz="2400">
                <a:solidFill>
                  <a:schemeClr val="tx1"/>
                </a:solidFill>
                <a:latin typeface="Times New Roman" panose="02020603050405020304" pitchFamily="18" charset="0"/>
              </a:defRPr>
            </a:lvl1pPr>
            <a:lvl2pPr marL="17145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600" b="1" dirty="0">
                <a:solidFill>
                  <a:schemeClr val="tx1">
                    <a:lumMod val="65000"/>
                    <a:lumOff val="35000"/>
                  </a:schemeClr>
                </a:solidFill>
                <a:latin typeface="Book Antiqua" panose="02040602050305030304" pitchFamily="18" charset="0"/>
              </a:rPr>
              <a:t>Data Distribution &amp; Dissemination</a:t>
            </a:r>
          </a:p>
          <a:p>
            <a:pPr lvl="1">
              <a:buFontTx/>
              <a:buChar char="•"/>
            </a:pPr>
            <a:r>
              <a:rPr lang="en-US" altLang="en-US" sz="1600" b="1" dirty="0">
                <a:solidFill>
                  <a:schemeClr val="tx1">
                    <a:lumMod val="65000"/>
                    <a:lumOff val="35000"/>
                  </a:schemeClr>
                </a:solidFill>
                <a:latin typeface="Book Antiqua" panose="02040602050305030304" pitchFamily="18" charset="0"/>
              </a:rPr>
              <a:t> replication</a:t>
            </a:r>
          </a:p>
          <a:p>
            <a:pPr lvl="1">
              <a:buFontTx/>
              <a:buChar char="•"/>
            </a:pPr>
            <a:r>
              <a:rPr lang="en-US" altLang="en-US" sz="1600" b="1" dirty="0">
                <a:solidFill>
                  <a:schemeClr val="tx1">
                    <a:lumMod val="65000"/>
                    <a:lumOff val="35000"/>
                  </a:schemeClr>
                </a:solidFill>
                <a:latin typeface="Book Antiqua" panose="02040602050305030304" pitchFamily="18" charset="0"/>
              </a:rPr>
              <a:t> partitioning</a:t>
            </a:r>
          </a:p>
          <a:p>
            <a:pPr lvl="1">
              <a:buFontTx/>
              <a:buChar char="•"/>
            </a:pPr>
            <a:r>
              <a:rPr lang="en-US" altLang="en-US" sz="1600" b="1" dirty="0">
                <a:solidFill>
                  <a:schemeClr val="tx1">
                    <a:lumMod val="65000"/>
                    <a:lumOff val="35000"/>
                  </a:schemeClr>
                </a:solidFill>
                <a:latin typeface="Book Antiqua" panose="02040602050305030304" pitchFamily="18" charset="0"/>
              </a:rPr>
              <a:t> summaries</a:t>
            </a:r>
          </a:p>
        </p:txBody>
      </p:sp>
      <p:sp>
        <p:nvSpPr>
          <p:cNvPr id="261146" name="Line 26">
            <a:extLst>
              <a:ext uri="{FF2B5EF4-FFF2-40B4-BE49-F238E27FC236}">
                <a16:creationId xmlns:a16="http://schemas.microsoft.com/office/drawing/2014/main" id="{585DF4E2-6C38-F046-9FDC-69FA6EFC12E9}"/>
              </a:ext>
            </a:extLst>
          </p:cNvPr>
          <p:cNvSpPr>
            <a:spLocks noChangeShapeType="1"/>
          </p:cNvSpPr>
          <p:nvPr/>
        </p:nvSpPr>
        <p:spPr bwMode="auto">
          <a:xfrm>
            <a:off x="5943600" y="3962400"/>
            <a:ext cx="0" cy="762000"/>
          </a:xfrm>
          <a:prstGeom prst="line">
            <a:avLst/>
          </a:prstGeom>
          <a:noFill/>
          <a:ln w="12700">
            <a:solidFill>
              <a:schemeClr val="accent5">
                <a:lumMod val="50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61147" name="Group 27">
            <a:extLst>
              <a:ext uri="{FF2B5EF4-FFF2-40B4-BE49-F238E27FC236}">
                <a16:creationId xmlns:a16="http://schemas.microsoft.com/office/drawing/2014/main" id="{C0A8CDBB-60F4-9142-A5FB-9090A3ED8773}"/>
              </a:ext>
            </a:extLst>
          </p:cNvPr>
          <p:cNvGrpSpPr>
            <a:grpSpLocks/>
          </p:cNvGrpSpPr>
          <p:nvPr/>
        </p:nvGrpSpPr>
        <p:grpSpPr bwMode="auto">
          <a:xfrm>
            <a:off x="3124200" y="4432300"/>
            <a:ext cx="685800" cy="500063"/>
            <a:chOff x="1968" y="2792"/>
            <a:chExt cx="432" cy="315"/>
          </a:xfrm>
          <a:solidFill>
            <a:schemeClr val="accent1">
              <a:lumMod val="60000"/>
              <a:lumOff val="40000"/>
            </a:schemeClr>
          </a:solidFill>
        </p:grpSpPr>
        <p:sp>
          <p:nvSpPr>
            <p:cNvPr id="261148" name="Oval 28">
              <a:extLst>
                <a:ext uri="{FF2B5EF4-FFF2-40B4-BE49-F238E27FC236}">
                  <a16:creationId xmlns:a16="http://schemas.microsoft.com/office/drawing/2014/main" id="{18403E20-298D-3846-B795-4E7560F61D93}"/>
                </a:ext>
              </a:extLst>
            </p:cNvPr>
            <p:cNvSpPr>
              <a:spLocks noChangeArrowheads="1"/>
            </p:cNvSpPr>
            <p:nvPr/>
          </p:nvSpPr>
          <p:spPr bwMode="auto">
            <a:xfrm>
              <a:off x="1976" y="2993"/>
              <a:ext cx="416" cy="114"/>
            </a:xfrm>
            <a:prstGeom prst="ellipse">
              <a:avLst/>
            </a:prstGeom>
            <a:grpFill/>
            <a:ln w="25400">
              <a:solidFill>
                <a:schemeClr val="accent1">
                  <a:lumMod val="60000"/>
                  <a:lumOff val="4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1149" name="Rectangle 29">
              <a:extLst>
                <a:ext uri="{FF2B5EF4-FFF2-40B4-BE49-F238E27FC236}">
                  <a16:creationId xmlns:a16="http://schemas.microsoft.com/office/drawing/2014/main" id="{8DB2365B-D88D-0C4C-9094-B0BAB8D82B6B}"/>
                </a:ext>
              </a:extLst>
            </p:cNvPr>
            <p:cNvSpPr>
              <a:spLocks noChangeArrowheads="1"/>
            </p:cNvSpPr>
            <p:nvPr/>
          </p:nvSpPr>
          <p:spPr bwMode="auto">
            <a:xfrm>
              <a:off x="1968" y="2842"/>
              <a:ext cx="432" cy="215"/>
            </a:xfrm>
            <a:prstGeom prst="rect">
              <a:avLst/>
            </a:prstGeom>
            <a:grpFill/>
            <a:ln w="9525">
              <a:solidFill>
                <a:schemeClr val="accent1">
                  <a:lumMod val="60000"/>
                  <a:lumOff val="4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1150" name="Line 30">
              <a:extLst>
                <a:ext uri="{FF2B5EF4-FFF2-40B4-BE49-F238E27FC236}">
                  <a16:creationId xmlns:a16="http://schemas.microsoft.com/office/drawing/2014/main" id="{83A7D70D-D64F-C143-8943-20CA14BFBF42}"/>
                </a:ext>
              </a:extLst>
            </p:cNvPr>
            <p:cNvSpPr>
              <a:spLocks noChangeShapeType="1"/>
            </p:cNvSpPr>
            <p:nvPr/>
          </p:nvSpPr>
          <p:spPr bwMode="auto">
            <a:xfrm>
              <a:off x="1968" y="2842"/>
              <a:ext cx="0" cy="215"/>
            </a:xfrm>
            <a:prstGeom prst="line">
              <a:avLst/>
            </a:prstGeom>
            <a:grpFill/>
            <a:ln w="25400">
              <a:solidFill>
                <a:schemeClr val="accent1">
                  <a:lumMod val="60000"/>
                  <a:lumOff val="40000"/>
                </a:schemeClr>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1151" name="Line 31">
              <a:extLst>
                <a:ext uri="{FF2B5EF4-FFF2-40B4-BE49-F238E27FC236}">
                  <a16:creationId xmlns:a16="http://schemas.microsoft.com/office/drawing/2014/main" id="{4D5AEBD3-CA70-CF4C-B379-546C725581BA}"/>
                </a:ext>
              </a:extLst>
            </p:cNvPr>
            <p:cNvSpPr>
              <a:spLocks noChangeShapeType="1"/>
            </p:cNvSpPr>
            <p:nvPr/>
          </p:nvSpPr>
          <p:spPr bwMode="auto">
            <a:xfrm>
              <a:off x="2400" y="2842"/>
              <a:ext cx="0" cy="215"/>
            </a:xfrm>
            <a:prstGeom prst="line">
              <a:avLst/>
            </a:prstGeom>
            <a:grpFill/>
            <a:ln w="25400">
              <a:solidFill>
                <a:schemeClr val="accent1">
                  <a:lumMod val="60000"/>
                  <a:lumOff val="40000"/>
                </a:schemeClr>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1152" name="Oval 32">
              <a:extLst>
                <a:ext uri="{FF2B5EF4-FFF2-40B4-BE49-F238E27FC236}">
                  <a16:creationId xmlns:a16="http://schemas.microsoft.com/office/drawing/2014/main" id="{0705FBD1-3FE4-0E47-9341-55208C4F8045}"/>
                </a:ext>
              </a:extLst>
            </p:cNvPr>
            <p:cNvSpPr>
              <a:spLocks noChangeArrowheads="1"/>
            </p:cNvSpPr>
            <p:nvPr/>
          </p:nvSpPr>
          <p:spPr bwMode="auto">
            <a:xfrm>
              <a:off x="1976" y="2792"/>
              <a:ext cx="416" cy="114"/>
            </a:xfrm>
            <a:prstGeom prst="ellipse">
              <a:avLst/>
            </a:prstGeom>
            <a:grpFill/>
            <a:ln w="25400">
              <a:solidFill>
                <a:schemeClr val="accent1">
                  <a:lumMod val="60000"/>
                  <a:lumOff val="4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61153" name="Rectangle 33">
            <a:extLst>
              <a:ext uri="{FF2B5EF4-FFF2-40B4-BE49-F238E27FC236}">
                <a16:creationId xmlns:a16="http://schemas.microsoft.com/office/drawing/2014/main" id="{CBA37B3F-10DB-AC4C-9C59-25A7AC4D3E70}"/>
              </a:ext>
            </a:extLst>
          </p:cNvPr>
          <p:cNvSpPr>
            <a:spLocks noChangeArrowheads="1"/>
          </p:cNvSpPr>
          <p:nvPr/>
        </p:nvSpPr>
        <p:spPr bwMode="auto">
          <a:xfrm>
            <a:off x="911409" y="3959470"/>
            <a:ext cx="1473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r>
              <a:rPr lang="en-US" altLang="en-US" sz="2000" b="1" u="sng">
                <a:solidFill>
                  <a:srgbClr val="006600"/>
                </a:solidFill>
              </a:rPr>
              <a:t>Data Marts</a:t>
            </a:r>
          </a:p>
        </p:txBody>
      </p:sp>
      <p:sp>
        <p:nvSpPr>
          <p:cNvPr id="261154" name="Rectangle 34">
            <a:extLst>
              <a:ext uri="{FF2B5EF4-FFF2-40B4-BE49-F238E27FC236}">
                <a16:creationId xmlns:a16="http://schemas.microsoft.com/office/drawing/2014/main" id="{28FE13C2-8A44-DF42-9A34-CC9AD7A8434A}"/>
              </a:ext>
            </a:extLst>
          </p:cNvPr>
          <p:cNvSpPr>
            <a:spLocks noChangeArrowheads="1"/>
          </p:cNvSpPr>
          <p:nvPr/>
        </p:nvSpPr>
        <p:spPr bwMode="auto">
          <a:xfrm>
            <a:off x="955858" y="4301760"/>
            <a:ext cx="1878013" cy="155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sz="2400">
                <a:solidFill>
                  <a:schemeClr val="tx1"/>
                </a:solidFill>
                <a:latin typeface="Times New Roman" panose="02020603050405020304" pitchFamily="18" charset="0"/>
              </a:defRPr>
            </a:lvl1pPr>
            <a:lvl2pPr marL="17145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a:buFontTx/>
              <a:buChar char="•"/>
            </a:pPr>
            <a:r>
              <a:rPr lang="en-US" altLang="en-US" sz="1600" b="1" dirty="0">
                <a:solidFill>
                  <a:schemeClr val="tx1">
                    <a:lumMod val="65000"/>
                    <a:lumOff val="35000"/>
                  </a:schemeClr>
                </a:solidFill>
                <a:latin typeface="Book Antiqua" panose="02040602050305030304" pitchFamily="18" charset="0"/>
              </a:rPr>
              <a:t> extraction</a:t>
            </a:r>
          </a:p>
          <a:p>
            <a:pPr>
              <a:buFontTx/>
              <a:buChar char="•"/>
            </a:pPr>
            <a:r>
              <a:rPr lang="en-US" altLang="en-US" sz="1600" b="1" dirty="0">
                <a:solidFill>
                  <a:schemeClr val="tx1">
                    <a:lumMod val="65000"/>
                    <a:lumOff val="35000"/>
                  </a:schemeClr>
                </a:solidFill>
                <a:latin typeface="Book Antiqua" panose="02040602050305030304" pitchFamily="18" charset="0"/>
              </a:rPr>
              <a:t> subset of data</a:t>
            </a:r>
          </a:p>
          <a:p>
            <a:pPr>
              <a:buFontTx/>
              <a:buChar char="•"/>
            </a:pPr>
            <a:r>
              <a:rPr lang="en-US" altLang="en-US" sz="1600" b="1" dirty="0">
                <a:solidFill>
                  <a:schemeClr val="tx1">
                    <a:lumMod val="65000"/>
                    <a:lumOff val="35000"/>
                  </a:schemeClr>
                </a:solidFill>
                <a:latin typeface="Book Antiqua" panose="02040602050305030304" pitchFamily="18" charset="0"/>
              </a:rPr>
              <a:t> specific purpose</a:t>
            </a:r>
          </a:p>
          <a:p>
            <a:pPr>
              <a:buFontTx/>
              <a:buChar char="•"/>
            </a:pPr>
            <a:r>
              <a:rPr lang="en-US" altLang="en-US" sz="1600" b="1" dirty="0">
                <a:solidFill>
                  <a:schemeClr val="tx1">
                    <a:lumMod val="65000"/>
                    <a:lumOff val="35000"/>
                  </a:schemeClr>
                </a:solidFill>
                <a:latin typeface="Book Antiqua" panose="02040602050305030304" pitchFamily="18" charset="0"/>
              </a:rPr>
              <a:t> adjustments for</a:t>
            </a:r>
            <a:br>
              <a:rPr lang="en-US" altLang="en-US" sz="1600" b="1" dirty="0">
                <a:solidFill>
                  <a:schemeClr val="tx1">
                    <a:lumMod val="65000"/>
                    <a:lumOff val="35000"/>
                  </a:schemeClr>
                </a:solidFill>
                <a:latin typeface="Book Antiqua" panose="02040602050305030304" pitchFamily="18" charset="0"/>
              </a:rPr>
            </a:br>
            <a:r>
              <a:rPr lang="en-US" altLang="en-US" sz="1600" b="1" dirty="0">
                <a:solidFill>
                  <a:schemeClr val="tx1">
                    <a:lumMod val="65000"/>
                    <a:lumOff val="35000"/>
                  </a:schemeClr>
                </a:solidFill>
                <a:latin typeface="Book Antiqua" panose="02040602050305030304" pitchFamily="18" charset="0"/>
              </a:rPr>
              <a:t>   efficiency</a:t>
            </a:r>
          </a:p>
          <a:p>
            <a:pPr>
              <a:buFontTx/>
              <a:buChar char="•"/>
            </a:pPr>
            <a:r>
              <a:rPr lang="en-US" altLang="en-US" sz="1600" b="1" dirty="0">
                <a:solidFill>
                  <a:schemeClr val="tx1">
                    <a:lumMod val="65000"/>
                    <a:lumOff val="35000"/>
                  </a:schemeClr>
                </a:solidFill>
                <a:latin typeface="Book Antiqua" panose="02040602050305030304" pitchFamily="18" charset="0"/>
              </a:rPr>
              <a:t> derived data</a:t>
            </a:r>
          </a:p>
        </p:txBody>
      </p:sp>
      <p:grpSp>
        <p:nvGrpSpPr>
          <p:cNvPr id="261155" name="Group 35">
            <a:extLst>
              <a:ext uri="{FF2B5EF4-FFF2-40B4-BE49-F238E27FC236}">
                <a16:creationId xmlns:a16="http://schemas.microsoft.com/office/drawing/2014/main" id="{99CF368E-8C41-F84C-B48D-E12A712F33E9}"/>
              </a:ext>
            </a:extLst>
          </p:cNvPr>
          <p:cNvGrpSpPr>
            <a:grpSpLocks/>
          </p:cNvGrpSpPr>
          <p:nvPr/>
        </p:nvGrpSpPr>
        <p:grpSpPr bwMode="auto">
          <a:xfrm>
            <a:off x="3124200" y="5270500"/>
            <a:ext cx="685800" cy="500063"/>
            <a:chOff x="1968" y="3320"/>
            <a:chExt cx="432" cy="315"/>
          </a:xfrm>
          <a:solidFill>
            <a:schemeClr val="accent1">
              <a:lumMod val="60000"/>
              <a:lumOff val="40000"/>
            </a:schemeClr>
          </a:solidFill>
        </p:grpSpPr>
        <p:sp>
          <p:nvSpPr>
            <p:cNvPr id="261156" name="Oval 36">
              <a:extLst>
                <a:ext uri="{FF2B5EF4-FFF2-40B4-BE49-F238E27FC236}">
                  <a16:creationId xmlns:a16="http://schemas.microsoft.com/office/drawing/2014/main" id="{91FBE607-F0F8-7145-AC02-F783FCB45DA3}"/>
                </a:ext>
              </a:extLst>
            </p:cNvPr>
            <p:cNvSpPr>
              <a:spLocks noChangeArrowheads="1"/>
            </p:cNvSpPr>
            <p:nvPr/>
          </p:nvSpPr>
          <p:spPr bwMode="auto">
            <a:xfrm>
              <a:off x="1976" y="3521"/>
              <a:ext cx="416" cy="114"/>
            </a:xfrm>
            <a:prstGeom prst="ellipse">
              <a:avLst/>
            </a:prstGeom>
            <a:grpFill/>
            <a:ln w="25400">
              <a:solidFill>
                <a:schemeClr val="accent1">
                  <a:lumMod val="60000"/>
                  <a:lumOff val="4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1157" name="Rectangle 37">
              <a:extLst>
                <a:ext uri="{FF2B5EF4-FFF2-40B4-BE49-F238E27FC236}">
                  <a16:creationId xmlns:a16="http://schemas.microsoft.com/office/drawing/2014/main" id="{3D29B388-C217-CC49-A9DD-1B40E4FC266E}"/>
                </a:ext>
              </a:extLst>
            </p:cNvPr>
            <p:cNvSpPr>
              <a:spLocks noChangeArrowheads="1"/>
            </p:cNvSpPr>
            <p:nvPr/>
          </p:nvSpPr>
          <p:spPr bwMode="auto">
            <a:xfrm>
              <a:off x="1968" y="3370"/>
              <a:ext cx="432" cy="215"/>
            </a:xfrm>
            <a:prstGeom prst="rect">
              <a:avLst/>
            </a:prstGeom>
            <a:grpFill/>
            <a:ln w="9525">
              <a:solidFill>
                <a:schemeClr val="accent1">
                  <a:lumMod val="60000"/>
                  <a:lumOff val="4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1158" name="Line 38">
              <a:extLst>
                <a:ext uri="{FF2B5EF4-FFF2-40B4-BE49-F238E27FC236}">
                  <a16:creationId xmlns:a16="http://schemas.microsoft.com/office/drawing/2014/main" id="{3F13EA08-7CE7-6A47-A2E0-6EA242251AFB}"/>
                </a:ext>
              </a:extLst>
            </p:cNvPr>
            <p:cNvSpPr>
              <a:spLocks noChangeShapeType="1"/>
            </p:cNvSpPr>
            <p:nvPr/>
          </p:nvSpPr>
          <p:spPr bwMode="auto">
            <a:xfrm>
              <a:off x="1968" y="3370"/>
              <a:ext cx="0" cy="215"/>
            </a:xfrm>
            <a:prstGeom prst="line">
              <a:avLst/>
            </a:prstGeom>
            <a:grpFill/>
            <a:ln w="25400">
              <a:solidFill>
                <a:schemeClr val="accent1">
                  <a:lumMod val="60000"/>
                  <a:lumOff val="40000"/>
                </a:schemeClr>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1159" name="Line 39">
              <a:extLst>
                <a:ext uri="{FF2B5EF4-FFF2-40B4-BE49-F238E27FC236}">
                  <a16:creationId xmlns:a16="http://schemas.microsoft.com/office/drawing/2014/main" id="{E0EECB98-9955-DA4B-AE79-EF92C583D4F5}"/>
                </a:ext>
              </a:extLst>
            </p:cNvPr>
            <p:cNvSpPr>
              <a:spLocks noChangeShapeType="1"/>
            </p:cNvSpPr>
            <p:nvPr/>
          </p:nvSpPr>
          <p:spPr bwMode="auto">
            <a:xfrm>
              <a:off x="2400" y="3370"/>
              <a:ext cx="0" cy="215"/>
            </a:xfrm>
            <a:prstGeom prst="line">
              <a:avLst/>
            </a:prstGeom>
            <a:grpFill/>
            <a:ln w="25400">
              <a:solidFill>
                <a:schemeClr val="accent1">
                  <a:lumMod val="60000"/>
                  <a:lumOff val="40000"/>
                </a:schemeClr>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1160" name="Oval 40">
              <a:extLst>
                <a:ext uri="{FF2B5EF4-FFF2-40B4-BE49-F238E27FC236}">
                  <a16:creationId xmlns:a16="http://schemas.microsoft.com/office/drawing/2014/main" id="{8BA1CBE6-6A90-0F4C-82E4-7C42A16A81A0}"/>
                </a:ext>
              </a:extLst>
            </p:cNvPr>
            <p:cNvSpPr>
              <a:spLocks noChangeArrowheads="1"/>
            </p:cNvSpPr>
            <p:nvPr/>
          </p:nvSpPr>
          <p:spPr bwMode="auto">
            <a:xfrm>
              <a:off x="1976" y="3320"/>
              <a:ext cx="416" cy="114"/>
            </a:xfrm>
            <a:prstGeom prst="ellipse">
              <a:avLst/>
            </a:prstGeom>
            <a:grpFill/>
            <a:ln w="25400">
              <a:solidFill>
                <a:schemeClr val="accent1">
                  <a:lumMod val="60000"/>
                  <a:lumOff val="4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61161" name="Rectangle 41">
            <a:extLst>
              <a:ext uri="{FF2B5EF4-FFF2-40B4-BE49-F238E27FC236}">
                <a16:creationId xmlns:a16="http://schemas.microsoft.com/office/drawing/2014/main" id="{9C8BC5D0-E218-5146-812E-B32B38D3D1B1}"/>
              </a:ext>
            </a:extLst>
          </p:cNvPr>
          <p:cNvSpPr>
            <a:spLocks noChangeArrowheads="1"/>
          </p:cNvSpPr>
          <p:nvPr/>
        </p:nvSpPr>
        <p:spPr bwMode="auto">
          <a:xfrm>
            <a:off x="3259138" y="4860925"/>
            <a:ext cx="412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r>
              <a:rPr lang="en-US" altLang="en-US"/>
              <a:t>...</a:t>
            </a:r>
          </a:p>
        </p:txBody>
      </p:sp>
      <p:sp>
        <p:nvSpPr>
          <p:cNvPr id="261162" name="Line 42">
            <a:extLst>
              <a:ext uri="{FF2B5EF4-FFF2-40B4-BE49-F238E27FC236}">
                <a16:creationId xmlns:a16="http://schemas.microsoft.com/office/drawing/2014/main" id="{EA4D07C4-6D5C-4C4C-9206-B8C38CCF49C8}"/>
              </a:ext>
            </a:extLst>
          </p:cNvPr>
          <p:cNvSpPr>
            <a:spLocks noChangeShapeType="1"/>
          </p:cNvSpPr>
          <p:nvPr/>
        </p:nvSpPr>
        <p:spPr bwMode="auto">
          <a:xfrm>
            <a:off x="3962400" y="4724400"/>
            <a:ext cx="1981200" cy="0"/>
          </a:xfrm>
          <a:prstGeom prst="line">
            <a:avLst/>
          </a:prstGeom>
          <a:noFill/>
          <a:ln w="12700">
            <a:solidFill>
              <a:schemeClr val="accent5">
                <a:lumMod val="50000"/>
              </a:schemeClr>
            </a:solidFill>
            <a:round/>
            <a:headEnd type="stealth" w="med"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1163" name="Line 43">
            <a:extLst>
              <a:ext uri="{FF2B5EF4-FFF2-40B4-BE49-F238E27FC236}">
                <a16:creationId xmlns:a16="http://schemas.microsoft.com/office/drawing/2014/main" id="{B844EA1D-8B32-9444-A97B-807950E83E6C}"/>
              </a:ext>
            </a:extLst>
          </p:cNvPr>
          <p:cNvSpPr>
            <a:spLocks noChangeShapeType="1"/>
          </p:cNvSpPr>
          <p:nvPr/>
        </p:nvSpPr>
        <p:spPr bwMode="auto">
          <a:xfrm>
            <a:off x="7315200" y="3962400"/>
            <a:ext cx="0" cy="1524000"/>
          </a:xfrm>
          <a:prstGeom prst="line">
            <a:avLst/>
          </a:prstGeom>
          <a:noFill/>
          <a:ln w="12700">
            <a:solidFill>
              <a:schemeClr val="accent5">
                <a:lumMod val="50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1164" name="Line 44">
            <a:extLst>
              <a:ext uri="{FF2B5EF4-FFF2-40B4-BE49-F238E27FC236}">
                <a16:creationId xmlns:a16="http://schemas.microsoft.com/office/drawing/2014/main" id="{B6F457E6-1B8B-6E4B-BB43-3F68F46E4B87}"/>
              </a:ext>
            </a:extLst>
          </p:cNvPr>
          <p:cNvSpPr>
            <a:spLocks noChangeShapeType="1"/>
          </p:cNvSpPr>
          <p:nvPr/>
        </p:nvSpPr>
        <p:spPr bwMode="auto">
          <a:xfrm>
            <a:off x="3962400" y="5486400"/>
            <a:ext cx="3352800" cy="0"/>
          </a:xfrm>
          <a:prstGeom prst="line">
            <a:avLst/>
          </a:prstGeom>
          <a:noFill/>
          <a:ln w="12700">
            <a:solidFill>
              <a:schemeClr val="accent5">
                <a:lumMod val="50000"/>
              </a:schemeClr>
            </a:solidFill>
            <a:round/>
            <a:headEnd type="stealth" w="med"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1165" name="Rectangle 45">
            <a:extLst>
              <a:ext uri="{FF2B5EF4-FFF2-40B4-BE49-F238E27FC236}">
                <a16:creationId xmlns:a16="http://schemas.microsoft.com/office/drawing/2014/main" id="{3D861D79-AABC-C74D-8384-9DD7A704DA4C}"/>
              </a:ext>
            </a:extLst>
          </p:cNvPr>
          <p:cNvSpPr>
            <a:spLocks noChangeArrowheads="1"/>
          </p:cNvSpPr>
          <p:nvPr/>
        </p:nvSpPr>
        <p:spPr bwMode="auto">
          <a:xfrm>
            <a:off x="6165850" y="4343400"/>
            <a:ext cx="8461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r>
              <a:rPr lang="en-US" altLang="en-US" sz="1400" b="1" i="1" dirty="0">
                <a:solidFill>
                  <a:srgbClr val="800000"/>
                </a:solidFill>
              </a:rPr>
              <a:t>network</a:t>
            </a:r>
          </a:p>
        </p:txBody>
      </p:sp>
      <p:sp>
        <p:nvSpPr>
          <p:cNvPr id="261166" name="Rectangle 46">
            <a:extLst>
              <a:ext uri="{FF2B5EF4-FFF2-40B4-BE49-F238E27FC236}">
                <a16:creationId xmlns:a16="http://schemas.microsoft.com/office/drawing/2014/main" id="{D701EA77-FAA7-C341-8B34-E5673C5897EE}"/>
              </a:ext>
            </a:extLst>
          </p:cNvPr>
          <p:cNvSpPr>
            <a:spLocks noChangeArrowheads="1"/>
          </p:cNvSpPr>
          <p:nvPr/>
        </p:nvSpPr>
        <p:spPr bwMode="auto">
          <a:xfrm>
            <a:off x="2372260" y="5899950"/>
            <a:ext cx="2190215" cy="52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a:r>
              <a:rPr lang="en-US" altLang="en-US" sz="1400" b="1" i="1" dirty="0">
                <a:solidFill>
                  <a:srgbClr val="800000"/>
                </a:solidFill>
              </a:rPr>
              <a:t>Analytics / DSS</a:t>
            </a:r>
            <a:br>
              <a:rPr lang="en-US" altLang="en-US" sz="1400" b="1" i="1" dirty="0">
                <a:solidFill>
                  <a:srgbClr val="800000"/>
                </a:solidFill>
              </a:rPr>
            </a:br>
            <a:r>
              <a:rPr lang="en-US" altLang="en-US" sz="1400" b="1" i="1" dirty="0">
                <a:solidFill>
                  <a:srgbClr val="800000"/>
                </a:solidFill>
              </a:rPr>
              <a:t>Dashboards / Visualization</a:t>
            </a:r>
          </a:p>
        </p:txBody>
      </p:sp>
      <p:sp>
        <p:nvSpPr>
          <p:cNvPr id="261167" name="Line 47">
            <a:extLst>
              <a:ext uri="{FF2B5EF4-FFF2-40B4-BE49-F238E27FC236}">
                <a16:creationId xmlns:a16="http://schemas.microsoft.com/office/drawing/2014/main" id="{540E1340-BF69-DA4E-894B-EBD93A9CFC9B}"/>
              </a:ext>
            </a:extLst>
          </p:cNvPr>
          <p:cNvSpPr>
            <a:spLocks noChangeShapeType="1"/>
          </p:cNvSpPr>
          <p:nvPr/>
        </p:nvSpPr>
        <p:spPr bwMode="auto">
          <a:xfrm>
            <a:off x="2667000" y="1981200"/>
            <a:ext cx="457200" cy="0"/>
          </a:xfrm>
          <a:prstGeom prst="line">
            <a:avLst/>
          </a:prstGeom>
          <a:noFill/>
          <a:ln w="50800">
            <a:solidFill>
              <a:schemeClr val="accent5">
                <a:lumMod val="50000"/>
              </a:schemeClr>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1168" name="Line 48">
            <a:extLst>
              <a:ext uri="{FF2B5EF4-FFF2-40B4-BE49-F238E27FC236}">
                <a16:creationId xmlns:a16="http://schemas.microsoft.com/office/drawing/2014/main" id="{4B3CCD53-684D-E34E-B7BE-576468FEBB62}"/>
              </a:ext>
            </a:extLst>
          </p:cNvPr>
          <p:cNvSpPr>
            <a:spLocks noChangeShapeType="1"/>
          </p:cNvSpPr>
          <p:nvPr/>
        </p:nvSpPr>
        <p:spPr bwMode="auto">
          <a:xfrm>
            <a:off x="4876800" y="1981200"/>
            <a:ext cx="457200" cy="0"/>
          </a:xfrm>
          <a:prstGeom prst="line">
            <a:avLst/>
          </a:prstGeom>
          <a:noFill/>
          <a:ln w="50800">
            <a:solidFill>
              <a:schemeClr val="accent5">
                <a:lumMod val="50000"/>
              </a:schemeClr>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1169" name="Line 49">
            <a:extLst>
              <a:ext uri="{FF2B5EF4-FFF2-40B4-BE49-F238E27FC236}">
                <a16:creationId xmlns:a16="http://schemas.microsoft.com/office/drawing/2014/main" id="{C74CB77A-69E1-BB41-8BA3-0E5AC24EDAF7}"/>
              </a:ext>
            </a:extLst>
          </p:cNvPr>
          <p:cNvSpPr>
            <a:spLocks noChangeShapeType="1"/>
          </p:cNvSpPr>
          <p:nvPr/>
        </p:nvSpPr>
        <p:spPr bwMode="auto">
          <a:xfrm>
            <a:off x="5867400" y="2895600"/>
            <a:ext cx="0" cy="228600"/>
          </a:xfrm>
          <a:prstGeom prst="line">
            <a:avLst/>
          </a:prstGeom>
          <a:noFill/>
          <a:ln w="12700">
            <a:solidFill>
              <a:schemeClr val="accent5">
                <a:lumMod val="50000"/>
              </a:schemeClr>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1170" name="Line 50">
            <a:extLst>
              <a:ext uri="{FF2B5EF4-FFF2-40B4-BE49-F238E27FC236}">
                <a16:creationId xmlns:a16="http://schemas.microsoft.com/office/drawing/2014/main" id="{FA73DFD6-A7D2-C146-8B29-6CC79FC8560A}"/>
              </a:ext>
            </a:extLst>
          </p:cNvPr>
          <p:cNvSpPr>
            <a:spLocks noChangeShapeType="1"/>
          </p:cNvSpPr>
          <p:nvPr/>
        </p:nvSpPr>
        <p:spPr bwMode="auto">
          <a:xfrm>
            <a:off x="7391400" y="2895600"/>
            <a:ext cx="0" cy="228600"/>
          </a:xfrm>
          <a:prstGeom prst="line">
            <a:avLst/>
          </a:prstGeom>
          <a:noFill/>
          <a:ln w="12700">
            <a:solidFill>
              <a:schemeClr val="accent5">
                <a:lumMod val="50000"/>
              </a:schemeClr>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Footer Placeholder 1">
            <a:extLst>
              <a:ext uri="{FF2B5EF4-FFF2-40B4-BE49-F238E27FC236}">
                <a16:creationId xmlns:a16="http://schemas.microsoft.com/office/drawing/2014/main" id="{63407162-AC59-0847-A421-87AECF99F840}"/>
              </a:ext>
            </a:extLst>
          </p:cNvPr>
          <p:cNvSpPr>
            <a:spLocks noGrp="1"/>
          </p:cNvSpPr>
          <p:nvPr>
            <p:ph type="ftr" sz="quarter" idx="11"/>
          </p:nvPr>
        </p:nvSpPr>
        <p:spPr/>
        <p:txBody>
          <a:bodyPr/>
          <a:lstStyle/>
          <a:p>
            <a:r>
              <a:rPr lang="en-US"/>
              <a:t>Data Warehousing, OLAP, Data Mining</a:t>
            </a:r>
          </a:p>
        </p:txBody>
      </p:sp>
      <p:sp>
        <p:nvSpPr>
          <p:cNvPr id="3" name="Slide Number Placeholder 2">
            <a:extLst>
              <a:ext uri="{FF2B5EF4-FFF2-40B4-BE49-F238E27FC236}">
                <a16:creationId xmlns:a16="http://schemas.microsoft.com/office/drawing/2014/main" id="{482A2E27-E56C-0642-9748-C5274DA6F7B8}"/>
              </a:ext>
            </a:extLst>
          </p:cNvPr>
          <p:cNvSpPr>
            <a:spLocks noGrp="1"/>
          </p:cNvSpPr>
          <p:nvPr>
            <p:ph type="sldNum" sz="quarter" idx="12"/>
          </p:nvPr>
        </p:nvSpPr>
        <p:spPr/>
        <p:txBody>
          <a:bodyPr/>
          <a:lstStyle/>
          <a:p>
            <a:fld id="{C0F4FBFA-1248-4AAF-9253-30F121885773}" type="slidenum">
              <a:rPr lang="en-US" smtClean="0"/>
              <a:t>9</a:t>
            </a:fld>
            <a:endParaRPr lang="en-US"/>
          </a:p>
        </p:txBody>
      </p:sp>
      <p:sp>
        <p:nvSpPr>
          <p:cNvPr id="261123" name="Rectangle 3">
            <a:extLst>
              <a:ext uri="{FF2B5EF4-FFF2-40B4-BE49-F238E27FC236}">
                <a16:creationId xmlns:a16="http://schemas.microsoft.com/office/drawing/2014/main" id="{07D80F63-9E34-304C-AB7C-711D38B8FEFA}"/>
              </a:ext>
            </a:extLst>
          </p:cNvPr>
          <p:cNvSpPr>
            <a:spLocks noChangeArrowheads="1"/>
          </p:cNvSpPr>
          <p:nvPr/>
        </p:nvSpPr>
        <p:spPr bwMode="auto">
          <a:xfrm>
            <a:off x="1341438" y="1639888"/>
            <a:ext cx="1276350" cy="666750"/>
          </a:xfrm>
          <a:prstGeom prst="rect">
            <a:avLst/>
          </a:prstGeom>
          <a:solidFill>
            <a:schemeClr val="bg1">
              <a:lumMod val="85000"/>
            </a:schemeClr>
          </a:solidFill>
          <a:ln w="25400">
            <a:solidFill>
              <a:schemeClr val="accent5">
                <a:lumMod val="50000"/>
              </a:schemeClr>
            </a:solidFill>
            <a:miter lim="800000"/>
            <a:headEnd/>
            <a:tailEnd/>
          </a:ln>
          <a:effectLst/>
        </p:spPr>
        <p:txBody>
          <a:bodyPr wrap="none" lIns="92075" tIns="46038" rIns="92075" bIns="46038">
            <a:spAutoFit/>
          </a:bodyPr>
          <a:lstStyle/>
          <a:p>
            <a:pPr algn="ctr"/>
            <a:r>
              <a:rPr lang="en-US" altLang="en-US" sz="1800" b="1">
                <a:solidFill>
                  <a:srgbClr val="008080"/>
                </a:solidFill>
              </a:rPr>
              <a:t>Source</a:t>
            </a:r>
          </a:p>
          <a:p>
            <a:pPr algn="ctr"/>
            <a:r>
              <a:rPr lang="en-US" altLang="en-US" sz="1800" b="1">
                <a:solidFill>
                  <a:srgbClr val="008080"/>
                </a:solidFill>
              </a:rPr>
              <a:t>Databases</a:t>
            </a:r>
          </a:p>
        </p:txBody>
      </p:sp>
    </p:spTree>
    <p:extLst>
      <p:ext uri="{BB962C8B-B14F-4D97-AF65-F5344CB8AC3E}">
        <p14:creationId xmlns:p14="http://schemas.microsoft.com/office/powerpoint/2010/main" val="37218338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6c6277e475342a88f9359975c1e8cba7887de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5016</TotalTime>
  <Words>4222</Words>
  <Application>Microsoft Office PowerPoint</Application>
  <PresentationFormat>On-screen Show (4:3)</PresentationFormat>
  <Paragraphs>763</Paragraphs>
  <Slides>82</Slides>
  <Notes>23</Notes>
  <HiddenSlides>2</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82</vt:i4>
      </vt:variant>
    </vt:vector>
  </HeadingPairs>
  <TitlesOfParts>
    <vt:vector size="94" baseType="lpstr">
      <vt:lpstr>American Typewriter</vt:lpstr>
      <vt:lpstr>Arial</vt:lpstr>
      <vt:lpstr>Baskerville</vt:lpstr>
      <vt:lpstr>Book Antiqua</vt:lpstr>
      <vt:lpstr>Bookman Old Style</vt:lpstr>
      <vt:lpstr>Calibri</vt:lpstr>
      <vt:lpstr>Chalkboard SE</vt:lpstr>
      <vt:lpstr>Courier New</vt:lpstr>
      <vt:lpstr>NewsGoth BT</vt:lpstr>
      <vt:lpstr>Times New Roman</vt:lpstr>
      <vt:lpstr>Wingdings</vt:lpstr>
      <vt:lpstr>Office Theme</vt:lpstr>
      <vt:lpstr>PowerPoint Presentation</vt:lpstr>
      <vt:lpstr>Data Warehousing Concepts</vt:lpstr>
      <vt:lpstr>PowerPoint Presentation</vt:lpstr>
      <vt:lpstr>Data is Growing in Organizations</vt:lpstr>
      <vt:lpstr>OLAP and Data Warehousing</vt:lpstr>
      <vt:lpstr>Enterprise Data Warehouses</vt:lpstr>
      <vt:lpstr>Definition: Data Warehouse</vt:lpstr>
      <vt:lpstr>Definition: Data Mart</vt:lpstr>
      <vt:lpstr>Data Warehouse Architecture</vt:lpstr>
      <vt:lpstr>PowerPoint Presentation</vt:lpstr>
      <vt:lpstr>DSS and OLAP vs OLTP</vt:lpstr>
      <vt:lpstr>OLTP vs OLAP Databases</vt:lpstr>
      <vt:lpstr>Why Build a Data Warehouse?</vt:lpstr>
      <vt:lpstr>Design Differences</vt:lpstr>
      <vt:lpstr>Inmon’s Definition…</vt:lpstr>
      <vt:lpstr>Subject-Orientation</vt:lpstr>
      <vt:lpstr>Non-Volatility</vt:lpstr>
      <vt:lpstr>Time Variance</vt:lpstr>
      <vt:lpstr>Integration</vt:lpstr>
      <vt:lpstr>Common Integration Issues</vt:lpstr>
      <vt:lpstr>Example: Data Integration</vt:lpstr>
      <vt:lpstr>Backflushing</vt:lpstr>
      <vt:lpstr>Summary, Review, &amp; Questions…</vt:lpstr>
      <vt:lpstr>Multi-Dimensional Modeling</vt:lpstr>
      <vt:lpstr>PowerPoint Presentation</vt:lpstr>
      <vt:lpstr>Two-Dimensional Data Models</vt:lpstr>
      <vt:lpstr>Multi-Dimensional Modeling</vt:lpstr>
      <vt:lpstr>Multidimensional Databases</vt:lpstr>
      <vt:lpstr>Schema Design: Star vs Snowflake</vt:lpstr>
      <vt:lpstr>Star Schema</vt:lpstr>
      <vt:lpstr>Benefits of Star Schemas</vt:lpstr>
      <vt:lpstr>Fact Tables</vt:lpstr>
      <vt:lpstr>The Role of the Fact Table</vt:lpstr>
      <vt:lpstr>Normalized OLTP Schema</vt:lpstr>
      <vt:lpstr>OLAP Star Schema</vt:lpstr>
      <vt:lpstr>Snowflake Schema</vt:lpstr>
      <vt:lpstr>Summary, Review, &amp; Questions…</vt:lpstr>
      <vt:lpstr>Star Schema Design</vt:lpstr>
      <vt:lpstr>PowerPoint Presentation</vt:lpstr>
      <vt:lpstr>Characteristics of Star Schemas</vt:lpstr>
      <vt:lpstr>Data Mart Design</vt:lpstr>
      <vt:lpstr>Advanced Star Schemas</vt:lpstr>
      <vt:lpstr>Generalized Event Schema</vt:lpstr>
      <vt:lpstr>Demonstration Queries</vt:lpstr>
      <vt:lpstr>Creating a Star Schema</vt:lpstr>
      <vt:lpstr>A Condition Star</vt:lpstr>
      <vt:lpstr>Queries over the Generalized Event Star</vt:lpstr>
      <vt:lpstr>Summary Table Star Schema</vt:lpstr>
      <vt:lpstr>Summary Tables</vt:lpstr>
      <vt:lpstr>Managing Time</vt:lpstr>
      <vt:lpstr>Time, Region, and other Aggregations</vt:lpstr>
      <vt:lpstr>Handling Time in Databases</vt:lpstr>
      <vt:lpstr>Methods for Handling Time</vt:lpstr>
      <vt:lpstr>Star Schema Summary</vt:lpstr>
      <vt:lpstr>HealthCare Billing Star The Data Warehouse Toolkit: The Complete Guide to Dimensional Modeling, Second Edition by Ralph Kimball and Margy Ross.  John Wiley &amp; Sons, 2002.</vt:lpstr>
      <vt:lpstr>Diagnosis Dimension – Set of Diagnoses</vt:lpstr>
      <vt:lpstr>Summary, Review, &amp; Questions…</vt:lpstr>
      <vt:lpstr>Data Mining and Knowledge Discovery</vt:lpstr>
      <vt:lpstr>PowerPoint Presentation</vt:lpstr>
      <vt:lpstr>Mining the Data Warehouse</vt:lpstr>
      <vt:lpstr>Knowledge Discovery</vt:lpstr>
      <vt:lpstr>Examples of Data Mining Goals</vt:lpstr>
      <vt:lpstr>Example of a Predictive Model</vt:lpstr>
      <vt:lpstr>Data Mining Process</vt:lpstr>
      <vt:lpstr>PowerPoint Presentation</vt:lpstr>
      <vt:lpstr>Types of Data Mining Tasks</vt:lpstr>
      <vt:lpstr>Data Mining vs Machine Learning</vt:lpstr>
      <vt:lpstr>Common Algorithms</vt:lpstr>
      <vt:lpstr>PowerPoint Presentation</vt:lpstr>
      <vt:lpstr>PowerPoint Presentation</vt:lpstr>
      <vt:lpstr>PowerPoint Presentation</vt:lpstr>
      <vt:lpstr>Data Growth</vt:lpstr>
      <vt:lpstr>A Day in Data…</vt:lpstr>
      <vt:lpstr>A Minute of Internet Data</vt:lpstr>
      <vt:lpstr>NoSQL Database Landscape</vt:lpstr>
      <vt:lpstr>Relational vs Big Data vs OLAP Databases</vt:lpstr>
      <vt:lpstr>SQL vs NoSQL</vt:lpstr>
      <vt:lpstr>NoSQL Use Cases</vt:lpstr>
      <vt:lpstr>OLTP vs OLAP Database Landscape</vt:lpstr>
      <vt:lpstr>Internet of Things</vt:lpstr>
      <vt:lpstr>PowerPoint Presentation</vt:lpstr>
      <vt:lpstr>Summary, Review, &amp;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Schedlbauer</dc:creator>
  <cp:lastModifiedBy>Martin Schedlbauer</cp:lastModifiedBy>
  <cp:revision>3</cp:revision>
  <dcterms:created xsi:type="dcterms:W3CDTF">2020-11-01T05:32:06Z</dcterms:created>
  <dcterms:modified xsi:type="dcterms:W3CDTF">2022-06-16T14:24:46Z</dcterms:modified>
</cp:coreProperties>
</file>