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9"/>
  </p:notesMasterIdLst>
  <p:handoutMasterIdLst>
    <p:handoutMasterId r:id="rId80"/>
  </p:handoutMasterIdLst>
  <p:sldIdLst>
    <p:sldId id="256" r:id="rId2"/>
    <p:sldId id="834" r:id="rId3"/>
    <p:sldId id="841" r:id="rId4"/>
    <p:sldId id="898" r:id="rId5"/>
    <p:sldId id="899" r:id="rId6"/>
    <p:sldId id="900" r:id="rId7"/>
    <p:sldId id="467" r:id="rId8"/>
    <p:sldId id="1006" r:id="rId9"/>
    <p:sldId id="475" r:id="rId10"/>
    <p:sldId id="906" r:id="rId11"/>
    <p:sldId id="907" r:id="rId12"/>
    <p:sldId id="905" r:id="rId13"/>
    <p:sldId id="901" r:id="rId14"/>
    <p:sldId id="902" r:id="rId15"/>
    <p:sldId id="903" r:id="rId16"/>
    <p:sldId id="910" r:id="rId17"/>
    <p:sldId id="908" r:id="rId18"/>
    <p:sldId id="912" r:id="rId19"/>
    <p:sldId id="913" r:id="rId20"/>
    <p:sldId id="914" r:id="rId21"/>
    <p:sldId id="916" r:id="rId22"/>
    <p:sldId id="917" r:id="rId23"/>
    <p:sldId id="918" r:id="rId24"/>
    <p:sldId id="915" r:id="rId25"/>
    <p:sldId id="919" r:id="rId26"/>
    <p:sldId id="920" r:id="rId27"/>
    <p:sldId id="923" r:id="rId28"/>
    <p:sldId id="922" r:id="rId29"/>
    <p:sldId id="921" r:id="rId30"/>
    <p:sldId id="924" r:id="rId31"/>
    <p:sldId id="925" r:id="rId32"/>
    <p:sldId id="943" r:id="rId33"/>
    <p:sldId id="926" r:id="rId34"/>
    <p:sldId id="927" r:id="rId35"/>
    <p:sldId id="928" r:id="rId36"/>
    <p:sldId id="929" r:id="rId37"/>
    <p:sldId id="930" r:id="rId38"/>
    <p:sldId id="932" r:id="rId39"/>
    <p:sldId id="933" r:id="rId40"/>
    <p:sldId id="991" r:id="rId41"/>
    <p:sldId id="993" r:id="rId42"/>
    <p:sldId id="969" r:id="rId43"/>
    <p:sldId id="970" r:id="rId44"/>
    <p:sldId id="994" r:id="rId45"/>
    <p:sldId id="944" r:id="rId46"/>
    <p:sldId id="934" r:id="rId47"/>
    <p:sldId id="935" r:id="rId48"/>
    <p:sldId id="940" r:id="rId49"/>
    <p:sldId id="939" r:id="rId50"/>
    <p:sldId id="941" r:id="rId51"/>
    <p:sldId id="938" r:id="rId52"/>
    <p:sldId id="945" r:id="rId53"/>
    <p:sldId id="962" r:id="rId54"/>
    <p:sldId id="909" r:id="rId55"/>
    <p:sldId id="975" r:id="rId56"/>
    <p:sldId id="976" r:id="rId57"/>
    <p:sldId id="977" r:id="rId58"/>
    <p:sldId id="980" r:id="rId59"/>
    <p:sldId id="978" r:id="rId60"/>
    <p:sldId id="341" r:id="rId61"/>
    <p:sldId id="971" r:id="rId62"/>
    <p:sldId id="985" r:id="rId63"/>
    <p:sldId id="979" r:id="rId64"/>
    <p:sldId id="981" r:id="rId65"/>
    <p:sldId id="982" r:id="rId66"/>
    <p:sldId id="984" r:id="rId67"/>
    <p:sldId id="983" r:id="rId68"/>
    <p:sldId id="973" r:id="rId69"/>
    <p:sldId id="963" r:id="rId70"/>
    <p:sldId id="964" r:id="rId71"/>
    <p:sldId id="986" r:id="rId72"/>
    <p:sldId id="988" r:id="rId73"/>
    <p:sldId id="989" r:id="rId74"/>
    <p:sldId id="990" r:id="rId75"/>
    <p:sldId id="965" r:id="rId76"/>
    <p:sldId id="997" r:id="rId77"/>
    <p:sldId id="911" r:id="rId78"/>
  </p:sldIdLst>
  <p:sldSz cx="9144000" cy="6858000" type="screen4x3"/>
  <p:notesSz cx="6858000" cy="91440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56B31-C7F7-4D03-8C7B-6BFEAEEB9244}" v="3" dt="2022-08-16T07:30:02.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27"/>
    <p:restoredTop sz="94714"/>
  </p:normalViewPr>
  <p:slideViewPr>
    <p:cSldViewPr>
      <p:cViewPr varScale="1">
        <p:scale>
          <a:sx n="94" d="100"/>
          <a:sy n="94" d="100"/>
        </p:scale>
        <p:origin x="96" y="4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194"/>
    </p:cViewPr>
  </p:sorterViewPr>
  <p:notesViewPr>
    <p:cSldViewPr>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userId="99666baf021553f1" providerId="LiveId" clId="{A8956B31-C7F7-4D03-8C7B-6BFEAEEB9244}"/>
    <pc:docChg chg="undo custSel delSld modSld modMainMaster">
      <pc:chgData name="Martin" userId="99666baf021553f1" providerId="LiveId" clId="{A8956B31-C7F7-4D03-8C7B-6BFEAEEB9244}" dt="2022-08-16T07:55:56.359" v="28" actId="1076"/>
      <pc:docMkLst>
        <pc:docMk/>
      </pc:docMkLst>
      <pc:sldChg chg="addSp delSp modSp mod">
        <pc:chgData name="Martin" userId="99666baf021553f1" providerId="LiveId" clId="{A8956B31-C7F7-4D03-8C7B-6BFEAEEB9244}" dt="2022-08-16T07:28:54.790" v="12" actId="20577"/>
        <pc:sldMkLst>
          <pc:docMk/>
          <pc:sldMk cId="0" sldId="256"/>
        </pc:sldMkLst>
        <pc:spChg chg="mod">
          <ac:chgData name="Martin" userId="99666baf021553f1" providerId="LiveId" clId="{A8956B31-C7F7-4D03-8C7B-6BFEAEEB9244}" dt="2022-08-16T07:28:54.790" v="12" actId="20577"/>
          <ac:spMkLst>
            <pc:docMk/>
            <pc:sldMk cId="0" sldId="256"/>
            <ac:spMk id="2" creationId="{00000000-0000-0000-0000-000000000000}"/>
          </ac:spMkLst>
        </pc:spChg>
        <pc:picChg chg="add mod">
          <ac:chgData name="Martin" userId="99666baf021553f1" providerId="LiveId" clId="{A8956B31-C7F7-4D03-8C7B-6BFEAEEB9244}" dt="2022-08-16T07:28:45.137" v="4" actId="1076"/>
          <ac:picMkLst>
            <pc:docMk/>
            <pc:sldMk cId="0" sldId="256"/>
            <ac:picMk id="5" creationId="{C8D8F483-9A49-5281-F96E-7E93E79BB7D1}"/>
          </ac:picMkLst>
        </pc:picChg>
        <pc:picChg chg="del">
          <ac:chgData name="Martin" userId="99666baf021553f1" providerId="LiveId" clId="{A8956B31-C7F7-4D03-8C7B-6BFEAEEB9244}" dt="2022-08-16T07:27:57.244" v="0" actId="478"/>
          <ac:picMkLst>
            <pc:docMk/>
            <pc:sldMk cId="0" sldId="256"/>
            <ac:picMk id="6" creationId="{B5F7F5D4-DFB7-FE48-AE46-EF4044D75B6D}"/>
          </ac:picMkLst>
        </pc:picChg>
      </pc:sldChg>
      <pc:sldChg chg="del">
        <pc:chgData name="Martin" userId="99666baf021553f1" providerId="LiveId" clId="{A8956B31-C7F7-4D03-8C7B-6BFEAEEB9244}" dt="2022-08-16T07:29:09.133" v="13" actId="47"/>
        <pc:sldMkLst>
          <pc:docMk/>
          <pc:sldMk cId="7874037" sldId="838"/>
        </pc:sldMkLst>
      </pc:sldChg>
      <pc:sldChg chg="modSp mod">
        <pc:chgData name="Martin" userId="99666baf021553f1" providerId="LiveId" clId="{A8956B31-C7F7-4D03-8C7B-6BFEAEEB9244}" dt="2022-08-16T07:55:56.359" v="28" actId="1076"/>
        <pc:sldMkLst>
          <pc:docMk/>
          <pc:sldMk cId="571870454" sldId="912"/>
        </pc:sldMkLst>
        <pc:spChg chg="mod">
          <ac:chgData name="Martin" userId="99666baf021553f1" providerId="LiveId" clId="{A8956B31-C7F7-4D03-8C7B-6BFEAEEB9244}" dt="2022-08-16T07:55:56.359" v="28" actId="1076"/>
          <ac:spMkLst>
            <pc:docMk/>
            <pc:sldMk cId="571870454" sldId="912"/>
            <ac:spMk id="6" creationId="{53EF08A8-AF38-064B-B391-FF3BA851631B}"/>
          </ac:spMkLst>
        </pc:spChg>
      </pc:sldChg>
      <pc:sldChg chg="modSp mod">
        <pc:chgData name="Martin" userId="99666baf021553f1" providerId="LiveId" clId="{A8956B31-C7F7-4D03-8C7B-6BFEAEEB9244}" dt="2022-08-16T07:30:49.522" v="23" actId="1076"/>
        <pc:sldMkLst>
          <pc:docMk/>
          <pc:sldMk cId="2917144488" sldId="929"/>
        </pc:sldMkLst>
        <pc:spChg chg="mod">
          <ac:chgData name="Martin" userId="99666baf021553f1" providerId="LiveId" clId="{A8956B31-C7F7-4D03-8C7B-6BFEAEEB9244}" dt="2022-08-16T07:30:49.522" v="23" actId="1076"/>
          <ac:spMkLst>
            <pc:docMk/>
            <pc:sldMk cId="2917144488" sldId="929"/>
            <ac:spMk id="8" creationId="{1C46B9C7-BCCE-6447-BF04-F28A89EDC40E}"/>
          </ac:spMkLst>
        </pc:spChg>
        <pc:spChg chg="mod">
          <ac:chgData name="Martin" userId="99666baf021553f1" providerId="LiveId" clId="{A8956B31-C7F7-4D03-8C7B-6BFEAEEB9244}" dt="2022-08-16T07:30:49.522" v="23" actId="1076"/>
          <ac:spMkLst>
            <pc:docMk/>
            <pc:sldMk cId="2917144488" sldId="929"/>
            <ac:spMk id="12" creationId="{C1D69084-7BD1-5040-B20F-C3B1AB24EA5D}"/>
          </ac:spMkLst>
        </pc:spChg>
      </pc:sldChg>
      <pc:sldChg chg="del">
        <pc:chgData name="Martin" userId="99666baf021553f1" providerId="LiveId" clId="{A8956B31-C7F7-4D03-8C7B-6BFEAEEB9244}" dt="2022-08-16T07:31:12.215" v="24" actId="47"/>
        <pc:sldMkLst>
          <pc:docMk/>
          <pc:sldMk cId="44288004" sldId="942"/>
        </pc:sldMkLst>
      </pc:sldChg>
      <pc:sldChg chg="del">
        <pc:chgData name="Martin" userId="99666baf021553f1" providerId="LiveId" clId="{A8956B31-C7F7-4D03-8C7B-6BFEAEEB9244}" dt="2022-08-16T07:31:12.215" v="24" actId="47"/>
        <pc:sldMkLst>
          <pc:docMk/>
          <pc:sldMk cId="327351197" sldId="946"/>
        </pc:sldMkLst>
      </pc:sldChg>
      <pc:sldChg chg="del">
        <pc:chgData name="Martin" userId="99666baf021553f1" providerId="LiveId" clId="{A8956B31-C7F7-4D03-8C7B-6BFEAEEB9244}" dt="2022-08-16T07:31:12.215" v="24" actId="47"/>
        <pc:sldMkLst>
          <pc:docMk/>
          <pc:sldMk cId="1494095730" sldId="947"/>
        </pc:sldMkLst>
      </pc:sldChg>
      <pc:sldChg chg="del">
        <pc:chgData name="Martin" userId="99666baf021553f1" providerId="LiveId" clId="{A8956B31-C7F7-4D03-8C7B-6BFEAEEB9244}" dt="2022-08-16T07:31:12.215" v="24" actId="47"/>
        <pc:sldMkLst>
          <pc:docMk/>
          <pc:sldMk cId="3466416816" sldId="948"/>
        </pc:sldMkLst>
      </pc:sldChg>
      <pc:sldChg chg="del">
        <pc:chgData name="Martin" userId="99666baf021553f1" providerId="LiveId" clId="{A8956B31-C7F7-4D03-8C7B-6BFEAEEB9244}" dt="2022-08-16T07:31:12.215" v="24" actId="47"/>
        <pc:sldMkLst>
          <pc:docMk/>
          <pc:sldMk cId="775953595" sldId="949"/>
        </pc:sldMkLst>
      </pc:sldChg>
      <pc:sldChg chg="del">
        <pc:chgData name="Martin" userId="99666baf021553f1" providerId="LiveId" clId="{A8956B31-C7F7-4D03-8C7B-6BFEAEEB9244}" dt="2022-08-16T07:31:12.215" v="24" actId="47"/>
        <pc:sldMkLst>
          <pc:docMk/>
          <pc:sldMk cId="2495445165" sldId="950"/>
        </pc:sldMkLst>
      </pc:sldChg>
      <pc:sldChg chg="del">
        <pc:chgData name="Martin" userId="99666baf021553f1" providerId="LiveId" clId="{A8956B31-C7F7-4D03-8C7B-6BFEAEEB9244}" dt="2022-08-16T07:31:12.215" v="24" actId="47"/>
        <pc:sldMkLst>
          <pc:docMk/>
          <pc:sldMk cId="1778033232" sldId="951"/>
        </pc:sldMkLst>
      </pc:sldChg>
      <pc:sldChg chg="del">
        <pc:chgData name="Martin" userId="99666baf021553f1" providerId="LiveId" clId="{A8956B31-C7F7-4D03-8C7B-6BFEAEEB9244}" dt="2022-08-16T07:31:12.215" v="24" actId="47"/>
        <pc:sldMkLst>
          <pc:docMk/>
          <pc:sldMk cId="16111468" sldId="952"/>
        </pc:sldMkLst>
      </pc:sldChg>
      <pc:sldChg chg="del">
        <pc:chgData name="Martin" userId="99666baf021553f1" providerId="LiveId" clId="{A8956B31-C7F7-4D03-8C7B-6BFEAEEB9244}" dt="2022-08-16T07:31:12.215" v="24" actId="47"/>
        <pc:sldMkLst>
          <pc:docMk/>
          <pc:sldMk cId="4094925750" sldId="953"/>
        </pc:sldMkLst>
      </pc:sldChg>
      <pc:sldChg chg="del">
        <pc:chgData name="Martin" userId="99666baf021553f1" providerId="LiveId" clId="{A8956B31-C7F7-4D03-8C7B-6BFEAEEB9244}" dt="2022-08-16T07:31:12.215" v="24" actId="47"/>
        <pc:sldMkLst>
          <pc:docMk/>
          <pc:sldMk cId="236634382" sldId="954"/>
        </pc:sldMkLst>
      </pc:sldChg>
      <pc:sldChg chg="del">
        <pc:chgData name="Martin" userId="99666baf021553f1" providerId="LiveId" clId="{A8956B31-C7F7-4D03-8C7B-6BFEAEEB9244}" dt="2022-08-16T07:31:12.215" v="24" actId="47"/>
        <pc:sldMkLst>
          <pc:docMk/>
          <pc:sldMk cId="3781357744" sldId="955"/>
        </pc:sldMkLst>
      </pc:sldChg>
      <pc:sldChg chg="del">
        <pc:chgData name="Martin" userId="99666baf021553f1" providerId="LiveId" clId="{A8956B31-C7F7-4D03-8C7B-6BFEAEEB9244}" dt="2022-08-16T07:31:12.215" v="24" actId="47"/>
        <pc:sldMkLst>
          <pc:docMk/>
          <pc:sldMk cId="416575311" sldId="956"/>
        </pc:sldMkLst>
      </pc:sldChg>
      <pc:sldChg chg="del">
        <pc:chgData name="Martin" userId="99666baf021553f1" providerId="LiveId" clId="{A8956B31-C7F7-4D03-8C7B-6BFEAEEB9244}" dt="2022-08-16T07:31:12.215" v="24" actId="47"/>
        <pc:sldMkLst>
          <pc:docMk/>
          <pc:sldMk cId="3510220043" sldId="957"/>
        </pc:sldMkLst>
      </pc:sldChg>
      <pc:sldChg chg="del">
        <pc:chgData name="Martin" userId="99666baf021553f1" providerId="LiveId" clId="{A8956B31-C7F7-4D03-8C7B-6BFEAEEB9244}" dt="2022-08-16T07:31:12.215" v="24" actId="47"/>
        <pc:sldMkLst>
          <pc:docMk/>
          <pc:sldMk cId="2824995702" sldId="958"/>
        </pc:sldMkLst>
      </pc:sldChg>
      <pc:sldChg chg="del">
        <pc:chgData name="Martin" userId="99666baf021553f1" providerId="LiveId" clId="{A8956B31-C7F7-4D03-8C7B-6BFEAEEB9244}" dt="2022-08-16T07:31:12.215" v="24" actId="47"/>
        <pc:sldMkLst>
          <pc:docMk/>
          <pc:sldMk cId="1755259217" sldId="959"/>
        </pc:sldMkLst>
      </pc:sldChg>
      <pc:sldChg chg="del">
        <pc:chgData name="Martin" userId="99666baf021553f1" providerId="LiveId" clId="{A8956B31-C7F7-4D03-8C7B-6BFEAEEB9244}" dt="2022-08-16T07:31:12.215" v="24" actId="47"/>
        <pc:sldMkLst>
          <pc:docMk/>
          <pc:sldMk cId="2174080492" sldId="961"/>
        </pc:sldMkLst>
      </pc:sldChg>
      <pc:sldChg chg="del">
        <pc:chgData name="Martin" userId="99666baf021553f1" providerId="LiveId" clId="{A8956B31-C7F7-4D03-8C7B-6BFEAEEB9244}" dt="2022-08-16T07:31:27.285" v="25" actId="47"/>
        <pc:sldMkLst>
          <pc:docMk/>
          <pc:sldMk cId="2245015776" sldId="995"/>
        </pc:sldMkLst>
      </pc:sldChg>
      <pc:sldChg chg="del">
        <pc:chgData name="Martin" userId="99666baf021553f1" providerId="LiveId" clId="{A8956B31-C7F7-4D03-8C7B-6BFEAEEB9244}" dt="2022-08-16T07:31:27.285" v="25" actId="47"/>
        <pc:sldMkLst>
          <pc:docMk/>
          <pc:sldMk cId="1677565506" sldId="996"/>
        </pc:sldMkLst>
      </pc:sldChg>
      <pc:sldChg chg="del">
        <pc:chgData name="Martin" userId="99666baf021553f1" providerId="LiveId" clId="{A8956B31-C7F7-4D03-8C7B-6BFEAEEB9244}" dt="2022-08-16T07:31:27.285" v="25" actId="47"/>
        <pc:sldMkLst>
          <pc:docMk/>
          <pc:sldMk cId="1563073437" sldId="998"/>
        </pc:sldMkLst>
      </pc:sldChg>
      <pc:sldChg chg="del">
        <pc:chgData name="Martin" userId="99666baf021553f1" providerId="LiveId" clId="{A8956B31-C7F7-4D03-8C7B-6BFEAEEB9244}" dt="2022-08-16T07:31:27.285" v="25" actId="47"/>
        <pc:sldMkLst>
          <pc:docMk/>
          <pc:sldMk cId="4249777390" sldId="999"/>
        </pc:sldMkLst>
      </pc:sldChg>
      <pc:sldChg chg="del">
        <pc:chgData name="Martin" userId="99666baf021553f1" providerId="LiveId" clId="{A8956B31-C7F7-4D03-8C7B-6BFEAEEB9244}" dt="2022-08-16T07:31:27.285" v="25" actId="47"/>
        <pc:sldMkLst>
          <pc:docMk/>
          <pc:sldMk cId="2143146767" sldId="1000"/>
        </pc:sldMkLst>
      </pc:sldChg>
      <pc:sldChg chg="del">
        <pc:chgData name="Martin" userId="99666baf021553f1" providerId="LiveId" clId="{A8956B31-C7F7-4D03-8C7B-6BFEAEEB9244}" dt="2022-08-16T07:31:27.285" v="25" actId="47"/>
        <pc:sldMkLst>
          <pc:docMk/>
          <pc:sldMk cId="169621446" sldId="1001"/>
        </pc:sldMkLst>
      </pc:sldChg>
      <pc:sldChg chg="del">
        <pc:chgData name="Martin" userId="99666baf021553f1" providerId="LiveId" clId="{A8956B31-C7F7-4D03-8C7B-6BFEAEEB9244}" dt="2022-08-16T07:31:27.285" v="25" actId="47"/>
        <pc:sldMkLst>
          <pc:docMk/>
          <pc:sldMk cId="2324154994" sldId="1002"/>
        </pc:sldMkLst>
      </pc:sldChg>
      <pc:sldChg chg="del">
        <pc:chgData name="Martin" userId="99666baf021553f1" providerId="LiveId" clId="{A8956B31-C7F7-4D03-8C7B-6BFEAEEB9244}" dt="2022-08-16T07:31:27.285" v="25" actId="47"/>
        <pc:sldMkLst>
          <pc:docMk/>
          <pc:sldMk cId="1675988465" sldId="1003"/>
        </pc:sldMkLst>
      </pc:sldChg>
      <pc:sldChg chg="del">
        <pc:chgData name="Martin" userId="99666baf021553f1" providerId="LiveId" clId="{A8956B31-C7F7-4D03-8C7B-6BFEAEEB9244}" dt="2022-08-16T07:31:27.285" v="25" actId="47"/>
        <pc:sldMkLst>
          <pc:docMk/>
          <pc:sldMk cId="2278056770" sldId="1004"/>
        </pc:sldMkLst>
      </pc:sldChg>
      <pc:sldChg chg="del">
        <pc:chgData name="Martin" userId="99666baf021553f1" providerId="LiveId" clId="{A8956B31-C7F7-4D03-8C7B-6BFEAEEB9244}" dt="2022-08-16T07:31:27.285" v="25" actId="47"/>
        <pc:sldMkLst>
          <pc:docMk/>
          <pc:sldMk cId="2848686622" sldId="1005"/>
        </pc:sldMkLst>
      </pc:sldChg>
      <pc:sldMasterChg chg="addSp delSp modSp mod modSldLayout">
        <pc:chgData name="Martin" userId="99666baf021553f1" providerId="LiveId" clId="{A8956B31-C7F7-4D03-8C7B-6BFEAEEB9244}" dt="2022-08-16T07:30:13.283" v="21" actId="14100"/>
        <pc:sldMasterMkLst>
          <pc:docMk/>
          <pc:sldMasterMk cId="0" sldId="2147483648"/>
        </pc:sldMasterMkLst>
        <pc:picChg chg="add mod">
          <ac:chgData name="Martin" userId="99666baf021553f1" providerId="LiveId" clId="{A8956B31-C7F7-4D03-8C7B-6BFEAEEB9244}" dt="2022-08-16T07:30:13.283" v="21" actId="14100"/>
          <ac:picMkLst>
            <pc:docMk/>
            <pc:sldMasterMk cId="0" sldId="2147483648"/>
            <ac:picMk id="8" creationId="{64250CB1-D380-D4E8-C4C9-2570E0B191B3}"/>
          </ac:picMkLst>
        </pc:picChg>
        <pc:picChg chg="del">
          <ac:chgData name="Martin" userId="99666baf021553f1" providerId="LiveId" clId="{A8956B31-C7F7-4D03-8C7B-6BFEAEEB9244}" dt="2022-08-16T07:29:56.888" v="15" actId="478"/>
          <ac:picMkLst>
            <pc:docMk/>
            <pc:sldMasterMk cId="0" sldId="2147483648"/>
            <ac:picMk id="10" creationId="{66AA95C7-C3D0-4A42-9747-F73212FC18DE}"/>
          </ac:picMkLst>
        </pc:picChg>
        <pc:sldLayoutChg chg="delSp">
          <pc:chgData name="Martin" userId="99666baf021553f1" providerId="LiveId" clId="{A8956B31-C7F7-4D03-8C7B-6BFEAEEB9244}" dt="2022-08-16T07:29:34.195" v="14" actId="478"/>
          <pc:sldLayoutMkLst>
            <pc:docMk/>
            <pc:sldMasterMk cId="0" sldId="2147483648"/>
            <pc:sldLayoutMk cId="2720581196" sldId="2147483661"/>
          </pc:sldLayoutMkLst>
          <pc:picChg chg="del">
            <ac:chgData name="Martin" userId="99666baf021553f1" providerId="LiveId" clId="{A8956B31-C7F7-4D03-8C7B-6BFEAEEB9244}" dt="2022-08-16T07:29:34.195" v="14" actId="478"/>
            <ac:picMkLst>
              <pc:docMk/>
              <pc:sldMasterMk cId="0" sldId="2147483648"/>
              <pc:sldLayoutMk cId="2720581196" sldId="2147483661"/>
              <ac:picMk id="8194" creationId="{67466EB9-3444-4841-B5B0-C34E8C48720F}"/>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IS2000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2ED8D5-6385-4550-B26D-67CCCCBF7C19}" type="datetimeFigureOut">
              <a:rPr lang="en-US" smtClean="0"/>
              <a:t>8/16/2022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8CA270-C59E-4F70-B09B-8474744719AD}" type="slidenum">
              <a:rPr lang="en-US" smtClean="0"/>
              <a:t>‹#›</a:t>
            </a:fld>
            <a:endParaRPr lang="en-US"/>
          </a:p>
        </p:txBody>
      </p:sp>
    </p:spTree>
    <p:extLst>
      <p:ext uri="{BB962C8B-B14F-4D97-AF65-F5344CB8AC3E}">
        <p14:creationId xmlns:p14="http://schemas.microsoft.com/office/powerpoint/2010/main" val="1195396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IS4300</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B18F0-954F-474E-800A-853E660819CA}" type="datetimeFigureOut">
              <a:rPr lang="en-US" smtClean="0"/>
              <a:t>8/16/2022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BEF0-F076-4906-A921-C330E6E308E9}" type="slidenum">
              <a:rPr lang="en-US" smtClean="0"/>
              <a:t>‹#›</a:t>
            </a:fld>
            <a:endParaRPr lang="en-US"/>
          </a:p>
        </p:txBody>
      </p:sp>
    </p:spTree>
    <p:extLst>
      <p:ext uri="{BB962C8B-B14F-4D97-AF65-F5344CB8AC3E}">
        <p14:creationId xmlns:p14="http://schemas.microsoft.com/office/powerpoint/2010/main" val="21332993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p:cNvSpPr>
            <a:spLocks noGrp="1"/>
          </p:cNvSpPr>
          <p:nvPr>
            <p:ph type="body" sz="quarter" idx="10"/>
          </p:nvPr>
        </p:nvSpPr>
        <p:spPr>
          <a:xfrm>
            <a:off x="731838" y="4560888"/>
            <a:ext cx="5851525" cy="4319587"/>
          </a:xfrm>
          <a:prstGeom prst="rect">
            <a:avLst/>
          </a:prstGeom>
        </p:spPr>
        <p:txBody>
          <a:bodyPr>
            <a:normAutofit/>
          </a:bodyPr>
          <a:lstStyle/>
          <a:p>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a:xfrm>
            <a:off x="731838" y="4560888"/>
            <a:ext cx="5851525" cy="4319587"/>
          </a:xfrm>
          <a:prstGeom prst="rect">
            <a:avLst/>
          </a:prstGeom>
        </p:spPr>
        <p:txBody>
          <a:bodyPr>
            <a:normAutofit/>
          </a:bodyPr>
          <a:lstStyle/>
          <a:p>
            <a:endParaRPr lang="en-US"/>
          </a:p>
        </p:txBody>
      </p:sp>
      <p:sp>
        <p:nvSpPr>
          <p:cNvPr id="7" name="Slide Number Placeholder 6"/>
          <p:cNvSpPr>
            <a:spLocks noGrp="1"/>
          </p:cNvSpPr>
          <p:nvPr>
            <p:ph type="sldNum" sz="quarter" idx="11"/>
          </p:nvPr>
        </p:nvSpPr>
        <p:spPr/>
        <p:txBody>
          <a:bodyPr/>
          <a:lstStyle/>
          <a:p>
            <a:fld id="{686CC34E-B92D-43C2-A321-18CE4298A15D}" type="slidenum">
              <a:rPr lang="en-US" smtClean="0"/>
              <a:pPr/>
              <a:t>2</a:t>
            </a:fld>
            <a:endParaRPr lang="en-US"/>
          </a:p>
        </p:txBody>
      </p:sp>
      <p:sp>
        <p:nvSpPr>
          <p:cNvPr id="8" name="Header Placeholder 7"/>
          <p:cNvSpPr>
            <a:spLocks noGrp="1"/>
          </p:cNvSpPr>
          <p:nvPr>
            <p:ph type="hdr" sz="quarter" idx="12"/>
          </p:nvPr>
        </p:nvSpPr>
        <p:spPr>
          <a:xfrm>
            <a:off x="506308" y="176213"/>
            <a:ext cx="6400800" cy="304800"/>
          </a:xfrm>
          <a:prstGeom prst="rect">
            <a:avLst/>
          </a:prstGeom>
        </p:spPr>
        <p:txBody>
          <a:bodyPr/>
          <a:lstStyle/>
          <a:p>
            <a:r>
              <a:rPr lang="en-US"/>
              <a:t>Agile Business Analysis Practices</a:t>
            </a:r>
          </a:p>
        </p:txBody>
      </p:sp>
    </p:spTree>
    <p:extLst>
      <p:ext uri="{BB962C8B-B14F-4D97-AF65-F5344CB8AC3E}">
        <p14:creationId xmlns:p14="http://schemas.microsoft.com/office/powerpoint/2010/main" val="161179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p:cNvSpPr>
            <a:spLocks noGrp="1"/>
          </p:cNvSpPr>
          <p:nvPr>
            <p:ph type="body" sz="quarter" idx="10"/>
          </p:nvPr>
        </p:nvSpPr>
        <p:spPr>
          <a:xfrm>
            <a:off x="731838" y="4560888"/>
            <a:ext cx="5851525" cy="4319587"/>
          </a:xfrm>
          <a:prstGeom prst="rect">
            <a:avLst/>
          </a:prstGeom>
        </p:spPr>
        <p:txBody>
          <a:bodyPr>
            <a:normAutofit/>
          </a:bodyPr>
          <a:lstStyle/>
          <a:p>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a:xfrm>
            <a:off x="731838" y="4560888"/>
            <a:ext cx="5851525" cy="4319587"/>
          </a:xfrm>
          <a:prstGeom prst="rect">
            <a:avLst/>
          </a:prstGeom>
        </p:spPr>
        <p:txBody>
          <a:bodyPr>
            <a:normAutofit/>
          </a:bodyPr>
          <a:lstStyle/>
          <a:p>
            <a:endParaRPr lang="en-US"/>
          </a:p>
        </p:txBody>
      </p:sp>
      <p:sp>
        <p:nvSpPr>
          <p:cNvPr id="7" name="Slide Number Placeholder 6"/>
          <p:cNvSpPr>
            <a:spLocks noGrp="1"/>
          </p:cNvSpPr>
          <p:nvPr>
            <p:ph type="sldNum" sz="quarter" idx="11"/>
          </p:nvPr>
        </p:nvSpPr>
        <p:spPr/>
        <p:txBody>
          <a:bodyPr/>
          <a:lstStyle/>
          <a:p>
            <a:fld id="{686CC34E-B92D-43C2-A321-18CE4298A15D}" type="slidenum">
              <a:rPr lang="en-US" smtClean="0"/>
              <a:pPr/>
              <a:t>61</a:t>
            </a:fld>
            <a:endParaRPr lang="en-US"/>
          </a:p>
        </p:txBody>
      </p:sp>
      <p:sp>
        <p:nvSpPr>
          <p:cNvPr id="8" name="Header Placeholder 7"/>
          <p:cNvSpPr>
            <a:spLocks noGrp="1"/>
          </p:cNvSpPr>
          <p:nvPr>
            <p:ph type="hdr" sz="quarter" idx="12"/>
          </p:nvPr>
        </p:nvSpPr>
        <p:spPr>
          <a:xfrm>
            <a:off x="506308" y="176213"/>
            <a:ext cx="6400800" cy="304800"/>
          </a:xfrm>
          <a:prstGeom prst="rect">
            <a:avLst/>
          </a:prstGeom>
        </p:spPr>
        <p:txBody>
          <a:bodyPr/>
          <a:lstStyle/>
          <a:p>
            <a:r>
              <a:rPr lang="en-US"/>
              <a:t>Agile Business Analysis Practices</a:t>
            </a:r>
          </a:p>
        </p:txBody>
      </p:sp>
    </p:spTree>
    <p:extLst>
      <p:ext uri="{BB962C8B-B14F-4D97-AF65-F5344CB8AC3E}">
        <p14:creationId xmlns:p14="http://schemas.microsoft.com/office/powerpoint/2010/main" val="363786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62</a:t>
            </a:fld>
            <a:endParaRPr lang="en-US"/>
          </a:p>
        </p:txBody>
      </p:sp>
    </p:spTree>
    <p:extLst>
      <p:ext uri="{BB962C8B-B14F-4D97-AF65-F5344CB8AC3E}">
        <p14:creationId xmlns:p14="http://schemas.microsoft.com/office/powerpoint/2010/main" val="18223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p:cNvSpPr>
            <a:spLocks noGrp="1"/>
          </p:cNvSpPr>
          <p:nvPr>
            <p:ph type="body" sz="quarter" idx="10"/>
          </p:nvPr>
        </p:nvSpPr>
        <p:spPr>
          <a:xfrm>
            <a:off x="731838" y="4560888"/>
            <a:ext cx="5851525" cy="4319587"/>
          </a:xfrm>
          <a:prstGeom prst="rect">
            <a:avLst/>
          </a:prstGeom>
        </p:spPr>
        <p:txBody>
          <a:bodyPr>
            <a:normAutofit/>
          </a:bodyPr>
          <a:lstStyle/>
          <a:p>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a:xfrm>
            <a:off x="731838" y="4560888"/>
            <a:ext cx="5851525" cy="4319587"/>
          </a:xfrm>
          <a:prstGeom prst="rect">
            <a:avLst/>
          </a:prstGeom>
        </p:spPr>
        <p:txBody>
          <a:bodyPr>
            <a:normAutofit/>
          </a:bodyPr>
          <a:lstStyle/>
          <a:p>
            <a:endParaRPr lang="en-US"/>
          </a:p>
        </p:txBody>
      </p:sp>
      <p:sp>
        <p:nvSpPr>
          <p:cNvPr id="7" name="Slide Number Placeholder 6"/>
          <p:cNvSpPr>
            <a:spLocks noGrp="1"/>
          </p:cNvSpPr>
          <p:nvPr>
            <p:ph type="sldNum" sz="quarter" idx="11"/>
          </p:nvPr>
        </p:nvSpPr>
        <p:spPr/>
        <p:txBody>
          <a:bodyPr/>
          <a:lstStyle/>
          <a:p>
            <a:fld id="{686CC34E-B92D-43C2-A321-18CE4298A15D}" type="slidenum">
              <a:rPr lang="en-US" smtClean="0"/>
              <a:pPr/>
              <a:t>69</a:t>
            </a:fld>
            <a:endParaRPr lang="en-US"/>
          </a:p>
        </p:txBody>
      </p:sp>
      <p:sp>
        <p:nvSpPr>
          <p:cNvPr id="8" name="Header Placeholder 7"/>
          <p:cNvSpPr>
            <a:spLocks noGrp="1"/>
          </p:cNvSpPr>
          <p:nvPr>
            <p:ph type="hdr" sz="quarter" idx="12"/>
          </p:nvPr>
        </p:nvSpPr>
        <p:spPr>
          <a:xfrm>
            <a:off x="506308" y="176213"/>
            <a:ext cx="6400800" cy="304800"/>
          </a:xfrm>
          <a:prstGeom prst="rect">
            <a:avLst/>
          </a:prstGeom>
        </p:spPr>
        <p:txBody>
          <a:bodyPr/>
          <a:lstStyle/>
          <a:p>
            <a:r>
              <a:rPr lang="en-US"/>
              <a:t>Agile Business Analysis Practices</a:t>
            </a:r>
          </a:p>
        </p:txBody>
      </p:sp>
    </p:spTree>
    <p:extLst>
      <p:ext uri="{BB962C8B-B14F-4D97-AF65-F5344CB8AC3E}">
        <p14:creationId xmlns:p14="http://schemas.microsoft.com/office/powerpoint/2010/main" val="195417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70</a:t>
            </a:fld>
            <a:endParaRPr lang="en-US"/>
          </a:p>
        </p:txBody>
      </p:sp>
    </p:spTree>
    <p:extLst>
      <p:ext uri="{BB962C8B-B14F-4D97-AF65-F5344CB8AC3E}">
        <p14:creationId xmlns:p14="http://schemas.microsoft.com/office/powerpoint/2010/main" val="337741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3</a:t>
            </a:fld>
            <a:endParaRPr lang="en-US"/>
          </a:p>
        </p:txBody>
      </p:sp>
    </p:spTree>
    <p:extLst>
      <p:ext uri="{BB962C8B-B14F-4D97-AF65-F5344CB8AC3E}">
        <p14:creationId xmlns:p14="http://schemas.microsoft.com/office/powerpoint/2010/main" val="202493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Rot="1" noChangeAspect="1" noChangeArrowheads="1" noTextEdit="1"/>
          </p:cNvSpPr>
          <p:nvPr>
            <p:ph type="sldImg"/>
          </p:nvPr>
        </p:nvSpPr>
        <p:spPr>
          <a:xfrm>
            <a:off x="1266825" y="725488"/>
            <a:ext cx="4783138" cy="3586162"/>
          </a:xfrm>
          <a:ln/>
        </p:spPr>
      </p:sp>
      <p:sp>
        <p:nvSpPr>
          <p:cNvPr id="29698" name="Rectangle 5"/>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87425"/>
            <a:r>
              <a:rPr lang="en-US" sz="1200">
                <a:latin typeface="Times New Roman" pitchFamily="18" charset="0"/>
              </a:rPr>
              <a:t>Client/Server computing is a cost-effective, flexible architecture in which clients interact with servers. Clients typically manage user interaction, data presentation, formatting, validation, and reporting. Servers manage data access, data concurrency, validation, and business rules.</a:t>
            </a:r>
          </a:p>
          <a:p>
            <a:pPr defTabSz="987425"/>
            <a:r>
              <a:rPr lang="en-US" sz="1200">
                <a:latin typeface="Times New Roman" pitchFamily="18" charset="0"/>
              </a:rPr>
              <a:t>Both client and server processing are required to complete a business transaction. The system is an end-to-end architecture in which the separation of processing, the number of participating servers, and any networks involved are transparent to the user of the client/server system.</a:t>
            </a:r>
          </a:p>
          <a:p>
            <a:pPr defTabSz="987425"/>
            <a:r>
              <a:rPr lang="en-US" sz="1200">
                <a:latin typeface="Times New Roman" pitchFamily="18" charset="0"/>
              </a:rPr>
              <a:t>Critical points to remember:</a:t>
            </a:r>
          </a:p>
          <a:p>
            <a:pPr marL="493713" lvl="1" indent="0" defTabSz="987425">
              <a:buFontTx/>
              <a:buChar char="•"/>
            </a:pPr>
            <a:r>
              <a:rPr lang="en-US" sz="1200">
                <a:latin typeface="Times New Roman" pitchFamily="18" charset="0"/>
              </a:rPr>
              <a:t> clients manage user interaction</a:t>
            </a:r>
          </a:p>
          <a:p>
            <a:pPr marL="493713" lvl="1" indent="0" defTabSz="987425">
              <a:buFontTx/>
              <a:buChar char="•"/>
            </a:pPr>
            <a:r>
              <a:rPr lang="en-US" sz="1200">
                <a:latin typeface="Times New Roman" pitchFamily="18" charset="0"/>
              </a:rPr>
              <a:t> servers manage the data</a:t>
            </a:r>
          </a:p>
          <a:p>
            <a:pPr marL="493713" lvl="1" indent="0" defTabSz="987425">
              <a:buFontTx/>
              <a:buChar char="•"/>
            </a:pPr>
            <a:r>
              <a:rPr lang="en-US" sz="1200">
                <a:latin typeface="Times New Roman" pitchFamily="18" charset="0"/>
              </a:rPr>
              <a:t> clients request services</a:t>
            </a:r>
          </a:p>
          <a:p>
            <a:pPr marL="493713" lvl="1" indent="0" defTabSz="987425">
              <a:buFontTx/>
              <a:buChar char="•"/>
            </a:pPr>
            <a:r>
              <a:rPr lang="en-US" sz="1200">
                <a:latin typeface="Times New Roman" pitchFamily="18" charset="0"/>
              </a:rPr>
              <a:t> servers provide the service</a:t>
            </a:r>
          </a:p>
          <a:p>
            <a:pPr marL="493713" lvl="1" indent="0" defTabSz="987425">
              <a:buFontTx/>
              <a:buChar char="•"/>
            </a:pPr>
            <a:r>
              <a:rPr lang="en-US" sz="1200">
                <a:latin typeface="Times New Roman" pitchFamily="18" charset="0"/>
              </a:rPr>
              <a:t> both are required to complete a transaction</a:t>
            </a:r>
          </a:p>
          <a:p>
            <a:pPr marL="493713" lvl="1" indent="0" defTabSz="987425">
              <a:buFontTx/>
              <a:buChar char="•"/>
            </a:pPr>
            <a:r>
              <a:rPr lang="en-US" sz="1200">
                <a:latin typeface="Times New Roman" pitchFamily="18" charset="0"/>
              </a:rPr>
              <a:t> client and server are usually on separate computers</a:t>
            </a:r>
          </a:p>
          <a:p>
            <a:pPr marL="493713" lvl="1" indent="0" defTabSz="987425">
              <a:buFontTx/>
              <a:buChar char="•"/>
            </a:pPr>
            <a:r>
              <a:rPr lang="en-US" sz="1200">
                <a:latin typeface="Times New Roman" pitchFamily="18" charset="0"/>
              </a:rPr>
              <a:t> communication is usually over a network</a:t>
            </a:r>
          </a:p>
          <a:p>
            <a:pPr marL="493713" lvl="1" indent="0" defTabSz="987425">
              <a:buFontTx/>
              <a:buChar char="•"/>
            </a:pPr>
            <a:r>
              <a:rPr lang="en-US" sz="1200">
                <a:latin typeface="Times New Roman" pitchFamily="18" charset="0"/>
              </a:rPr>
              <a:t> separation is transparent to the user</a:t>
            </a:r>
          </a:p>
          <a:p>
            <a:pPr defTabSz="987425"/>
            <a:endParaRPr lang="en-US" sz="1200">
              <a:latin typeface="Times New Roman" pitchFamily="18" charset="0"/>
            </a:endParaRPr>
          </a:p>
        </p:txBody>
      </p:sp>
    </p:spTree>
    <p:extLst>
      <p:ext uri="{BB962C8B-B14F-4D97-AF65-F5344CB8AC3E}">
        <p14:creationId xmlns:p14="http://schemas.microsoft.com/office/powerpoint/2010/main" val="279679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266825" y="725488"/>
            <a:ext cx="4781550" cy="3586162"/>
          </a:xfrm>
          <a:ln cap="flat"/>
        </p:spPr>
      </p:sp>
      <p:sp>
        <p:nvSpPr>
          <p:cNvPr id="114691" name="Rectangle 3"/>
          <p:cNvSpPr>
            <a:spLocks noGrp="1" noChangeArrowheads="1"/>
          </p:cNvSpPr>
          <p:nvPr>
            <p:ph type="body" idx="1"/>
          </p:nvPr>
        </p:nvSpPr>
        <p:spPr>
          <a:noFill/>
          <a:ln/>
        </p:spPr>
        <p:txBody>
          <a:bodyPr/>
          <a:lstStyle/>
          <a:p>
            <a:r>
              <a:rPr lang="en-US"/>
              <a:t>The relational data model organizes all data records as two-dimensional data structures called tables. </a:t>
            </a:r>
          </a:p>
          <a:p>
            <a:r>
              <a:rPr lang="en-US"/>
              <a:t>Relational databases are typically accessed and manipulated using the Structured Query Language — SQL. SQL is an English-like language that has its foundation in set theory and predicate calculus. Through SQL, you work with sets of records at a time, organized in a tabular fashion. You tell the relational database management system (RDBMS) what data you want but not how to get it. The RDBMS determines the actual query path and execution steps on its own.</a:t>
            </a:r>
          </a:p>
          <a:p>
            <a:r>
              <a:rPr lang="en-US"/>
              <a:t>Oracle was the first company to offer a RDBMS in 1979. IBM followed with SQL/DS and DB2. Today, over 200 vendors offer SQL products on PCs, super-minis, and mainframes. Most RDBMSs incorporate SQL-89, some SQL-92, and very few the latest (not yet fully released) SQL-3 standard.</a:t>
            </a:r>
          </a:p>
          <a:p>
            <a:r>
              <a:rPr lang="en-US"/>
              <a:t>The emergence of SQL client tools that can work across servers is making SQL a horizontal industry where front-end tools can work with virtually any back-end server database.</a:t>
            </a:r>
          </a:p>
          <a:p>
            <a:endParaRPr lang="en-US"/>
          </a:p>
        </p:txBody>
      </p:sp>
    </p:spTree>
    <p:extLst>
      <p:ext uri="{BB962C8B-B14F-4D97-AF65-F5344CB8AC3E}">
        <p14:creationId xmlns:p14="http://schemas.microsoft.com/office/powerpoint/2010/main" val="198835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p:cNvSpPr>
            <a:spLocks noGrp="1"/>
          </p:cNvSpPr>
          <p:nvPr>
            <p:ph type="body" sz="quarter" idx="10"/>
          </p:nvPr>
        </p:nvSpPr>
        <p:spPr>
          <a:xfrm>
            <a:off x="731838" y="4560888"/>
            <a:ext cx="5851525" cy="4319587"/>
          </a:xfrm>
          <a:prstGeom prst="rect">
            <a:avLst/>
          </a:prstGeom>
        </p:spPr>
        <p:txBody>
          <a:bodyPr>
            <a:normAutofit/>
          </a:bodyPr>
          <a:lstStyle/>
          <a:p>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a:xfrm>
            <a:off x="731838" y="4560888"/>
            <a:ext cx="5851525" cy="4319587"/>
          </a:xfrm>
          <a:prstGeom prst="rect">
            <a:avLst/>
          </a:prstGeom>
        </p:spPr>
        <p:txBody>
          <a:bodyPr>
            <a:normAutofit/>
          </a:bodyPr>
          <a:lstStyle/>
          <a:p>
            <a:endParaRPr lang="en-US"/>
          </a:p>
        </p:txBody>
      </p:sp>
      <p:sp>
        <p:nvSpPr>
          <p:cNvPr id="7" name="Slide Number Placeholder 6"/>
          <p:cNvSpPr>
            <a:spLocks noGrp="1"/>
          </p:cNvSpPr>
          <p:nvPr>
            <p:ph type="sldNum" sz="quarter" idx="11"/>
          </p:nvPr>
        </p:nvSpPr>
        <p:spPr/>
        <p:txBody>
          <a:bodyPr/>
          <a:lstStyle/>
          <a:p>
            <a:fld id="{686CC34E-B92D-43C2-A321-18CE4298A15D}" type="slidenum">
              <a:rPr lang="en-US" smtClean="0"/>
              <a:pPr/>
              <a:t>17</a:t>
            </a:fld>
            <a:endParaRPr lang="en-US"/>
          </a:p>
        </p:txBody>
      </p:sp>
      <p:sp>
        <p:nvSpPr>
          <p:cNvPr id="8" name="Header Placeholder 7"/>
          <p:cNvSpPr>
            <a:spLocks noGrp="1"/>
          </p:cNvSpPr>
          <p:nvPr>
            <p:ph type="hdr" sz="quarter" idx="12"/>
          </p:nvPr>
        </p:nvSpPr>
        <p:spPr>
          <a:xfrm>
            <a:off x="506308" y="176213"/>
            <a:ext cx="6400800" cy="304800"/>
          </a:xfrm>
          <a:prstGeom prst="rect">
            <a:avLst/>
          </a:prstGeom>
        </p:spPr>
        <p:txBody>
          <a:bodyPr/>
          <a:lstStyle/>
          <a:p>
            <a:r>
              <a:rPr lang="en-US"/>
              <a:t>Agile Business Analysis Practices</a:t>
            </a:r>
          </a:p>
        </p:txBody>
      </p:sp>
    </p:spTree>
    <p:extLst>
      <p:ext uri="{BB962C8B-B14F-4D97-AF65-F5344CB8AC3E}">
        <p14:creationId xmlns:p14="http://schemas.microsoft.com/office/powerpoint/2010/main" val="247266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p:cNvSpPr>
            <a:spLocks noGrp="1"/>
          </p:cNvSpPr>
          <p:nvPr>
            <p:ph type="body" sz="quarter" idx="10"/>
          </p:nvPr>
        </p:nvSpPr>
        <p:spPr>
          <a:xfrm>
            <a:off x="731838" y="4560888"/>
            <a:ext cx="5851525" cy="4319587"/>
          </a:xfrm>
          <a:prstGeom prst="rect">
            <a:avLst/>
          </a:prstGeom>
        </p:spPr>
        <p:txBody>
          <a:bodyPr>
            <a:normAutofit/>
          </a:bodyPr>
          <a:lstStyle/>
          <a:p>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a:xfrm>
            <a:off x="731838" y="4560888"/>
            <a:ext cx="5851525" cy="4319587"/>
          </a:xfrm>
          <a:prstGeom prst="rect">
            <a:avLst/>
          </a:prstGeom>
        </p:spPr>
        <p:txBody>
          <a:bodyPr>
            <a:normAutofit/>
          </a:bodyPr>
          <a:lstStyle/>
          <a:p>
            <a:endParaRPr lang="en-US"/>
          </a:p>
        </p:txBody>
      </p:sp>
      <p:sp>
        <p:nvSpPr>
          <p:cNvPr id="7" name="Slide Number Placeholder 6"/>
          <p:cNvSpPr>
            <a:spLocks noGrp="1"/>
          </p:cNvSpPr>
          <p:nvPr>
            <p:ph type="sldNum" sz="quarter" idx="11"/>
          </p:nvPr>
        </p:nvSpPr>
        <p:spPr/>
        <p:txBody>
          <a:bodyPr/>
          <a:lstStyle/>
          <a:p>
            <a:fld id="{686CC34E-B92D-43C2-A321-18CE4298A15D}" type="slidenum">
              <a:rPr lang="en-US" smtClean="0"/>
              <a:pPr/>
              <a:t>33</a:t>
            </a:fld>
            <a:endParaRPr lang="en-US"/>
          </a:p>
        </p:txBody>
      </p:sp>
      <p:sp>
        <p:nvSpPr>
          <p:cNvPr id="8" name="Header Placeholder 7"/>
          <p:cNvSpPr>
            <a:spLocks noGrp="1"/>
          </p:cNvSpPr>
          <p:nvPr>
            <p:ph type="hdr" sz="quarter" idx="12"/>
          </p:nvPr>
        </p:nvSpPr>
        <p:spPr>
          <a:xfrm>
            <a:off x="506308" y="176213"/>
            <a:ext cx="6400800" cy="304800"/>
          </a:xfrm>
          <a:prstGeom prst="rect">
            <a:avLst/>
          </a:prstGeom>
        </p:spPr>
        <p:txBody>
          <a:bodyPr/>
          <a:lstStyle/>
          <a:p>
            <a:r>
              <a:rPr lang="en-US"/>
              <a:t>Agile Business Analysis Practices</a:t>
            </a:r>
          </a:p>
        </p:txBody>
      </p:sp>
    </p:spTree>
    <p:extLst>
      <p:ext uri="{BB962C8B-B14F-4D97-AF65-F5344CB8AC3E}">
        <p14:creationId xmlns:p14="http://schemas.microsoft.com/office/powerpoint/2010/main" val="172225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p:cNvSpPr>
            <a:spLocks noGrp="1"/>
          </p:cNvSpPr>
          <p:nvPr>
            <p:ph type="body" sz="quarter" idx="10"/>
          </p:nvPr>
        </p:nvSpPr>
        <p:spPr>
          <a:xfrm>
            <a:off x="731838" y="4560888"/>
            <a:ext cx="5851525" cy="4319587"/>
          </a:xfrm>
          <a:prstGeom prst="rect">
            <a:avLst/>
          </a:prstGeom>
        </p:spPr>
        <p:txBody>
          <a:bodyPr>
            <a:normAutofit/>
          </a:bodyPr>
          <a:lstStyle/>
          <a:p>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a:xfrm>
            <a:off x="731838" y="4560888"/>
            <a:ext cx="5851525" cy="4319587"/>
          </a:xfrm>
          <a:prstGeom prst="rect">
            <a:avLst/>
          </a:prstGeom>
        </p:spPr>
        <p:txBody>
          <a:bodyPr>
            <a:normAutofit/>
          </a:bodyPr>
          <a:lstStyle/>
          <a:p>
            <a:endParaRPr lang="en-US"/>
          </a:p>
        </p:txBody>
      </p:sp>
      <p:sp>
        <p:nvSpPr>
          <p:cNvPr id="7" name="Slide Number Placeholder 6"/>
          <p:cNvSpPr>
            <a:spLocks noGrp="1"/>
          </p:cNvSpPr>
          <p:nvPr>
            <p:ph type="sldNum" sz="quarter" idx="11"/>
          </p:nvPr>
        </p:nvSpPr>
        <p:spPr/>
        <p:txBody>
          <a:bodyPr/>
          <a:lstStyle/>
          <a:p>
            <a:fld id="{686CC34E-B92D-43C2-A321-18CE4298A15D}" type="slidenum">
              <a:rPr lang="en-US" smtClean="0"/>
              <a:pPr/>
              <a:t>46</a:t>
            </a:fld>
            <a:endParaRPr lang="en-US"/>
          </a:p>
        </p:txBody>
      </p:sp>
      <p:sp>
        <p:nvSpPr>
          <p:cNvPr id="8" name="Header Placeholder 7"/>
          <p:cNvSpPr>
            <a:spLocks noGrp="1"/>
          </p:cNvSpPr>
          <p:nvPr>
            <p:ph type="hdr" sz="quarter" idx="12"/>
          </p:nvPr>
        </p:nvSpPr>
        <p:spPr>
          <a:xfrm>
            <a:off x="506308" y="176213"/>
            <a:ext cx="6400800" cy="304800"/>
          </a:xfrm>
          <a:prstGeom prst="rect">
            <a:avLst/>
          </a:prstGeom>
        </p:spPr>
        <p:txBody>
          <a:bodyPr/>
          <a:lstStyle/>
          <a:p>
            <a:r>
              <a:rPr lang="en-US"/>
              <a:t>Agile Business Analysis Practices</a:t>
            </a:r>
          </a:p>
        </p:txBody>
      </p:sp>
    </p:spTree>
    <p:extLst>
      <p:ext uri="{BB962C8B-B14F-4D97-AF65-F5344CB8AC3E}">
        <p14:creationId xmlns:p14="http://schemas.microsoft.com/office/powerpoint/2010/main" val="293704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p:cNvSpPr>
            <a:spLocks noGrp="1"/>
          </p:cNvSpPr>
          <p:nvPr>
            <p:ph type="body" sz="quarter" idx="10"/>
          </p:nvPr>
        </p:nvSpPr>
        <p:spPr>
          <a:xfrm>
            <a:off x="731838" y="4560888"/>
            <a:ext cx="5851525" cy="4319587"/>
          </a:xfrm>
          <a:prstGeom prst="rect">
            <a:avLst/>
          </a:prstGeom>
        </p:spPr>
        <p:txBody>
          <a:bodyPr>
            <a:normAutofit/>
          </a:bodyPr>
          <a:lstStyle/>
          <a:p>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a:xfrm>
            <a:off x="731838" y="4560888"/>
            <a:ext cx="5851525" cy="4319587"/>
          </a:xfrm>
          <a:prstGeom prst="rect">
            <a:avLst/>
          </a:prstGeom>
        </p:spPr>
        <p:txBody>
          <a:bodyPr>
            <a:normAutofit/>
          </a:bodyPr>
          <a:lstStyle/>
          <a:p>
            <a:endParaRPr lang="en-US"/>
          </a:p>
        </p:txBody>
      </p:sp>
      <p:sp>
        <p:nvSpPr>
          <p:cNvPr id="7" name="Slide Number Placeholder 6"/>
          <p:cNvSpPr>
            <a:spLocks noGrp="1"/>
          </p:cNvSpPr>
          <p:nvPr>
            <p:ph type="sldNum" sz="quarter" idx="11"/>
          </p:nvPr>
        </p:nvSpPr>
        <p:spPr/>
        <p:txBody>
          <a:bodyPr/>
          <a:lstStyle/>
          <a:p>
            <a:fld id="{686CC34E-B92D-43C2-A321-18CE4298A15D}" type="slidenum">
              <a:rPr lang="en-US" smtClean="0"/>
              <a:pPr/>
              <a:t>53</a:t>
            </a:fld>
            <a:endParaRPr lang="en-US"/>
          </a:p>
        </p:txBody>
      </p:sp>
      <p:sp>
        <p:nvSpPr>
          <p:cNvPr id="8" name="Header Placeholder 7"/>
          <p:cNvSpPr>
            <a:spLocks noGrp="1"/>
          </p:cNvSpPr>
          <p:nvPr>
            <p:ph type="hdr" sz="quarter" idx="12"/>
          </p:nvPr>
        </p:nvSpPr>
        <p:spPr>
          <a:xfrm>
            <a:off x="506308" y="176213"/>
            <a:ext cx="6400800" cy="304800"/>
          </a:xfrm>
          <a:prstGeom prst="rect">
            <a:avLst/>
          </a:prstGeom>
        </p:spPr>
        <p:txBody>
          <a:bodyPr/>
          <a:lstStyle/>
          <a:p>
            <a:r>
              <a:rPr lang="en-US"/>
              <a:t>Agile Business Analysis Practices</a:t>
            </a:r>
          </a:p>
        </p:txBody>
      </p:sp>
    </p:spTree>
    <p:extLst>
      <p:ext uri="{BB962C8B-B14F-4D97-AF65-F5344CB8AC3E}">
        <p14:creationId xmlns:p14="http://schemas.microsoft.com/office/powerpoint/2010/main" val="85964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568325"/>
            <a:ext cx="5473700" cy="4105275"/>
          </a:xfrm>
          <a:prstGeom prst="rect">
            <a:avLst/>
          </a:prstGeom>
        </p:spPr>
      </p:sp>
      <p:sp>
        <p:nvSpPr>
          <p:cNvPr id="4" name="Slide Number Placeholder 3"/>
          <p:cNvSpPr>
            <a:spLocks noGrp="1"/>
          </p:cNvSpPr>
          <p:nvPr>
            <p:ph type="sldNum" sz="quarter" idx="10"/>
          </p:nvPr>
        </p:nvSpPr>
        <p:spPr>
          <a:xfrm>
            <a:off x="4362027" y="8909050"/>
            <a:ext cx="2257285" cy="230796"/>
          </a:xfrm>
          <a:prstGeom prst="rect">
            <a:avLst/>
          </a:prstGeom>
        </p:spPr>
        <p:txBody>
          <a:bodyPr/>
          <a:lstStyle/>
          <a:p>
            <a:fld id="{686CC34E-B92D-43C2-A321-18CE4298A15D}" type="slidenum">
              <a:rPr lang="en-US" smtClean="0"/>
              <a:pPr/>
              <a:t>54</a:t>
            </a:fld>
            <a:endParaRPr lang="en-US"/>
          </a:p>
        </p:txBody>
      </p:sp>
    </p:spTree>
    <p:extLst>
      <p:ext uri="{BB962C8B-B14F-4D97-AF65-F5344CB8AC3E}">
        <p14:creationId xmlns:p14="http://schemas.microsoft.com/office/powerpoint/2010/main" val="370075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v2.0</a:t>
            </a:r>
          </a:p>
        </p:txBody>
      </p:sp>
      <p:sp>
        <p:nvSpPr>
          <p:cNvPr id="5" name="Footer Placeholder 4"/>
          <p:cNvSpPr>
            <a:spLocks noGrp="1"/>
          </p:cNvSpPr>
          <p:nvPr>
            <p:ph type="ftr" sz="quarter" idx="11"/>
          </p:nvPr>
        </p:nvSpPr>
        <p:spPr/>
        <p:txBody>
          <a:bodyPr/>
          <a:lstStyle/>
          <a:p>
            <a:r>
              <a:rPr lang="fr-FR"/>
              <a:t>SQL Primer</a:t>
            </a:r>
            <a:endParaRPr lang="en-US" dirty="0"/>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Module Titl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09600" y="3581400"/>
            <a:ext cx="7924800" cy="1371600"/>
          </a:xfrm>
        </p:spPr>
        <p:txBody>
          <a:bodyPr>
            <a:normAutofit/>
          </a:bodyPr>
          <a:lstStyle>
            <a:lvl1pPr marL="0" indent="0">
              <a:buNone/>
              <a:defRPr sz="4000" b="0">
                <a:solidFill>
                  <a:schemeClr val="tx2">
                    <a:lumMod val="75000"/>
                  </a:schemeClr>
                </a:solidFill>
                <a:latin typeface="Futura Medium" charset="0"/>
                <a:ea typeface="Futura Medium" charset="0"/>
                <a:cs typeface="Futura Medium" charset="0"/>
              </a:defRPr>
            </a:lvl1pPr>
          </a:lstStyle>
          <a:p>
            <a:pPr lvl="0"/>
            <a:r>
              <a:rPr lang="en-US" dirty="0"/>
              <a:t>Click to enter module title</a:t>
            </a:r>
          </a:p>
        </p:txBody>
      </p:sp>
    </p:spTree>
    <p:extLst>
      <p:ext uri="{BB962C8B-B14F-4D97-AF65-F5344CB8AC3E}">
        <p14:creationId xmlns:p14="http://schemas.microsoft.com/office/powerpoint/2010/main" val="27205811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4">
              <a:lumMod val="20000"/>
              <a:lumOff val="80000"/>
            </a:schemeClr>
          </a:solidFill>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447800"/>
            <a:ext cx="82296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v2.0</a:t>
            </a:r>
          </a:p>
        </p:txBody>
      </p:sp>
      <p:sp>
        <p:nvSpPr>
          <p:cNvPr id="5" name="Footer Placeholder 4"/>
          <p:cNvSpPr>
            <a:spLocks noGrp="1"/>
          </p:cNvSpPr>
          <p:nvPr>
            <p:ph type="ftr" sz="quarter" idx="11"/>
          </p:nvPr>
        </p:nvSpPr>
        <p:spPr/>
        <p:txBody>
          <a:bodyPr/>
          <a:lstStyle/>
          <a:p>
            <a:r>
              <a:rPr lang="fr-FR"/>
              <a:t>SQL Primer</a:t>
            </a:r>
            <a:endParaRPr lang="en-US" dirty="0"/>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v2.0</a:t>
            </a:r>
          </a:p>
        </p:txBody>
      </p:sp>
      <p:sp>
        <p:nvSpPr>
          <p:cNvPr id="6" name="Footer Placeholder 5"/>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v2.0</a:t>
            </a:r>
          </a:p>
        </p:txBody>
      </p:sp>
      <p:sp>
        <p:nvSpPr>
          <p:cNvPr id="8" name="Footer Placeholder 7"/>
          <p:cNvSpPr>
            <a:spLocks noGrp="1"/>
          </p:cNvSpPr>
          <p:nvPr>
            <p:ph type="ftr" sz="quarter" idx="11"/>
          </p:nvPr>
        </p:nvSpPr>
        <p:spPr/>
        <p:txBody>
          <a:bodyPr/>
          <a:lstStyle/>
          <a:p>
            <a:r>
              <a:rPr lang="fr-FR"/>
              <a:t>SQL Primer</a:t>
            </a:r>
            <a:endParaRPr lang="en-US" dirty="0"/>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v2.0</a:t>
            </a:r>
          </a:p>
        </p:txBody>
      </p:sp>
      <p:sp>
        <p:nvSpPr>
          <p:cNvPr id="4" name="Footer Placeholder 3"/>
          <p:cNvSpPr>
            <a:spLocks noGrp="1"/>
          </p:cNvSpPr>
          <p:nvPr>
            <p:ph type="ftr" sz="quarter" idx="11"/>
          </p:nvPr>
        </p:nvSpPr>
        <p:spPr/>
        <p:txBody>
          <a:bodyPr/>
          <a:lstStyle/>
          <a:p>
            <a:r>
              <a:rPr lang="fr-FR"/>
              <a:t>SQL Primer</a:t>
            </a:r>
            <a:endParaRPr lang="en-US" dirty="0"/>
          </a:p>
        </p:txBody>
      </p:sp>
      <p:sp>
        <p:nvSpPr>
          <p:cNvPr id="5" name="Slide Number Placeholder 4"/>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v2.0</a:t>
            </a:r>
          </a:p>
        </p:txBody>
      </p:sp>
      <p:sp>
        <p:nvSpPr>
          <p:cNvPr id="3" name="Footer Placeholder 2"/>
          <p:cNvSpPr>
            <a:spLocks noGrp="1"/>
          </p:cNvSpPr>
          <p:nvPr>
            <p:ph type="ftr" sz="quarter" idx="11"/>
          </p:nvPr>
        </p:nvSpPr>
        <p:spPr/>
        <p:txBody>
          <a:bodyPr/>
          <a:lstStyle/>
          <a:p>
            <a:r>
              <a:rPr lang="fr-FR"/>
              <a:t>SQL Primer</a:t>
            </a:r>
            <a:endParaRPr lang="en-US" dirty="0"/>
          </a:p>
        </p:txBody>
      </p:sp>
      <p:sp>
        <p:nvSpPr>
          <p:cNvPr id="4" name="Slide Number Placeholder 3"/>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v2.0</a:t>
            </a:r>
          </a:p>
        </p:txBody>
      </p:sp>
      <p:sp>
        <p:nvSpPr>
          <p:cNvPr id="6" name="Footer Placeholder 5"/>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v2.0</a:t>
            </a:r>
          </a:p>
        </p:txBody>
      </p:sp>
      <p:sp>
        <p:nvSpPr>
          <p:cNvPr id="6" name="Footer Placeholder 5"/>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opic Title">
    <p:spTree>
      <p:nvGrpSpPr>
        <p:cNvPr id="1" name=""/>
        <p:cNvGrpSpPr/>
        <p:nvPr/>
      </p:nvGrpSpPr>
      <p:grpSpPr>
        <a:xfrm>
          <a:off x="0" y="0"/>
          <a:ext cx="0" cy="0"/>
          <a:chOff x="0" y="0"/>
          <a:chExt cx="0" cy="0"/>
        </a:xfrm>
      </p:grpSpPr>
      <p:sp>
        <p:nvSpPr>
          <p:cNvPr id="414729" name="Rectangle 9"/>
          <p:cNvSpPr>
            <a:spLocks noGrp="1" noChangeArrowheads="1"/>
          </p:cNvSpPr>
          <p:nvPr>
            <p:ph type="subTitle" idx="1" hasCustomPrompt="1"/>
          </p:nvPr>
        </p:nvSpPr>
        <p:spPr>
          <a:xfrm>
            <a:off x="3962400" y="1676400"/>
            <a:ext cx="4800600" cy="4568732"/>
          </a:xfrm>
        </p:spPr>
        <p:txBody>
          <a:bodyPr>
            <a:normAutofit/>
          </a:bodyPr>
          <a:lstStyle>
            <a:lvl1pPr marL="457200" indent="-457200">
              <a:lnSpc>
                <a:spcPct val="100000"/>
              </a:lnSpc>
              <a:spcBef>
                <a:spcPts val="0"/>
              </a:spcBef>
              <a:spcAft>
                <a:spcPts val="1200"/>
              </a:spcAft>
              <a:buFont typeface="Wingdings" pitchFamily="2" charset="2"/>
              <a:buChar char="§"/>
              <a:defRPr sz="2400" b="0" i="0">
                <a:solidFill>
                  <a:schemeClr val="accent1">
                    <a:lumMod val="75000"/>
                  </a:schemeClr>
                </a:solidFill>
                <a:latin typeface="Arial"/>
                <a:cs typeface="Arial"/>
              </a:defRPr>
            </a:lvl1pPr>
          </a:lstStyle>
          <a:p>
            <a:pPr lvl="0"/>
            <a:r>
              <a:rPr lang="en-US" dirty="0"/>
              <a:t>Click to edit topic list style</a:t>
            </a:r>
          </a:p>
        </p:txBody>
      </p:sp>
      <p:sp>
        <p:nvSpPr>
          <p:cNvPr id="5" name="TextBox 4"/>
          <p:cNvSpPr txBox="1"/>
          <p:nvPr userDrawn="1"/>
        </p:nvSpPr>
        <p:spPr>
          <a:xfrm>
            <a:off x="3962400" y="914400"/>
            <a:ext cx="4800599" cy="523220"/>
          </a:xfrm>
          <a:prstGeom prst="rect">
            <a:avLst/>
          </a:prstGeom>
          <a:noFill/>
        </p:spPr>
        <p:txBody>
          <a:bodyPr wrap="square" rtlCol="0">
            <a:spAutoFit/>
          </a:bodyPr>
          <a:lstStyle/>
          <a:p>
            <a:pPr algn="l"/>
            <a:r>
              <a:rPr lang="en-US" sz="2800" b="1" i="0" u="none" cap="none" normalizeH="0" dirty="0">
                <a:ln>
                  <a:noFill/>
                </a:ln>
                <a:solidFill>
                  <a:schemeClr val="accent3">
                    <a:lumMod val="75000"/>
                  </a:schemeClr>
                </a:solidFill>
                <a:latin typeface="American Typewriter" charset="0"/>
                <a:ea typeface="American Typewriter" charset="0"/>
                <a:cs typeface="American Typewriter" charset="0"/>
              </a:rPr>
              <a:t>Key Objectives</a:t>
            </a:r>
          </a:p>
        </p:txBody>
      </p:sp>
      <p:cxnSp>
        <p:nvCxnSpPr>
          <p:cNvPr id="3" name="Straight Connector 2"/>
          <p:cNvCxnSpPr/>
          <p:nvPr userDrawn="1"/>
        </p:nvCxnSpPr>
        <p:spPr>
          <a:xfrm>
            <a:off x="3962400" y="1524000"/>
            <a:ext cx="480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28" name="Picture 4" descr="mage result for way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5000"/>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p:cNvSpPr>
            <a:spLocks noGrp="1"/>
          </p:cNvSpPr>
          <p:nvPr>
            <p:ph type="dt" sz="half" idx="2"/>
          </p:nvPr>
        </p:nvSpPr>
        <p:spPr>
          <a:xfrm>
            <a:off x="457200" y="6553200"/>
            <a:ext cx="1295400" cy="2825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v2.0</a:t>
            </a:r>
          </a:p>
        </p:txBody>
      </p:sp>
      <p:sp>
        <p:nvSpPr>
          <p:cNvPr id="7" name="Footer Placeholder 4"/>
          <p:cNvSpPr>
            <a:spLocks noGrp="1"/>
          </p:cNvSpPr>
          <p:nvPr>
            <p:ph type="ftr" sz="quarter" idx="3"/>
          </p:nvPr>
        </p:nvSpPr>
        <p:spPr>
          <a:xfrm>
            <a:off x="1905000" y="6553200"/>
            <a:ext cx="4343400" cy="2825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SQL Primer</a:t>
            </a:r>
          </a:p>
        </p:txBody>
      </p:sp>
      <p:sp>
        <p:nvSpPr>
          <p:cNvPr id="8" name="Slide Number Placeholder 5"/>
          <p:cNvSpPr>
            <a:spLocks noGrp="1"/>
          </p:cNvSpPr>
          <p:nvPr>
            <p:ph type="sldNum" sz="quarter" idx="4"/>
          </p:nvPr>
        </p:nvSpPr>
        <p:spPr>
          <a:xfrm>
            <a:off x="6553200" y="6553200"/>
            <a:ext cx="685800" cy="282571"/>
          </a:xfrm>
          <a:prstGeom prst="rect">
            <a:avLst/>
          </a:prstGeom>
        </p:spPr>
        <p:txBody>
          <a:bodyPr vert="horz" lIns="91440" tIns="45720" rIns="91440" bIns="45720" rtlCol="0" anchor="ctr"/>
          <a:lstStyle>
            <a:lvl1pPr algn="r">
              <a:defRPr sz="1200">
                <a:solidFill>
                  <a:schemeClr val="tx1">
                    <a:tint val="75000"/>
                  </a:schemeClr>
                </a:solidFill>
              </a:defRPr>
            </a:lvl1pPr>
          </a:lstStyle>
          <a:p>
            <a:fld id="{C0F4FBFA-1248-4AAF-9253-30F121885773}" type="slidenum">
              <a:rPr lang="en-US" smtClean="0"/>
              <a:t>‹#›</a:t>
            </a:fld>
            <a:endParaRPr lang="en-US"/>
          </a:p>
        </p:txBody>
      </p:sp>
      <p:pic>
        <p:nvPicPr>
          <p:cNvPr id="11" name="Picture 10">
            <a:extLst>
              <a:ext uri="{FF2B5EF4-FFF2-40B4-BE49-F238E27FC236}">
                <a16:creationId xmlns:a16="http://schemas.microsoft.com/office/drawing/2014/main" id="{3C06DF91-1227-4FE3-A574-971A32BE57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0" y="6545945"/>
            <a:ext cx="1066800" cy="289825"/>
          </a:xfrm>
          <a:prstGeom prst="rect">
            <a:avLst/>
          </a:prstGeom>
        </p:spPr>
      </p:pic>
    </p:spTree>
    <p:extLst>
      <p:ext uri="{BB962C8B-B14F-4D97-AF65-F5344CB8AC3E}">
        <p14:creationId xmlns:p14="http://schemas.microsoft.com/office/powerpoint/2010/main" val="10539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2825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v2.0</a:t>
            </a:r>
          </a:p>
        </p:txBody>
      </p:sp>
      <p:sp>
        <p:nvSpPr>
          <p:cNvPr id="5" name="Footer Placeholder 4"/>
          <p:cNvSpPr>
            <a:spLocks noGrp="1"/>
          </p:cNvSpPr>
          <p:nvPr>
            <p:ph type="ftr" sz="quarter" idx="3"/>
          </p:nvPr>
        </p:nvSpPr>
        <p:spPr>
          <a:xfrm>
            <a:off x="3124200" y="6553200"/>
            <a:ext cx="2895600" cy="2825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SQL Primer</a:t>
            </a:r>
            <a:endParaRPr lang="en-US" dirty="0"/>
          </a:p>
        </p:txBody>
      </p:sp>
      <p:sp>
        <p:nvSpPr>
          <p:cNvPr id="6" name="Slide Number Placeholder 5"/>
          <p:cNvSpPr>
            <a:spLocks noGrp="1"/>
          </p:cNvSpPr>
          <p:nvPr>
            <p:ph type="sldNum" sz="quarter" idx="4"/>
          </p:nvPr>
        </p:nvSpPr>
        <p:spPr>
          <a:xfrm>
            <a:off x="6553200" y="6553200"/>
            <a:ext cx="685800" cy="282571"/>
          </a:xfrm>
          <a:prstGeom prst="rect">
            <a:avLst/>
          </a:prstGeom>
        </p:spPr>
        <p:txBody>
          <a:bodyPr vert="horz" lIns="91440" tIns="45720" rIns="91440" bIns="45720" rtlCol="0" anchor="ctr"/>
          <a:lstStyle>
            <a:lvl1pPr algn="r">
              <a:defRPr sz="1200">
                <a:solidFill>
                  <a:schemeClr val="tx1">
                    <a:tint val="75000"/>
                  </a:schemeClr>
                </a:solidFill>
              </a:defRPr>
            </a:lvl1pPr>
          </a:lstStyle>
          <a:p>
            <a:fld id="{C0F4FBFA-1248-4AAF-9253-30F121885773}"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64250CB1-D380-D4E8-C4C9-2570E0B191B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123382" y="6400800"/>
            <a:ext cx="563418" cy="4387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6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qliteonline.com/" TargetMode="External"/><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3.sv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3.sv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7.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3.svg"/></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4.png"/><Relationship Id="rId4" Type="http://schemas.openxmlformats.org/officeDocument/2006/relationships/image" Target="../media/image43.svg"/></Relationships>
</file>

<file path=ppt/slides/_rels/slide6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43.svg"/><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3232666"/>
            <a:ext cx="8382000" cy="1143000"/>
          </a:xfrm>
        </p:spPr>
        <p:txBody>
          <a:bodyPr>
            <a:noAutofit/>
          </a:bodyPr>
          <a:lstStyle/>
          <a:p>
            <a:pPr algn="l"/>
            <a:r>
              <a:rPr lang="en-US" b="1" dirty="0"/>
              <a:t>SQL Primer: SELECT</a:t>
            </a:r>
          </a:p>
        </p:txBody>
      </p:sp>
      <p:sp>
        <p:nvSpPr>
          <p:cNvPr id="4" name="Rectangle 3">
            <a:extLst>
              <a:ext uri="{FF2B5EF4-FFF2-40B4-BE49-F238E27FC236}">
                <a16:creationId xmlns:a16="http://schemas.microsoft.com/office/drawing/2014/main" id="{4BDD9A79-BCEA-184F-BBA6-9FB5E729090F}"/>
              </a:ext>
            </a:extLst>
          </p:cNvPr>
          <p:cNvSpPr/>
          <p:nvPr/>
        </p:nvSpPr>
        <p:spPr>
          <a:xfrm>
            <a:off x="457199" y="4191000"/>
            <a:ext cx="7620001" cy="369332"/>
          </a:xfrm>
          <a:prstGeom prst="rect">
            <a:avLst/>
          </a:prstGeom>
        </p:spPr>
        <p:txBody>
          <a:bodyPr wrap="square">
            <a:spAutoFit/>
          </a:bodyPr>
          <a:lstStyle/>
          <a:p>
            <a:r>
              <a:rPr lang="en-US" dirty="0">
                <a:solidFill>
                  <a:schemeClr val="tx1">
                    <a:lumMod val="65000"/>
                    <a:lumOff val="35000"/>
                  </a:schemeClr>
                </a:solidFill>
              </a:rPr>
              <a:t>Guide to Retrieving Data from Relational Databases using SQL</a:t>
            </a:r>
          </a:p>
        </p:txBody>
      </p:sp>
      <p:pic>
        <p:nvPicPr>
          <p:cNvPr id="5" name="Picture 4" descr="Text&#10;&#10;Description automatically generated">
            <a:extLst>
              <a:ext uri="{FF2B5EF4-FFF2-40B4-BE49-F238E27FC236}">
                <a16:creationId xmlns:a16="http://schemas.microsoft.com/office/drawing/2014/main" id="{C8D8F483-9A49-5281-F96E-7E93E79B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762000"/>
            <a:ext cx="3333750" cy="1000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BE64-1ABE-6949-8593-EDC27DD0166B}"/>
              </a:ext>
            </a:extLst>
          </p:cNvPr>
          <p:cNvSpPr>
            <a:spLocks noGrp="1"/>
          </p:cNvSpPr>
          <p:nvPr>
            <p:ph type="title"/>
          </p:nvPr>
        </p:nvSpPr>
        <p:spPr/>
        <p:txBody>
          <a:bodyPr>
            <a:normAutofit fontScale="90000"/>
          </a:bodyPr>
          <a:lstStyle/>
          <a:p>
            <a:r>
              <a:rPr lang="en-US" dirty="0"/>
              <a:t>Simple Query from a Simple Schema</a:t>
            </a:r>
          </a:p>
        </p:txBody>
      </p:sp>
      <p:sp>
        <p:nvSpPr>
          <p:cNvPr id="4" name="Date Placeholder 3">
            <a:extLst>
              <a:ext uri="{FF2B5EF4-FFF2-40B4-BE49-F238E27FC236}">
                <a16:creationId xmlns:a16="http://schemas.microsoft.com/office/drawing/2014/main" id="{A012A216-9908-2941-A1AD-9C2555415CB7}"/>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C82E70E7-A039-2349-A7B7-5C6A4161F85A}"/>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C149B9C0-2875-3748-86F8-90DC0F54F4E4}"/>
              </a:ext>
            </a:extLst>
          </p:cNvPr>
          <p:cNvSpPr>
            <a:spLocks noGrp="1"/>
          </p:cNvSpPr>
          <p:nvPr>
            <p:ph type="sldNum" sz="quarter" idx="12"/>
          </p:nvPr>
        </p:nvSpPr>
        <p:spPr/>
        <p:txBody>
          <a:bodyPr/>
          <a:lstStyle/>
          <a:p>
            <a:fld id="{C0F4FBFA-1248-4AAF-9253-30F121885773}" type="slidenum">
              <a:rPr lang="en-US" smtClean="0"/>
              <a:t>10</a:t>
            </a:fld>
            <a:endParaRPr lang="en-US"/>
          </a:p>
        </p:txBody>
      </p:sp>
      <p:pic>
        <p:nvPicPr>
          <p:cNvPr id="7" name="Picture 6">
            <a:extLst>
              <a:ext uri="{FF2B5EF4-FFF2-40B4-BE49-F238E27FC236}">
                <a16:creationId xmlns:a16="http://schemas.microsoft.com/office/drawing/2014/main" id="{CFCB92BF-FFCA-4647-B542-AC9F2C4056DA}"/>
              </a:ext>
            </a:extLst>
          </p:cNvPr>
          <p:cNvPicPr>
            <a:picLocks noChangeAspect="1"/>
          </p:cNvPicPr>
          <p:nvPr/>
        </p:nvPicPr>
        <p:blipFill>
          <a:blip r:embed="rId2"/>
          <a:stretch>
            <a:fillRect/>
          </a:stretch>
        </p:blipFill>
        <p:spPr>
          <a:xfrm>
            <a:off x="3124200" y="1447800"/>
            <a:ext cx="5286703" cy="2227104"/>
          </a:xfrm>
          <a:prstGeom prst="rect">
            <a:avLst/>
          </a:prstGeom>
        </p:spPr>
      </p:pic>
      <p:sp>
        <p:nvSpPr>
          <p:cNvPr id="8" name="Rectangle 7">
            <a:extLst>
              <a:ext uri="{FF2B5EF4-FFF2-40B4-BE49-F238E27FC236}">
                <a16:creationId xmlns:a16="http://schemas.microsoft.com/office/drawing/2014/main" id="{AC441A1C-3BDE-244B-972B-4A9AB5434BCE}"/>
              </a:ext>
            </a:extLst>
          </p:cNvPr>
          <p:cNvSpPr/>
          <p:nvPr/>
        </p:nvSpPr>
        <p:spPr>
          <a:xfrm>
            <a:off x="457201" y="3442138"/>
            <a:ext cx="3871573" cy="461665"/>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latin typeface="Courier New" panose="02070309020205020404" pitchFamily="49" charset="0"/>
                <a:cs typeface="Courier New" panose="02070309020205020404" pitchFamily="49" charset="0"/>
              </a:rPr>
              <a:t> *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Asset</a:t>
            </a:r>
            <a:r>
              <a:rPr lang="en-US" sz="2400" dirty="0">
                <a:latin typeface="Courier New" panose="02070309020205020404" pitchFamily="49" charset="0"/>
                <a:cs typeface="Courier New" panose="02070309020205020404" pitchFamily="49" charset="0"/>
              </a:rPr>
              <a:t>;</a:t>
            </a:r>
          </a:p>
        </p:txBody>
      </p:sp>
      <p:pic>
        <p:nvPicPr>
          <p:cNvPr id="9" name="Picture 8">
            <a:extLst>
              <a:ext uri="{FF2B5EF4-FFF2-40B4-BE49-F238E27FC236}">
                <a16:creationId xmlns:a16="http://schemas.microsoft.com/office/drawing/2014/main" id="{A0EBDBB6-F3CF-BA44-AC11-DD3AEF1A8887}"/>
              </a:ext>
            </a:extLst>
          </p:cNvPr>
          <p:cNvPicPr>
            <a:picLocks noChangeAspect="1"/>
          </p:cNvPicPr>
          <p:nvPr/>
        </p:nvPicPr>
        <p:blipFill>
          <a:blip r:embed="rId3"/>
          <a:stretch>
            <a:fillRect/>
          </a:stretch>
        </p:blipFill>
        <p:spPr>
          <a:xfrm>
            <a:off x="457200" y="3979519"/>
            <a:ext cx="3871573" cy="1578915"/>
          </a:xfrm>
          <a:prstGeom prst="rect">
            <a:avLst/>
          </a:prstGeom>
        </p:spPr>
      </p:pic>
    </p:spTree>
    <p:extLst>
      <p:ext uri="{BB962C8B-B14F-4D97-AF65-F5344CB8AC3E}">
        <p14:creationId xmlns:p14="http://schemas.microsoft.com/office/powerpoint/2010/main" val="396403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BE64-1ABE-6949-8593-EDC27DD0166B}"/>
              </a:ext>
            </a:extLst>
          </p:cNvPr>
          <p:cNvSpPr>
            <a:spLocks noGrp="1"/>
          </p:cNvSpPr>
          <p:nvPr>
            <p:ph type="title"/>
          </p:nvPr>
        </p:nvSpPr>
        <p:spPr/>
        <p:txBody>
          <a:bodyPr>
            <a:normAutofit/>
          </a:bodyPr>
          <a:lstStyle/>
          <a:p>
            <a:r>
              <a:rPr lang="en-US" dirty="0"/>
              <a:t>Schema Components</a:t>
            </a:r>
          </a:p>
        </p:txBody>
      </p:sp>
      <p:sp>
        <p:nvSpPr>
          <p:cNvPr id="4" name="Date Placeholder 3">
            <a:extLst>
              <a:ext uri="{FF2B5EF4-FFF2-40B4-BE49-F238E27FC236}">
                <a16:creationId xmlns:a16="http://schemas.microsoft.com/office/drawing/2014/main" id="{A012A216-9908-2941-A1AD-9C2555415CB7}"/>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C82E70E7-A039-2349-A7B7-5C6A4161F85A}"/>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C149B9C0-2875-3748-86F8-90DC0F54F4E4}"/>
              </a:ext>
            </a:extLst>
          </p:cNvPr>
          <p:cNvSpPr>
            <a:spLocks noGrp="1"/>
          </p:cNvSpPr>
          <p:nvPr>
            <p:ph type="sldNum" sz="quarter" idx="12"/>
          </p:nvPr>
        </p:nvSpPr>
        <p:spPr/>
        <p:txBody>
          <a:bodyPr/>
          <a:lstStyle/>
          <a:p>
            <a:fld id="{C0F4FBFA-1248-4AAF-9253-30F121885773}" type="slidenum">
              <a:rPr lang="en-US" smtClean="0"/>
              <a:t>11</a:t>
            </a:fld>
            <a:endParaRPr lang="en-US"/>
          </a:p>
        </p:txBody>
      </p:sp>
      <p:pic>
        <p:nvPicPr>
          <p:cNvPr id="7" name="Picture 6">
            <a:extLst>
              <a:ext uri="{FF2B5EF4-FFF2-40B4-BE49-F238E27FC236}">
                <a16:creationId xmlns:a16="http://schemas.microsoft.com/office/drawing/2014/main" id="{CFCB92BF-FFCA-4647-B542-AC9F2C4056DA}"/>
              </a:ext>
            </a:extLst>
          </p:cNvPr>
          <p:cNvPicPr>
            <a:picLocks noChangeAspect="1"/>
          </p:cNvPicPr>
          <p:nvPr/>
        </p:nvPicPr>
        <p:blipFill>
          <a:blip r:embed="rId2"/>
          <a:stretch>
            <a:fillRect/>
          </a:stretch>
        </p:blipFill>
        <p:spPr>
          <a:xfrm>
            <a:off x="3124200" y="1299566"/>
            <a:ext cx="5286703" cy="2227104"/>
          </a:xfrm>
          <a:prstGeom prst="rect">
            <a:avLst/>
          </a:prstGeom>
        </p:spPr>
      </p:pic>
      <p:pic>
        <p:nvPicPr>
          <p:cNvPr id="9" name="Picture 8">
            <a:extLst>
              <a:ext uri="{FF2B5EF4-FFF2-40B4-BE49-F238E27FC236}">
                <a16:creationId xmlns:a16="http://schemas.microsoft.com/office/drawing/2014/main" id="{A0EBDBB6-F3CF-BA44-AC11-DD3AEF1A8887}"/>
              </a:ext>
            </a:extLst>
          </p:cNvPr>
          <p:cNvPicPr>
            <a:picLocks noChangeAspect="1"/>
          </p:cNvPicPr>
          <p:nvPr/>
        </p:nvPicPr>
        <p:blipFill>
          <a:blip r:embed="rId3"/>
          <a:stretch>
            <a:fillRect/>
          </a:stretch>
        </p:blipFill>
        <p:spPr>
          <a:xfrm>
            <a:off x="457200" y="4225423"/>
            <a:ext cx="3871573" cy="1578915"/>
          </a:xfrm>
          <a:prstGeom prst="rect">
            <a:avLst/>
          </a:prstGeom>
        </p:spPr>
      </p:pic>
      <p:sp>
        <p:nvSpPr>
          <p:cNvPr id="3" name="Line Callout 2 (Border and Accent Bar) 2">
            <a:extLst>
              <a:ext uri="{FF2B5EF4-FFF2-40B4-BE49-F238E27FC236}">
                <a16:creationId xmlns:a16="http://schemas.microsoft.com/office/drawing/2014/main" id="{466CE840-9353-6041-894D-EDC8D32995A8}"/>
              </a:ext>
            </a:extLst>
          </p:cNvPr>
          <p:cNvSpPr/>
          <p:nvPr/>
        </p:nvSpPr>
        <p:spPr>
          <a:xfrm>
            <a:off x="3795373" y="3254111"/>
            <a:ext cx="1066800" cy="529234"/>
          </a:xfrm>
          <a:prstGeom prst="accentBorderCallout2">
            <a:avLst>
              <a:gd name="adj1" fmla="val 22722"/>
              <a:gd name="adj2" fmla="val 107923"/>
              <a:gd name="adj3" fmla="val 22722"/>
              <a:gd name="adj4" fmla="val 138998"/>
              <a:gd name="adj5" fmla="val 168107"/>
              <a:gd name="adj6" fmla="val 161215"/>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2">
                    <a:lumMod val="10000"/>
                  </a:schemeClr>
                </a:solidFill>
              </a:rPr>
              <a:t>Primary Key = Unique Identifier</a:t>
            </a:r>
          </a:p>
        </p:txBody>
      </p:sp>
      <p:sp>
        <p:nvSpPr>
          <p:cNvPr id="11" name="Line Callout 2 (Border and Accent Bar) 10">
            <a:extLst>
              <a:ext uri="{FF2B5EF4-FFF2-40B4-BE49-F238E27FC236}">
                <a16:creationId xmlns:a16="http://schemas.microsoft.com/office/drawing/2014/main" id="{BAEAB91B-2F4F-EF44-8799-C6D0ED2E593A}"/>
              </a:ext>
            </a:extLst>
          </p:cNvPr>
          <p:cNvSpPr/>
          <p:nvPr/>
        </p:nvSpPr>
        <p:spPr>
          <a:xfrm>
            <a:off x="1649679" y="3656191"/>
            <a:ext cx="1066800" cy="529234"/>
          </a:xfrm>
          <a:prstGeom prst="accentBorderCallout2">
            <a:avLst>
              <a:gd name="adj1" fmla="val 22722"/>
              <a:gd name="adj2" fmla="val 107923"/>
              <a:gd name="adj3" fmla="val 22722"/>
              <a:gd name="adj4" fmla="val 138998"/>
              <a:gd name="adj5" fmla="val 98598"/>
              <a:gd name="adj6" fmla="val 218358"/>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2">
                    <a:lumMod val="10000"/>
                  </a:schemeClr>
                </a:solidFill>
              </a:rPr>
              <a:t>Foreign Key = Link to Author</a:t>
            </a:r>
          </a:p>
        </p:txBody>
      </p:sp>
      <p:pic>
        <p:nvPicPr>
          <p:cNvPr id="12" name="Picture 11">
            <a:extLst>
              <a:ext uri="{FF2B5EF4-FFF2-40B4-BE49-F238E27FC236}">
                <a16:creationId xmlns:a16="http://schemas.microsoft.com/office/drawing/2014/main" id="{76ABF3C3-3D8D-7B49-B751-3568B5F0287F}"/>
              </a:ext>
            </a:extLst>
          </p:cNvPr>
          <p:cNvPicPr>
            <a:picLocks noChangeAspect="1"/>
          </p:cNvPicPr>
          <p:nvPr/>
        </p:nvPicPr>
        <p:blipFill>
          <a:blip r:embed="rId4"/>
          <a:stretch>
            <a:fillRect/>
          </a:stretch>
        </p:blipFill>
        <p:spPr>
          <a:xfrm>
            <a:off x="5144216" y="4191000"/>
            <a:ext cx="3266687" cy="1896230"/>
          </a:xfrm>
          <a:prstGeom prst="rect">
            <a:avLst/>
          </a:prstGeom>
        </p:spPr>
      </p:pic>
      <p:sp>
        <p:nvSpPr>
          <p:cNvPr id="13" name="Rounded Rectangle 12">
            <a:extLst>
              <a:ext uri="{FF2B5EF4-FFF2-40B4-BE49-F238E27FC236}">
                <a16:creationId xmlns:a16="http://schemas.microsoft.com/office/drawing/2014/main" id="{DC4C3C4D-317A-1349-AB70-FCC59B4D8D95}"/>
              </a:ext>
            </a:extLst>
          </p:cNvPr>
          <p:cNvSpPr/>
          <p:nvPr/>
        </p:nvSpPr>
        <p:spPr>
          <a:xfrm>
            <a:off x="3712780" y="5018846"/>
            <a:ext cx="428473" cy="3611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460C2590-7C33-8649-BC91-234F1C48A51B}"/>
              </a:ext>
            </a:extLst>
          </p:cNvPr>
          <p:cNvSpPr/>
          <p:nvPr/>
        </p:nvSpPr>
        <p:spPr>
          <a:xfrm>
            <a:off x="5074804" y="5315949"/>
            <a:ext cx="428473" cy="3611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ABDDC13-49A8-2A4D-BF5C-5056D260CA69}"/>
              </a:ext>
            </a:extLst>
          </p:cNvPr>
          <p:cNvCxnSpPr>
            <a:endCxn id="14" idx="1"/>
          </p:cNvCxnSpPr>
          <p:nvPr/>
        </p:nvCxnSpPr>
        <p:spPr>
          <a:xfrm>
            <a:off x="4141253" y="5199433"/>
            <a:ext cx="933551" cy="297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29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74638"/>
            <a:ext cx="7467600" cy="706582"/>
          </a:xfrm>
          <a:solidFill>
            <a:schemeClr val="accent3">
              <a:lumMod val="20000"/>
              <a:lumOff val="80000"/>
            </a:schemeClr>
          </a:solidFill>
        </p:spPr>
        <p:txBody>
          <a:bodyPr>
            <a:normAutofit fontScale="90000"/>
          </a:bodyPr>
          <a:lstStyle/>
          <a:p>
            <a:pPr algn="l"/>
            <a:r>
              <a:rPr lang="en-US"/>
              <a:t>Simple ad hoc Query in </a:t>
            </a:r>
            <a:r>
              <a:rPr lang="en-US" i="1"/>
              <a:t>SQLite</a:t>
            </a:r>
            <a:endParaRPr lang="en-US" i="1" dirty="0"/>
          </a:p>
        </p:txBody>
      </p:sp>
      <p:sp>
        <p:nvSpPr>
          <p:cNvPr id="3" name="Date Placeholder 2"/>
          <p:cNvSpPr>
            <a:spLocks noGrp="1"/>
          </p:cNvSpPr>
          <p:nvPr>
            <p:ph type="dt" sz="half" idx="10"/>
          </p:nvPr>
        </p:nvSpPr>
        <p:spPr/>
        <p:txBody>
          <a:bodyPr/>
          <a:lstStyle/>
          <a:p>
            <a:r>
              <a:rPr lang="en-US"/>
              <a:t>v2.0</a:t>
            </a:r>
          </a:p>
        </p:txBody>
      </p:sp>
      <p:sp>
        <p:nvSpPr>
          <p:cNvPr id="4" name="Footer Placeholder 3"/>
          <p:cNvSpPr>
            <a:spLocks noGrp="1"/>
          </p:cNvSpPr>
          <p:nvPr>
            <p:ph type="ftr" sz="quarter" idx="11"/>
          </p:nvPr>
        </p:nvSpPr>
        <p:spPr/>
        <p:txBody>
          <a:bodyPr/>
          <a:lstStyle/>
          <a:p>
            <a:r>
              <a:rPr lang="en-US"/>
              <a:t>SQL Primer</a:t>
            </a:r>
          </a:p>
        </p:txBody>
      </p:sp>
      <p:sp>
        <p:nvSpPr>
          <p:cNvPr id="5" name="Slide Number Placeholder 4"/>
          <p:cNvSpPr>
            <a:spLocks noGrp="1"/>
          </p:cNvSpPr>
          <p:nvPr>
            <p:ph type="sldNum" sz="quarter" idx="12"/>
          </p:nvPr>
        </p:nvSpPr>
        <p:spPr/>
        <p:txBody>
          <a:bodyPr/>
          <a:lstStyle/>
          <a:p>
            <a:fld id="{C0F4FBFA-1248-4AAF-9253-30F121885773}" type="slidenum">
              <a:rPr lang="en-US" smtClean="0"/>
              <a:t>12</a:t>
            </a:fld>
            <a:endParaRPr lang="en-US"/>
          </a:p>
        </p:txBody>
      </p:sp>
      <p:pic>
        <p:nvPicPr>
          <p:cNvPr id="8" name="Picture 2" descr="mage result for workshop activity icon">
            <a:extLst>
              <a:ext uri="{FF2B5EF4-FFF2-40B4-BE49-F238E27FC236}">
                <a16:creationId xmlns:a16="http://schemas.microsoft.com/office/drawing/2014/main" id="{B8DD17F2-1676-4E99-B4EA-4E1F1C6497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95420"/>
            <a:ext cx="789745"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D676F737-0BB0-6247-B1AF-688BA4922E05}"/>
              </a:ext>
            </a:extLst>
          </p:cNvPr>
          <p:cNvSpPr txBox="1">
            <a:spLocks/>
          </p:cNvSpPr>
          <p:nvPr/>
        </p:nvSpPr>
        <p:spPr>
          <a:xfrm>
            <a:off x="457200" y="1447800"/>
            <a:ext cx="8229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Interactive (ad hoc) queries can be issued in SQLite in several ways:</a:t>
            </a:r>
          </a:p>
          <a:p>
            <a:pPr marL="971550" lvl="1" indent="-514350">
              <a:buFont typeface="+mj-lt"/>
              <a:buAutoNum type="arabicPeriod"/>
            </a:pPr>
            <a:r>
              <a:rPr lang="en-US" dirty="0"/>
              <a:t>console running locally when starting </a:t>
            </a:r>
            <a:r>
              <a:rPr lang="en-US" b="1" dirty="0">
                <a:latin typeface="Avenir Book" panose="02000503020000020003" pitchFamily="2" charset="0"/>
                <a:cs typeface="Lucida Grande" panose="020B0600040502020204" pitchFamily="34" charset="0"/>
              </a:rPr>
              <a:t>sqlite3</a:t>
            </a:r>
          </a:p>
          <a:p>
            <a:pPr marL="971550" lvl="1" indent="-514350">
              <a:buFont typeface="+mj-lt"/>
              <a:buAutoNum type="arabicPeriod"/>
            </a:pPr>
            <a:r>
              <a:rPr lang="en-US" dirty="0"/>
              <a:t>SQLite Online (</a:t>
            </a:r>
            <a:r>
              <a:rPr lang="en-US" dirty="0">
                <a:hlinkClick r:id="rId3"/>
              </a:rPr>
              <a:t>sqliteliteonline.com</a:t>
            </a:r>
            <a:r>
              <a:rPr lang="en-US" dirty="0"/>
              <a:t>)</a:t>
            </a:r>
          </a:p>
          <a:p>
            <a:pPr marL="971550" lvl="1" indent="-514350">
              <a:buFont typeface="+mj-lt"/>
              <a:buAutoNum type="arabicPeriod"/>
            </a:pPr>
            <a:r>
              <a:rPr lang="en-US" dirty="0"/>
              <a:t>R Studio using </a:t>
            </a:r>
            <a:r>
              <a:rPr lang="en-US" dirty="0">
                <a:latin typeface="Courier" pitchFamily="2" charset="0"/>
              </a:rPr>
              <a:t>{sql} </a:t>
            </a:r>
            <a:r>
              <a:rPr lang="en-US" dirty="0"/>
              <a:t>code block</a:t>
            </a:r>
          </a:p>
        </p:txBody>
      </p:sp>
    </p:spTree>
    <p:extLst>
      <p:ext uri="{BB962C8B-B14F-4D97-AF65-F5344CB8AC3E}">
        <p14:creationId xmlns:p14="http://schemas.microsoft.com/office/powerpoint/2010/main" val="318290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435D-50EE-2845-A3AA-A5BA0E6A4934}"/>
              </a:ext>
            </a:extLst>
          </p:cNvPr>
          <p:cNvSpPr>
            <a:spLocks noGrp="1"/>
          </p:cNvSpPr>
          <p:nvPr>
            <p:ph type="title"/>
          </p:nvPr>
        </p:nvSpPr>
        <p:spPr/>
        <p:txBody>
          <a:bodyPr/>
          <a:lstStyle/>
          <a:p>
            <a:r>
              <a:rPr lang="en-US" dirty="0"/>
              <a:t>Terminology</a:t>
            </a:r>
          </a:p>
        </p:txBody>
      </p:sp>
      <p:graphicFrame>
        <p:nvGraphicFramePr>
          <p:cNvPr id="7" name="Table 7">
            <a:extLst>
              <a:ext uri="{FF2B5EF4-FFF2-40B4-BE49-F238E27FC236}">
                <a16:creationId xmlns:a16="http://schemas.microsoft.com/office/drawing/2014/main" id="{835AB41B-C09E-C548-98BC-9CD550C82C8C}"/>
              </a:ext>
            </a:extLst>
          </p:cNvPr>
          <p:cNvGraphicFramePr>
            <a:graphicFrameLocks noGrp="1"/>
          </p:cNvGraphicFramePr>
          <p:nvPr>
            <p:ph idx="1"/>
            <p:extLst>
              <p:ext uri="{D42A27DB-BD31-4B8C-83A1-F6EECF244321}">
                <p14:modId xmlns:p14="http://schemas.microsoft.com/office/powerpoint/2010/main" val="4228388710"/>
              </p:ext>
            </p:extLst>
          </p:nvPr>
        </p:nvGraphicFramePr>
        <p:xfrm>
          <a:off x="457200" y="1173162"/>
          <a:ext cx="8229600" cy="5410200"/>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363925084"/>
                    </a:ext>
                  </a:extLst>
                </a:gridCol>
                <a:gridCol w="4114800">
                  <a:extLst>
                    <a:ext uri="{9D8B030D-6E8A-4147-A177-3AD203B41FA5}">
                      <a16:colId xmlns:a16="http://schemas.microsoft.com/office/drawing/2014/main" val="3996122147"/>
                    </a:ext>
                  </a:extLst>
                </a:gridCol>
                <a:gridCol w="2743200">
                  <a:extLst>
                    <a:ext uri="{9D8B030D-6E8A-4147-A177-3AD203B41FA5}">
                      <a16:colId xmlns:a16="http://schemas.microsoft.com/office/drawing/2014/main" val="3234539629"/>
                    </a:ext>
                  </a:extLst>
                </a:gridCol>
              </a:tblGrid>
              <a:tr h="370840">
                <a:tc>
                  <a:txBody>
                    <a:bodyPr/>
                    <a:lstStyle/>
                    <a:p>
                      <a:r>
                        <a:rPr lang="en-US" sz="1600" dirty="0"/>
                        <a:t>Term</a:t>
                      </a:r>
                    </a:p>
                  </a:txBody>
                  <a:tcPr/>
                </a:tc>
                <a:tc>
                  <a:txBody>
                    <a:bodyPr/>
                    <a:lstStyle/>
                    <a:p>
                      <a:r>
                        <a:rPr lang="en-US" sz="1600" dirty="0"/>
                        <a:t>Definition</a:t>
                      </a:r>
                    </a:p>
                  </a:txBody>
                  <a:tcPr/>
                </a:tc>
                <a:tc>
                  <a:txBody>
                    <a:bodyPr/>
                    <a:lstStyle/>
                    <a:p>
                      <a:r>
                        <a:rPr lang="en-US" sz="1600" dirty="0"/>
                        <a:t>Alternate Terms</a:t>
                      </a:r>
                    </a:p>
                  </a:txBody>
                  <a:tcPr/>
                </a:tc>
                <a:extLst>
                  <a:ext uri="{0D108BD9-81ED-4DB2-BD59-A6C34878D82A}">
                    <a16:rowId xmlns:a16="http://schemas.microsoft.com/office/drawing/2014/main" val="2720238698"/>
                  </a:ext>
                </a:extLst>
              </a:tr>
              <a:tr h="370840">
                <a:tc>
                  <a:txBody>
                    <a:bodyPr/>
                    <a:lstStyle/>
                    <a:p>
                      <a:r>
                        <a:rPr lang="en-US" sz="1600" b="1" dirty="0"/>
                        <a:t>Entity</a:t>
                      </a:r>
                    </a:p>
                  </a:txBody>
                  <a:tcPr/>
                </a:tc>
                <a:tc>
                  <a:txBody>
                    <a:bodyPr/>
                    <a:lstStyle/>
                    <a:p>
                      <a:r>
                        <a:rPr lang="en-US" sz="1600" dirty="0"/>
                        <a:t>A concept, event, role, place, or physical object that must be tracked, </a:t>
                      </a:r>
                      <a:r>
                        <a:rPr lang="en-US" sz="1600" i="1" dirty="0"/>
                        <a:t>e.g.</a:t>
                      </a:r>
                      <a:r>
                        <a:rPr lang="en-US" sz="1600" dirty="0"/>
                        <a:t>, </a:t>
                      </a:r>
                      <a:r>
                        <a:rPr lang="en-US" sz="1600" i="1" dirty="0"/>
                        <a:t>Customer</a:t>
                      </a:r>
                      <a:r>
                        <a:rPr lang="en-US" sz="1600" dirty="0"/>
                        <a:t>.</a:t>
                      </a:r>
                    </a:p>
                  </a:txBody>
                  <a:tcPr/>
                </a:tc>
                <a:tc>
                  <a:txBody>
                    <a:bodyPr/>
                    <a:lstStyle/>
                    <a:p>
                      <a:r>
                        <a:rPr lang="en-US" sz="1600" i="1" dirty="0"/>
                        <a:t>Class, Concept, Table</a:t>
                      </a:r>
                    </a:p>
                  </a:txBody>
                  <a:tcPr/>
                </a:tc>
                <a:extLst>
                  <a:ext uri="{0D108BD9-81ED-4DB2-BD59-A6C34878D82A}">
                    <a16:rowId xmlns:a16="http://schemas.microsoft.com/office/drawing/2014/main" val="1982743791"/>
                  </a:ext>
                </a:extLst>
              </a:tr>
              <a:tr h="370840">
                <a:tc>
                  <a:txBody>
                    <a:bodyPr/>
                    <a:lstStyle/>
                    <a:p>
                      <a:r>
                        <a:rPr lang="en-US" sz="1600" b="1" dirty="0"/>
                        <a:t>Attribute</a:t>
                      </a:r>
                    </a:p>
                  </a:txBody>
                  <a:tcPr/>
                </a:tc>
                <a:tc>
                  <a:txBody>
                    <a:bodyPr/>
                    <a:lstStyle/>
                    <a:p>
                      <a:r>
                        <a:rPr lang="en-US" sz="1600" dirty="0"/>
                        <a:t>A property of an entity, </a:t>
                      </a:r>
                      <a:r>
                        <a:rPr lang="en-US" sz="1600" i="1" dirty="0"/>
                        <a:t>e.g.</a:t>
                      </a:r>
                      <a:r>
                        <a:rPr lang="en-US" sz="1600" dirty="0"/>
                        <a:t>, </a:t>
                      </a:r>
                      <a:r>
                        <a:rPr lang="en-US" sz="1600" i="1" dirty="0"/>
                        <a:t>email</a:t>
                      </a:r>
                      <a:r>
                        <a:rPr lang="en-US" sz="1600" dirty="0"/>
                        <a:t>.</a:t>
                      </a:r>
                    </a:p>
                  </a:txBody>
                  <a:tcPr/>
                </a:tc>
                <a:tc>
                  <a:txBody>
                    <a:bodyPr/>
                    <a:lstStyle/>
                    <a:p>
                      <a:r>
                        <a:rPr lang="en-US" sz="1600" i="1" dirty="0"/>
                        <a:t>Property, Variable, Feature, Column, Dimension</a:t>
                      </a:r>
                    </a:p>
                  </a:txBody>
                  <a:tcPr/>
                </a:tc>
                <a:extLst>
                  <a:ext uri="{0D108BD9-81ED-4DB2-BD59-A6C34878D82A}">
                    <a16:rowId xmlns:a16="http://schemas.microsoft.com/office/drawing/2014/main" val="1078781373"/>
                  </a:ext>
                </a:extLst>
              </a:tr>
              <a:tr h="370840">
                <a:tc>
                  <a:txBody>
                    <a:bodyPr/>
                    <a:lstStyle/>
                    <a:p>
                      <a:r>
                        <a:rPr lang="en-US" sz="1600" b="1" dirty="0"/>
                        <a:t>Table</a:t>
                      </a:r>
                    </a:p>
                  </a:txBody>
                  <a:tcPr/>
                </a:tc>
                <a:tc>
                  <a:txBody>
                    <a:bodyPr/>
                    <a:lstStyle/>
                    <a:p>
                      <a:r>
                        <a:rPr lang="en-US" sz="1600" dirty="0"/>
                        <a:t>A database structure of columns and rows in which an entities instances are stored and held in either memory or on a storage device.</a:t>
                      </a:r>
                    </a:p>
                  </a:txBody>
                  <a:tcPr/>
                </a:tc>
                <a:tc>
                  <a:txBody>
                    <a:bodyPr/>
                    <a:lstStyle/>
                    <a:p>
                      <a:r>
                        <a:rPr lang="en-US" sz="1600" i="1" dirty="0"/>
                        <a:t>Record, Relation, Entity</a:t>
                      </a:r>
                    </a:p>
                  </a:txBody>
                  <a:tcPr/>
                </a:tc>
                <a:extLst>
                  <a:ext uri="{0D108BD9-81ED-4DB2-BD59-A6C34878D82A}">
                    <a16:rowId xmlns:a16="http://schemas.microsoft.com/office/drawing/2014/main" val="3355371965"/>
                  </a:ext>
                </a:extLst>
              </a:tr>
              <a:tr h="370840">
                <a:tc>
                  <a:txBody>
                    <a:bodyPr/>
                    <a:lstStyle/>
                    <a:p>
                      <a:r>
                        <a:rPr lang="en-US" sz="1600" b="1" dirty="0"/>
                        <a:t>Column</a:t>
                      </a:r>
                    </a:p>
                  </a:txBody>
                  <a:tcPr/>
                </a:tc>
                <a:tc>
                  <a:txBody>
                    <a:bodyPr/>
                    <a:lstStyle/>
                    <a:p>
                      <a:r>
                        <a:rPr lang="en-US" sz="1600" dirty="0"/>
                        <a:t>An attribute of an entity stored in a table.</a:t>
                      </a:r>
                    </a:p>
                  </a:txBody>
                  <a:tcPr/>
                </a:tc>
                <a:tc>
                  <a:txBody>
                    <a:bodyPr/>
                    <a:lstStyle/>
                    <a:p>
                      <a:r>
                        <a:rPr lang="en-US" sz="1600" i="1" dirty="0"/>
                        <a:t>Attribute, Feature, Variable</a:t>
                      </a:r>
                    </a:p>
                  </a:txBody>
                  <a:tcPr/>
                </a:tc>
                <a:extLst>
                  <a:ext uri="{0D108BD9-81ED-4DB2-BD59-A6C34878D82A}">
                    <a16:rowId xmlns:a16="http://schemas.microsoft.com/office/drawing/2014/main" val="497551171"/>
                  </a:ext>
                </a:extLst>
              </a:tr>
              <a:tr h="370840">
                <a:tc>
                  <a:txBody>
                    <a:bodyPr/>
                    <a:lstStyle/>
                    <a:p>
                      <a:r>
                        <a:rPr lang="en-US" sz="1600" b="1" dirty="0"/>
                        <a:t>Row</a:t>
                      </a:r>
                    </a:p>
                  </a:txBody>
                  <a:tcPr/>
                </a:tc>
                <a:tc>
                  <a:txBody>
                    <a:bodyPr/>
                    <a:lstStyle/>
                    <a:p>
                      <a:r>
                        <a:rPr lang="en-US" sz="1600" dirty="0"/>
                        <a:t>An instance of an entity stored in a table.</a:t>
                      </a:r>
                    </a:p>
                  </a:txBody>
                  <a:tcPr/>
                </a:tc>
                <a:tc>
                  <a:txBody>
                    <a:bodyPr/>
                    <a:lstStyle/>
                    <a:p>
                      <a:r>
                        <a:rPr lang="en-US" sz="1600" i="1" dirty="0"/>
                        <a:t>Observation, Record, Instance</a:t>
                      </a:r>
                    </a:p>
                  </a:txBody>
                  <a:tcPr/>
                </a:tc>
                <a:extLst>
                  <a:ext uri="{0D108BD9-81ED-4DB2-BD59-A6C34878D82A}">
                    <a16:rowId xmlns:a16="http://schemas.microsoft.com/office/drawing/2014/main" val="132957966"/>
                  </a:ext>
                </a:extLst>
              </a:tr>
              <a:tr h="370840">
                <a:tc>
                  <a:txBody>
                    <a:bodyPr/>
                    <a:lstStyle/>
                    <a:p>
                      <a:r>
                        <a:rPr lang="en-US" sz="1600" b="1" dirty="0"/>
                        <a:t>Primary Key</a:t>
                      </a:r>
                    </a:p>
                  </a:txBody>
                  <a:tcPr/>
                </a:tc>
                <a:tc>
                  <a:txBody>
                    <a:bodyPr/>
                    <a:lstStyle/>
                    <a:p>
                      <a:r>
                        <a:rPr lang="en-US" sz="1600" dirty="0"/>
                        <a:t>One or more columns whose values uniquely identify a row in a table.</a:t>
                      </a:r>
                    </a:p>
                  </a:txBody>
                  <a:tcPr/>
                </a:tc>
                <a:tc>
                  <a:txBody>
                    <a:bodyPr/>
                    <a:lstStyle/>
                    <a:p>
                      <a:r>
                        <a:rPr lang="en-US" sz="1600" i="1" dirty="0"/>
                        <a:t>PK, Unique Identifier</a:t>
                      </a:r>
                    </a:p>
                  </a:txBody>
                  <a:tcPr/>
                </a:tc>
                <a:extLst>
                  <a:ext uri="{0D108BD9-81ED-4DB2-BD59-A6C34878D82A}">
                    <a16:rowId xmlns:a16="http://schemas.microsoft.com/office/drawing/2014/main" val="2374056408"/>
                  </a:ext>
                </a:extLst>
              </a:tr>
              <a:tr h="370840">
                <a:tc>
                  <a:txBody>
                    <a:bodyPr/>
                    <a:lstStyle/>
                    <a:p>
                      <a:r>
                        <a:rPr lang="en-US" sz="1600" b="1" dirty="0"/>
                        <a:t>Foreign Key</a:t>
                      </a:r>
                    </a:p>
                  </a:txBody>
                  <a:tcPr/>
                </a:tc>
                <a:tc>
                  <a:txBody>
                    <a:bodyPr/>
                    <a:lstStyle/>
                    <a:p>
                      <a:r>
                        <a:rPr lang="en-US" sz="1600" dirty="0"/>
                        <a:t>A reference to a row in another table to which a row is related or linked.</a:t>
                      </a:r>
                    </a:p>
                  </a:txBody>
                  <a:tcPr/>
                </a:tc>
                <a:tc>
                  <a:txBody>
                    <a:bodyPr/>
                    <a:lstStyle/>
                    <a:p>
                      <a:r>
                        <a:rPr lang="en-US" sz="1600" i="1" dirty="0"/>
                        <a:t>FK, Link, Reference, Pointer</a:t>
                      </a:r>
                    </a:p>
                  </a:txBody>
                  <a:tcPr/>
                </a:tc>
                <a:extLst>
                  <a:ext uri="{0D108BD9-81ED-4DB2-BD59-A6C34878D82A}">
                    <a16:rowId xmlns:a16="http://schemas.microsoft.com/office/drawing/2014/main" val="1835609694"/>
                  </a:ext>
                </a:extLst>
              </a:tr>
              <a:tr h="370840">
                <a:tc>
                  <a:txBody>
                    <a:bodyPr/>
                    <a:lstStyle/>
                    <a:p>
                      <a:r>
                        <a:rPr lang="en-US" sz="1600" b="1" dirty="0"/>
                        <a:t>Result Set</a:t>
                      </a:r>
                    </a:p>
                  </a:txBody>
                  <a:tcPr/>
                </a:tc>
                <a:tc>
                  <a:txBody>
                    <a:bodyPr/>
                    <a:lstStyle/>
                    <a:p>
                      <a:r>
                        <a:rPr lang="en-US" sz="1600" dirty="0"/>
                        <a:t>A temporary table that holds the result of a SQL query.</a:t>
                      </a:r>
                    </a:p>
                  </a:txBody>
                  <a:tcPr/>
                </a:tc>
                <a:tc>
                  <a:txBody>
                    <a:bodyPr/>
                    <a:lstStyle/>
                    <a:p>
                      <a:r>
                        <a:rPr lang="en-US" sz="1600" i="1" dirty="0"/>
                        <a:t>RS</a:t>
                      </a:r>
                    </a:p>
                  </a:txBody>
                  <a:tcPr/>
                </a:tc>
                <a:extLst>
                  <a:ext uri="{0D108BD9-81ED-4DB2-BD59-A6C34878D82A}">
                    <a16:rowId xmlns:a16="http://schemas.microsoft.com/office/drawing/2014/main" val="2722467952"/>
                  </a:ext>
                </a:extLst>
              </a:tr>
              <a:tr h="370840">
                <a:tc>
                  <a:txBody>
                    <a:bodyPr/>
                    <a:lstStyle/>
                    <a:p>
                      <a:r>
                        <a:rPr lang="en-US" sz="1600" b="1" dirty="0"/>
                        <a:t>Query</a:t>
                      </a:r>
                    </a:p>
                  </a:txBody>
                  <a:tcPr/>
                </a:tc>
                <a:tc>
                  <a:txBody>
                    <a:bodyPr/>
                    <a:lstStyle/>
                    <a:p>
                      <a:r>
                        <a:rPr lang="en-US" sz="1600" dirty="0"/>
                        <a:t>A SQL SELECT statement specifying which rows should be retrieved from the database.</a:t>
                      </a:r>
                    </a:p>
                  </a:txBody>
                  <a:tcPr/>
                </a:tc>
                <a:tc>
                  <a:txBody>
                    <a:bodyPr/>
                    <a:lstStyle/>
                    <a:p>
                      <a:endParaRPr lang="en-US" sz="1600" i="1" dirty="0"/>
                    </a:p>
                  </a:txBody>
                  <a:tcPr/>
                </a:tc>
                <a:extLst>
                  <a:ext uri="{0D108BD9-81ED-4DB2-BD59-A6C34878D82A}">
                    <a16:rowId xmlns:a16="http://schemas.microsoft.com/office/drawing/2014/main" val="1920779398"/>
                  </a:ext>
                </a:extLst>
              </a:tr>
            </a:tbl>
          </a:graphicData>
        </a:graphic>
      </p:graphicFrame>
      <p:sp>
        <p:nvSpPr>
          <p:cNvPr id="4" name="Date Placeholder 3">
            <a:extLst>
              <a:ext uri="{FF2B5EF4-FFF2-40B4-BE49-F238E27FC236}">
                <a16:creationId xmlns:a16="http://schemas.microsoft.com/office/drawing/2014/main" id="{51A9F225-55F9-BD40-85A7-C2448D3BA136}"/>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A4C3A50A-3050-6740-87B5-5984D89B3750}"/>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1CC218DC-A706-A44B-B888-9D9D2E509BDD}"/>
              </a:ext>
            </a:extLst>
          </p:cNvPr>
          <p:cNvSpPr>
            <a:spLocks noGrp="1"/>
          </p:cNvSpPr>
          <p:nvPr>
            <p:ph type="sldNum" sz="quarter" idx="12"/>
          </p:nvPr>
        </p:nvSpPr>
        <p:spPr/>
        <p:txBody>
          <a:bodyPr/>
          <a:lstStyle/>
          <a:p>
            <a:fld id="{C0F4FBFA-1248-4AAF-9253-30F121885773}" type="slidenum">
              <a:rPr lang="en-US" smtClean="0"/>
              <a:t>13</a:t>
            </a:fld>
            <a:endParaRPr lang="en-US"/>
          </a:p>
        </p:txBody>
      </p:sp>
    </p:spTree>
    <p:extLst>
      <p:ext uri="{BB962C8B-B14F-4D97-AF65-F5344CB8AC3E}">
        <p14:creationId xmlns:p14="http://schemas.microsoft.com/office/powerpoint/2010/main" val="60009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435D-50EE-2845-A3AA-A5BA0E6A4934}"/>
              </a:ext>
            </a:extLst>
          </p:cNvPr>
          <p:cNvSpPr>
            <a:spLocks noGrp="1"/>
          </p:cNvSpPr>
          <p:nvPr>
            <p:ph type="title"/>
          </p:nvPr>
        </p:nvSpPr>
        <p:spPr/>
        <p:txBody>
          <a:bodyPr/>
          <a:lstStyle/>
          <a:p>
            <a:r>
              <a:rPr lang="en-US" dirty="0"/>
              <a:t>More Terminology</a:t>
            </a:r>
          </a:p>
        </p:txBody>
      </p:sp>
      <p:graphicFrame>
        <p:nvGraphicFramePr>
          <p:cNvPr id="7" name="Table 7">
            <a:extLst>
              <a:ext uri="{FF2B5EF4-FFF2-40B4-BE49-F238E27FC236}">
                <a16:creationId xmlns:a16="http://schemas.microsoft.com/office/drawing/2014/main" id="{835AB41B-C09E-C548-98BC-9CD550C82C8C}"/>
              </a:ext>
            </a:extLst>
          </p:cNvPr>
          <p:cNvGraphicFramePr>
            <a:graphicFrameLocks noGrp="1"/>
          </p:cNvGraphicFramePr>
          <p:nvPr>
            <p:ph idx="1"/>
            <p:extLst>
              <p:ext uri="{D42A27DB-BD31-4B8C-83A1-F6EECF244321}">
                <p14:modId xmlns:p14="http://schemas.microsoft.com/office/powerpoint/2010/main" val="3682851310"/>
              </p:ext>
            </p:extLst>
          </p:nvPr>
        </p:nvGraphicFramePr>
        <p:xfrm>
          <a:off x="457200" y="1237943"/>
          <a:ext cx="8229600" cy="4820920"/>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363925084"/>
                    </a:ext>
                  </a:extLst>
                </a:gridCol>
                <a:gridCol w="4114800">
                  <a:extLst>
                    <a:ext uri="{9D8B030D-6E8A-4147-A177-3AD203B41FA5}">
                      <a16:colId xmlns:a16="http://schemas.microsoft.com/office/drawing/2014/main" val="3996122147"/>
                    </a:ext>
                  </a:extLst>
                </a:gridCol>
                <a:gridCol w="2743200">
                  <a:extLst>
                    <a:ext uri="{9D8B030D-6E8A-4147-A177-3AD203B41FA5}">
                      <a16:colId xmlns:a16="http://schemas.microsoft.com/office/drawing/2014/main" val="3234539629"/>
                    </a:ext>
                  </a:extLst>
                </a:gridCol>
              </a:tblGrid>
              <a:tr h="370840">
                <a:tc>
                  <a:txBody>
                    <a:bodyPr/>
                    <a:lstStyle/>
                    <a:p>
                      <a:r>
                        <a:rPr lang="en-US" sz="1600" dirty="0"/>
                        <a:t>Term</a:t>
                      </a:r>
                    </a:p>
                  </a:txBody>
                  <a:tcPr/>
                </a:tc>
                <a:tc>
                  <a:txBody>
                    <a:bodyPr/>
                    <a:lstStyle/>
                    <a:p>
                      <a:r>
                        <a:rPr lang="en-US" sz="1600" dirty="0"/>
                        <a:t>Definition</a:t>
                      </a:r>
                    </a:p>
                  </a:txBody>
                  <a:tcPr/>
                </a:tc>
                <a:tc>
                  <a:txBody>
                    <a:bodyPr/>
                    <a:lstStyle/>
                    <a:p>
                      <a:r>
                        <a:rPr lang="en-US" sz="1600" dirty="0"/>
                        <a:t>Alternate Terms</a:t>
                      </a:r>
                    </a:p>
                  </a:txBody>
                  <a:tcPr/>
                </a:tc>
                <a:extLst>
                  <a:ext uri="{0D108BD9-81ED-4DB2-BD59-A6C34878D82A}">
                    <a16:rowId xmlns:a16="http://schemas.microsoft.com/office/drawing/2014/main" val="2720238698"/>
                  </a:ext>
                </a:extLst>
              </a:tr>
              <a:tr h="370840">
                <a:tc>
                  <a:txBody>
                    <a:bodyPr/>
                    <a:lstStyle/>
                    <a:p>
                      <a:r>
                        <a:rPr lang="en-US" sz="1600" b="1" dirty="0"/>
                        <a:t>Entity-Relationship Diagram</a:t>
                      </a:r>
                    </a:p>
                  </a:txBody>
                  <a:tcPr/>
                </a:tc>
                <a:tc>
                  <a:txBody>
                    <a:bodyPr/>
                    <a:lstStyle/>
                    <a:p>
                      <a:r>
                        <a:rPr lang="en-US" sz="1600" dirty="0"/>
                        <a:t>A visualization of a relational data model.</a:t>
                      </a:r>
                    </a:p>
                  </a:txBody>
                  <a:tcPr/>
                </a:tc>
                <a:tc>
                  <a:txBody>
                    <a:bodyPr/>
                    <a:lstStyle/>
                    <a:p>
                      <a:r>
                        <a:rPr lang="en-US" sz="1600" i="1" dirty="0"/>
                        <a:t>ERD, E-R Diagram, Logical Model</a:t>
                      </a:r>
                    </a:p>
                  </a:txBody>
                  <a:tcPr/>
                </a:tc>
                <a:extLst>
                  <a:ext uri="{0D108BD9-81ED-4DB2-BD59-A6C34878D82A}">
                    <a16:rowId xmlns:a16="http://schemas.microsoft.com/office/drawing/2014/main" val="1982743791"/>
                  </a:ext>
                </a:extLst>
              </a:tr>
              <a:tr h="370840">
                <a:tc>
                  <a:txBody>
                    <a:bodyPr/>
                    <a:lstStyle/>
                    <a:p>
                      <a:r>
                        <a:rPr lang="en-US" sz="1600" b="1" dirty="0"/>
                        <a:t>Crow’s Foot Notation</a:t>
                      </a:r>
                    </a:p>
                  </a:txBody>
                  <a:tcPr/>
                </a:tc>
                <a:tc>
                  <a:txBody>
                    <a:bodyPr/>
                    <a:lstStyle/>
                    <a:p>
                      <a:r>
                        <a:rPr lang="en-US" sz="1600" dirty="0"/>
                        <a:t>The colloquial term for E-R Diagrams in the Information Engineering (IE)</a:t>
                      </a:r>
                    </a:p>
                  </a:txBody>
                  <a:tcPr/>
                </a:tc>
                <a:tc>
                  <a:txBody>
                    <a:bodyPr/>
                    <a:lstStyle/>
                    <a:p>
                      <a:r>
                        <a:rPr lang="en-US" sz="1600" i="1" dirty="0"/>
                        <a:t>IE</a:t>
                      </a:r>
                    </a:p>
                  </a:txBody>
                  <a:tcPr/>
                </a:tc>
                <a:extLst>
                  <a:ext uri="{0D108BD9-81ED-4DB2-BD59-A6C34878D82A}">
                    <a16:rowId xmlns:a16="http://schemas.microsoft.com/office/drawing/2014/main" val="1078781373"/>
                  </a:ext>
                </a:extLst>
              </a:tr>
              <a:tr h="370840">
                <a:tc>
                  <a:txBody>
                    <a:bodyPr/>
                    <a:lstStyle/>
                    <a:p>
                      <a:r>
                        <a:rPr lang="en-US" sz="1600" b="1" dirty="0"/>
                        <a:t>IE</a:t>
                      </a:r>
                    </a:p>
                  </a:txBody>
                  <a:tcPr/>
                </a:tc>
                <a:tc>
                  <a:txBody>
                    <a:bodyPr/>
                    <a:lstStyle/>
                    <a:p>
                      <a:r>
                        <a:rPr lang="en-US" sz="1600" dirty="0"/>
                        <a:t>The name of a common notation for E-R Diagrams using specific symbols for entities, keys, and relationships.</a:t>
                      </a:r>
                    </a:p>
                  </a:txBody>
                  <a:tcPr/>
                </a:tc>
                <a:tc>
                  <a:txBody>
                    <a:bodyPr/>
                    <a:lstStyle/>
                    <a:p>
                      <a:r>
                        <a:rPr lang="en-US" sz="1600" i="1" dirty="0"/>
                        <a:t>Crow’s Feet, ERD</a:t>
                      </a:r>
                    </a:p>
                  </a:txBody>
                  <a:tcPr/>
                </a:tc>
                <a:extLst>
                  <a:ext uri="{0D108BD9-81ED-4DB2-BD59-A6C34878D82A}">
                    <a16:rowId xmlns:a16="http://schemas.microsoft.com/office/drawing/2014/main" val="3355371965"/>
                  </a:ext>
                </a:extLst>
              </a:tr>
              <a:tr h="370840">
                <a:tc>
                  <a:txBody>
                    <a:bodyPr/>
                    <a:lstStyle/>
                    <a:p>
                      <a:r>
                        <a:rPr lang="en-US" sz="1600" b="1" dirty="0"/>
                        <a:t>DDL</a:t>
                      </a:r>
                    </a:p>
                  </a:txBody>
                  <a:tcPr/>
                </a:tc>
                <a:tc>
                  <a:txBody>
                    <a:bodyPr/>
                    <a:lstStyle/>
                    <a:p>
                      <a:r>
                        <a:rPr lang="en-US" sz="1600" dirty="0"/>
                        <a:t>The commands in SQL for defining a relational database, </a:t>
                      </a:r>
                      <a:r>
                        <a:rPr lang="en-US" sz="1600" i="1" dirty="0"/>
                        <a:t>i.e.</a:t>
                      </a:r>
                      <a:r>
                        <a:rPr lang="en-US" sz="1600" dirty="0"/>
                        <a:t>, the tables, keys, and attributes along with their constraints.</a:t>
                      </a:r>
                    </a:p>
                  </a:txBody>
                  <a:tcPr/>
                </a:tc>
                <a:tc>
                  <a:txBody>
                    <a:bodyPr/>
                    <a:lstStyle/>
                    <a:p>
                      <a:r>
                        <a:rPr lang="en-US" sz="1600" i="1" dirty="0"/>
                        <a:t>Data Definition Language</a:t>
                      </a:r>
                    </a:p>
                  </a:txBody>
                  <a:tcPr/>
                </a:tc>
                <a:extLst>
                  <a:ext uri="{0D108BD9-81ED-4DB2-BD59-A6C34878D82A}">
                    <a16:rowId xmlns:a16="http://schemas.microsoft.com/office/drawing/2014/main" val="497551171"/>
                  </a:ext>
                </a:extLst>
              </a:tr>
              <a:tr h="370840">
                <a:tc>
                  <a:txBody>
                    <a:bodyPr/>
                    <a:lstStyle/>
                    <a:p>
                      <a:r>
                        <a:rPr lang="en-US" sz="1600" b="1" dirty="0"/>
                        <a:t>DML</a:t>
                      </a:r>
                    </a:p>
                  </a:txBody>
                  <a:tcPr/>
                </a:tc>
                <a:tc>
                  <a:txBody>
                    <a:bodyPr/>
                    <a:lstStyle/>
                    <a:p>
                      <a:r>
                        <a:rPr lang="en-US" sz="1600" dirty="0"/>
                        <a:t>The SQL commands for manipulating data in the database, including SELECT, UPDATE, DELETE, and INSERT.</a:t>
                      </a:r>
                    </a:p>
                  </a:txBody>
                  <a:tcPr/>
                </a:tc>
                <a:tc>
                  <a:txBody>
                    <a:bodyPr/>
                    <a:lstStyle/>
                    <a:p>
                      <a:r>
                        <a:rPr lang="en-US" sz="1600" i="1" dirty="0"/>
                        <a:t>Data Manipulation Language</a:t>
                      </a:r>
                    </a:p>
                  </a:txBody>
                  <a:tcPr/>
                </a:tc>
                <a:extLst>
                  <a:ext uri="{0D108BD9-81ED-4DB2-BD59-A6C34878D82A}">
                    <a16:rowId xmlns:a16="http://schemas.microsoft.com/office/drawing/2014/main" val="132957966"/>
                  </a:ext>
                </a:extLst>
              </a:tr>
              <a:tr h="370840">
                <a:tc>
                  <a:txBody>
                    <a:bodyPr/>
                    <a:lstStyle/>
                    <a:p>
                      <a:r>
                        <a:rPr lang="en-US" sz="1600" b="1" dirty="0"/>
                        <a:t>SQL</a:t>
                      </a:r>
                    </a:p>
                  </a:txBody>
                  <a:tcPr/>
                </a:tc>
                <a:tc>
                  <a:txBody>
                    <a:bodyPr/>
                    <a:lstStyle/>
                    <a:p>
                      <a:r>
                        <a:rPr lang="en-US" sz="1600" dirty="0"/>
                        <a:t>DDL and DML statements for generating, manipulating, and using relational databases.</a:t>
                      </a:r>
                    </a:p>
                  </a:txBody>
                  <a:tcPr/>
                </a:tc>
                <a:tc>
                  <a:txBody>
                    <a:bodyPr/>
                    <a:lstStyle/>
                    <a:p>
                      <a:endParaRPr lang="en-US" sz="1600" i="1" dirty="0"/>
                    </a:p>
                  </a:txBody>
                  <a:tcPr/>
                </a:tc>
                <a:extLst>
                  <a:ext uri="{0D108BD9-81ED-4DB2-BD59-A6C34878D82A}">
                    <a16:rowId xmlns:a16="http://schemas.microsoft.com/office/drawing/2014/main" val="2374056408"/>
                  </a:ext>
                </a:extLst>
              </a:tr>
            </a:tbl>
          </a:graphicData>
        </a:graphic>
      </p:graphicFrame>
      <p:sp>
        <p:nvSpPr>
          <p:cNvPr id="4" name="Date Placeholder 3">
            <a:extLst>
              <a:ext uri="{FF2B5EF4-FFF2-40B4-BE49-F238E27FC236}">
                <a16:creationId xmlns:a16="http://schemas.microsoft.com/office/drawing/2014/main" id="{51A9F225-55F9-BD40-85A7-C2448D3BA136}"/>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A4C3A50A-3050-6740-87B5-5984D89B3750}"/>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1CC218DC-A706-A44B-B888-9D9D2E509BDD}"/>
              </a:ext>
            </a:extLst>
          </p:cNvPr>
          <p:cNvSpPr>
            <a:spLocks noGrp="1"/>
          </p:cNvSpPr>
          <p:nvPr>
            <p:ph type="sldNum" sz="quarter" idx="12"/>
          </p:nvPr>
        </p:nvSpPr>
        <p:spPr/>
        <p:txBody>
          <a:bodyPr/>
          <a:lstStyle/>
          <a:p>
            <a:fld id="{C0F4FBFA-1248-4AAF-9253-30F121885773}" type="slidenum">
              <a:rPr lang="en-US" smtClean="0"/>
              <a:t>14</a:t>
            </a:fld>
            <a:endParaRPr lang="en-US"/>
          </a:p>
        </p:txBody>
      </p:sp>
    </p:spTree>
    <p:extLst>
      <p:ext uri="{BB962C8B-B14F-4D97-AF65-F5344CB8AC3E}">
        <p14:creationId xmlns:p14="http://schemas.microsoft.com/office/powerpoint/2010/main" val="336878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435D-50EE-2845-A3AA-A5BA0E6A4934}"/>
              </a:ext>
            </a:extLst>
          </p:cNvPr>
          <p:cNvSpPr>
            <a:spLocks noGrp="1"/>
          </p:cNvSpPr>
          <p:nvPr>
            <p:ph type="title"/>
          </p:nvPr>
        </p:nvSpPr>
        <p:spPr/>
        <p:txBody>
          <a:bodyPr/>
          <a:lstStyle/>
          <a:p>
            <a:r>
              <a:rPr lang="en-US" dirty="0"/>
              <a:t>Even More Terminology</a:t>
            </a:r>
          </a:p>
        </p:txBody>
      </p:sp>
      <p:graphicFrame>
        <p:nvGraphicFramePr>
          <p:cNvPr id="7" name="Table 7">
            <a:extLst>
              <a:ext uri="{FF2B5EF4-FFF2-40B4-BE49-F238E27FC236}">
                <a16:creationId xmlns:a16="http://schemas.microsoft.com/office/drawing/2014/main" id="{835AB41B-C09E-C548-98BC-9CD550C82C8C}"/>
              </a:ext>
            </a:extLst>
          </p:cNvPr>
          <p:cNvGraphicFramePr>
            <a:graphicFrameLocks noGrp="1"/>
          </p:cNvGraphicFramePr>
          <p:nvPr>
            <p:ph idx="1"/>
            <p:extLst>
              <p:ext uri="{D42A27DB-BD31-4B8C-83A1-F6EECF244321}">
                <p14:modId xmlns:p14="http://schemas.microsoft.com/office/powerpoint/2010/main" val="1504965290"/>
              </p:ext>
            </p:extLst>
          </p:nvPr>
        </p:nvGraphicFramePr>
        <p:xfrm>
          <a:off x="457200" y="1237943"/>
          <a:ext cx="8229600" cy="4241800"/>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363925084"/>
                    </a:ext>
                  </a:extLst>
                </a:gridCol>
                <a:gridCol w="4114800">
                  <a:extLst>
                    <a:ext uri="{9D8B030D-6E8A-4147-A177-3AD203B41FA5}">
                      <a16:colId xmlns:a16="http://schemas.microsoft.com/office/drawing/2014/main" val="3996122147"/>
                    </a:ext>
                  </a:extLst>
                </a:gridCol>
                <a:gridCol w="2743200">
                  <a:extLst>
                    <a:ext uri="{9D8B030D-6E8A-4147-A177-3AD203B41FA5}">
                      <a16:colId xmlns:a16="http://schemas.microsoft.com/office/drawing/2014/main" val="3234539629"/>
                    </a:ext>
                  </a:extLst>
                </a:gridCol>
              </a:tblGrid>
              <a:tr h="370840">
                <a:tc>
                  <a:txBody>
                    <a:bodyPr/>
                    <a:lstStyle/>
                    <a:p>
                      <a:r>
                        <a:rPr lang="en-US" sz="1600" dirty="0"/>
                        <a:t>Term</a:t>
                      </a:r>
                    </a:p>
                  </a:txBody>
                  <a:tcPr/>
                </a:tc>
                <a:tc>
                  <a:txBody>
                    <a:bodyPr/>
                    <a:lstStyle/>
                    <a:p>
                      <a:r>
                        <a:rPr lang="en-US" sz="1600" dirty="0"/>
                        <a:t>Definition</a:t>
                      </a:r>
                    </a:p>
                  </a:txBody>
                  <a:tcPr/>
                </a:tc>
                <a:tc>
                  <a:txBody>
                    <a:bodyPr/>
                    <a:lstStyle/>
                    <a:p>
                      <a:r>
                        <a:rPr lang="en-US" sz="1600" dirty="0"/>
                        <a:t>Alternate Terms</a:t>
                      </a:r>
                    </a:p>
                  </a:txBody>
                  <a:tcPr/>
                </a:tc>
                <a:extLst>
                  <a:ext uri="{0D108BD9-81ED-4DB2-BD59-A6C34878D82A}">
                    <a16:rowId xmlns:a16="http://schemas.microsoft.com/office/drawing/2014/main" val="2720238698"/>
                  </a:ext>
                </a:extLst>
              </a:tr>
              <a:tr h="370840">
                <a:tc>
                  <a:txBody>
                    <a:bodyPr/>
                    <a:lstStyle/>
                    <a:p>
                      <a:r>
                        <a:rPr lang="en-US" sz="1600" b="1" dirty="0"/>
                        <a:t>Embedded SQL</a:t>
                      </a:r>
                    </a:p>
                  </a:txBody>
                  <a:tcPr/>
                </a:tc>
                <a:tc>
                  <a:txBody>
                    <a:bodyPr/>
                    <a:lstStyle/>
                    <a:p>
                      <a:r>
                        <a:rPr lang="en-US" sz="1600" dirty="0"/>
                        <a:t>SQL that is called from within a host program written in a programming language such as R, Python, Java, C++, C#, etc.</a:t>
                      </a:r>
                    </a:p>
                  </a:txBody>
                  <a:tcPr/>
                </a:tc>
                <a:tc>
                  <a:txBody>
                    <a:bodyPr/>
                    <a:lstStyle/>
                    <a:p>
                      <a:endParaRPr lang="en-US" sz="1600" i="1" dirty="0"/>
                    </a:p>
                  </a:txBody>
                  <a:tcPr/>
                </a:tc>
                <a:extLst>
                  <a:ext uri="{0D108BD9-81ED-4DB2-BD59-A6C34878D82A}">
                    <a16:rowId xmlns:a16="http://schemas.microsoft.com/office/drawing/2014/main" val="1982743791"/>
                  </a:ext>
                </a:extLst>
              </a:tr>
              <a:tr h="370840">
                <a:tc>
                  <a:txBody>
                    <a:bodyPr/>
                    <a:lstStyle/>
                    <a:p>
                      <a:r>
                        <a:rPr lang="en-US" sz="1600" b="1" dirty="0"/>
                        <a:t>Database Server</a:t>
                      </a:r>
                    </a:p>
                  </a:txBody>
                  <a:tcPr/>
                </a:tc>
                <a:tc>
                  <a:txBody>
                    <a:bodyPr/>
                    <a:lstStyle/>
                    <a:p>
                      <a:r>
                        <a:rPr lang="en-US" sz="1600" dirty="0"/>
                        <a:t>A program running on a computer that manages the physical storage devices that contain the tables.</a:t>
                      </a:r>
                    </a:p>
                  </a:txBody>
                  <a:tcPr/>
                </a:tc>
                <a:tc>
                  <a:txBody>
                    <a:bodyPr/>
                    <a:lstStyle/>
                    <a:p>
                      <a:r>
                        <a:rPr lang="en-US" sz="1600" i="1" dirty="0"/>
                        <a:t>DBMS, Database Engine, Database</a:t>
                      </a:r>
                    </a:p>
                  </a:txBody>
                  <a:tcPr/>
                </a:tc>
                <a:extLst>
                  <a:ext uri="{0D108BD9-81ED-4DB2-BD59-A6C34878D82A}">
                    <a16:rowId xmlns:a16="http://schemas.microsoft.com/office/drawing/2014/main" val="1078781373"/>
                  </a:ext>
                </a:extLst>
              </a:tr>
              <a:tr h="370840">
                <a:tc>
                  <a:txBody>
                    <a:bodyPr/>
                    <a:lstStyle/>
                    <a:p>
                      <a:r>
                        <a:rPr lang="en-US" sz="1600" b="1" dirty="0"/>
                        <a:t>Schema</a:t>
                      </a:r>
                    </a:p>
                  </a:txBody>
                  <a:tcPr/>
                </a:tc>
                <a:tc>
                  <a:txBody>
                    <a:bodyPr/>
                    <a:lstStyle/>
                    <a:p>
                      <a:r>
                        <a:rPr lang="en-US" sz="1600" dirty="0"/>
                        <a:t>The table definitions for a relational database.</a:t>
                      </a:r>
                    </a:p>
                  </a:txBody>
                  <a:tcPr/>
                </a:tc>
                <a:tc>
                  <a:txBody>
                    <a:bodyPr/>
                    <a:lstStyle/>
                    <a:p>
                      <a:r>
                        <a:rPr lang="en-US" sz="1600" i="1" dirty="0"/>
                        <a:t>Relational Schema, Physical Model</a:t>
                      </a:r>
                    </a:p>
                  </a:txBody>
                  <a:tcPr/>
                </a:tc>
                <a:extLst>
                  <a:ext uri="{0D108BD9-81ED-4DB2-BD59-A6C34878D82A}">
                    <a16:rowId xmlns:a16="http://schemas.microsoft.com/office/drawing/2014/main" val="3355371965"/>
                  </a:ext>
                </a:extLst>
              </a:tr>
              <a:tr h="370840">
                <a:tc>
                  <a:txBody>
                    <a:bodyPr/>
                    <a:lstStyle/>
                    <a:p>
                      <a:r>
                        <a:rPr lang="en-US" sz="1600" b="1" dirty="0"/>
                        <a:t>Ad Hoc Query</a:t>
                      </a:r>
                    </a:p>
                  </a:txBody>
                  <a:tcPr/>
                </a:tc>
                <a:tc>
                  <a:txBody>
                    <a:bodyPr/>
                    <a:lstStyle/>
                    <a:p>
                      <a:r>
                        <a:rPr lang="en-US" sz="1600" dirty="0"/>
                        <a:t>A SQL query that is interactively issued from a console and that displays the result immediately in table form.</a:t>
                      </a:r>
                    </a:p>
                  </a:txBody>
                  <a:tcPr/>
                </a:tc>
                <a:tc>
                  <a:txBody>
                    <a:bodyPr/>
                    <a:lstStyle/>
                    <a:p>
                      <a:r>
                        <a:rPr lang="en-US" sz="1600" i="1" dirty="0"/>
                        <a:t>Interactive Query, Manual Query</a:t>
                      </a:r>
                    </a:p>
                  </a:txBody>
                  <a:tcPr/>
                </a:tc>
                <a:extLst>
                  <a:ext uri="{0D108BD9-81ED-4DB2-BD59-A6C34878D82A}">
                    <a16:rowId xmlns:a16="http://schemas.microsoft.com/office/drawing/2014/main" val="497551171"/>
                  </a:ext>
                </a:extLst>
              </a:tr>
              <a:tr h="370840">
                <a:tc>
                  <a:txBody>
                    <a:bodyPr/>
                    <a:lstStyle/>
                    <a:p>
                      <a:r>
                        <a:rPr lang="en-US" sz="1600" b="1" dirty="0"/>
                        <a:t>Database</a:t>
                      </a:r>
                    </a:p>
                  </a:txBody>
                  <a:tcPr/>
                </a:tc>
                <a:tc>
                  <a:txBody>
                    <a:bodyPr/>
                    <a:lstStyle/>
                    <a:p>
                      <a:r>
                        <a:rPr lang="en-US" sz="1600" dirty="0"/>
                        <a:t>A collection of structured data in records and organized in a way that makes the data retrievable</a:t>
                      </a:r>
                    </a:p>
                  </a:txBody>
                  <a:tcPr/>
                </a:tc>
                <a:tc>
                  <a:txBody>
                    <a:bodyPr/>
                    <a:lstStyle/>
                    <a:p>
                      <a:endParaRPr lang="en-US" sz="1600" i="1" dirty="0"/>
                    </a:p>
                  </a:txBody>
                  <a:tcPr/>
                </a:tc>
                <a:extLst>
                  <a:ext uri="{0D108BD9-81ED-4DB2-BD59-A6C34878D82A}">
                    <a16:rowId xmlns:a16="http://schemas.microsoft.com/office/drawing/2014/main" val="132957966"/>
                  </a:ext>
                </a:extLst>
              </a:tr>
            </a:tbl>
          </a:graphicData>
        </a:graphic>
      </p:graphicFrame>
      <p:sp>
        <p:nvSpPr>
          <p:cNvPr id="4" name="Date Placeholder 3">
            <a:extLst>
              <a:ext uri="{FF2B5EF4-FFF2-40B4-BE49-F238E27FC236}">
                <a16:creationId xmlns:a16="http://schemas.microsoft.com/office/drawing/2014/main" id="{51A9F225-55F9-BD40-85A7-C2448D3BA136}"/>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A4C3A50A-3050-6740-87B5-5984D89B3750}"/>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1CC218DC-A706-A44B-B888-9D9D2E509BDD}"/>
              </a:ext>
            </a:extLst>
          </p:cNvPr>
          <p:cNvSpPr>
            <a:spLocks noGrp="1"/>
          </p:cNvSpPr>
          <p:nvPr>
            <p:ph type="sldNum" sz="quarter" idx="12"/>
          </p:nvPr>
        </p:nvSpPr>
        <p:spPr/>
        <p:txBody>
          <a:bodyPr/>
          <a:lstStyle/>
          <a:p>
            <a:fld id="{C0F4FBFA-1248-4AAF-9253-30F121885773}" type="slidenum">
              <a:rPr lang="en-US" smtClean="0"/>
              <a:t>15</a:t>
            </a:fld>
            <a:endParaRPr lang="en-US"/>
          </a:p>
        </p:txBody>
      </p:sp>
    </p:spTree>
    <p:extLst>
      <p:ext uri="{BB962C8B-B14F-4D97-AF65-F5344CB8AC3E}">
        <p14:creationId xmlns:p14="http://schemas.microsoft.com/office/powerpoint/2010/main" val="310069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16</a:t>
            </a:fld>
            <a:endParaRPr lang="en-US"/>
          </a:p>
        </p:txBody>
      </p:sp>
      <p:sp>
        <p:nvSpPr>
          <p:cNvPr id="2" name="Date Placeholder 1"/>
          <p:cNvSpPr>
            <a:spLocks noGrp="1"/>
          </p:cNvSpPr>
          <p:nvPr>
            <p:ph type="dt" sz="half" idx="10"/>
          </p:nvPr>
        </p:nvSpPr>
        <p:spPr/>
        <p:txBody>
          <a:bodyPr/>
          <a:lstStyle/>
          <a:p>
            <a:r>
              <a:rPr lang="en-US"/>
              <a:t>v2.0</a:t>
            </a:r>
          </a:p>
        </p:txBody>
      </p:sp>
    </p:spTree>
    <p:extLst>
      <p:ext uri="{BB962C8B-B14F-4D97-AF65-F5344CB8AC3E}">
        <p14:creationId xmlns:p14="http://schemas.microsoft.com/office/powerpoint/2010/main" val="167033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type="body" sz="quarter" idx="10"/>
          </p:nvPr>
        </p:nvSpPr>
        <p:spPr/>
        <p:txBody>
          <a:bodyPr/>
          <a:lstStyle/>
          <a:p>
            <a:r>
              <a:rPr lang="en-US" dirty="0"/>
              <a:t>Retrieving Data from a </a:t>
            </a:r>
            <a:br>
              <a:rPr lang="en-US" dirty="0"/>
            </a:br>
            <a:r>
              <a:rPr lang="en-US" dirty="0"/>
              <a:t>Single Table</a:t>
            </a:r>
          </a:p>
        </p:txBody>
      </p:sp>
    </p:spTree>
    <p:extLst>
      <p:ext uri="{BB962C8B-B14F-4D97-AF65-F5344CB8AC3E}">
        <p14:creationId xmlns:p14="http://schemas.microsoft.com/office/powerpoint/2010/main" val="352899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DD1FAE-60D0-174E-92D4-BAA56C8F2CA3}"/>
              </a:ext>
            </a:extLst>
          </p:cNvPr>
          <p:cNvSpPr>
            <a:spLocks noGrp="1"/>
          </p:cNvSpPr>
          <p:nvPr>
            <p:ph type="title"/>
          </p:nvPr>
        </p:nvSpPr>
        <p:spPr/>
        <p:txBody>
          <a:bodyPr/>
          <a:lstStyle/>
          <a:p>
            <a:r>
              <a:rPr lang="en-US" dirty="0"/>
              <a:t>The Asset Database Schema</a:t>
            </a:r>
          </a:p>
        </p:txBody>
      </p:sp>
      <p:pic>
        <p:nvPicPr>
          <p:cNvPr id="5" name="Picture 4">
            <a:extLst>
              <a:ext uri="{FF2B5EF4-FFF2-40B4-BE49-F238E27FC236}">
                <a16:creationId xmlns:a16="http://schemas.microsoft.com/office/drawing/2014/main" id="{8BB2B3A0-AD6C-A848-8B91-9F9678CC61C3}"/>
              </a:ext>
            </a:extLst>
          </p:cNvPr>
          <p:cNvPicPr>
            <a:picLocks noChangeAspect="1"/>
          </p:cNvPicPr>
          <p:nvPr/>
        </p:nvPicPr>
        <p:blipFill>
          <a:blip r:embed="rId2"/>
          <a:stretch>
            <a:fillRect/>
          </a:stretch>
        </p:blipFill>
        <p:spPr>
          <a:xfrm>
            <a:off x="609600" y="1676400"/>
            <a:ext cx="7597115" cy="3200400"/>
          </a:xfrm>
          <a:prstGeom prst="rect">
            <a:avLst/>
          </a:prstGeom>
        </p:spPr>
      </p:pic>
      <p:sp>
        <p:nvSpPr>
          <p:cNvPr id="6" name="TextBox 5">
            <a:extLst>
              <a:ext uri="{FF2B5EF4-FFF2-40B4-BE49-F238E27FC236}">
                <a16:creationId xmlns:a16="http://schemas.microsoft.com/office/drawing/2014/main" id="{53EF08A8-AF38-064B-B391-FF3BA851631B}"/>
              </a:ext>
            </a:extLst>
          </p:cNvPr>
          <p:cNvSpPr txBox="1"/>
          <p:nvPr/>
        </p:nvSpPr>
        <p:spPr>
          <a:xfrm>
            <a:off x="609600" y="6244808"/>
            <a:ext cx="3657600" cy="338554"/>
          </a:xfrm>
          <a:prstGeom prst="rect">
            <a:avLst/>
          </a:prstGeom>
          <a:noFill/>
        </p:spPr>
        <p:txBody>
          <a:bodyPr wrap="square" rtlCol="0">
            <a:spAutoFit/>
          </a:bodyPr>
          <a:lstStyle/>
          <a:p>
            <a:r>
              <a:rPr lang="en-US" sz="1600" i="1" dirty="0">
                <a:solidFill>
                  <a:schemeClr val="bg2">
                    <a:lumMod val="25000"/>
                  </a:schemeClr>
                </a:solidFill>
                <a:latin typeface="Baskerville" panose="02020502070401020303" pitchFamily="18" charset="0"/>
                <a:ea typeface="Baskerville" panose="02020502070401020303" pitchFamily="18" charset="0"/>
              </a:rPr>
              <a:t>Fig 1. Asset Database (AssetDB)</a:t>
            </a:r>
          </a:p>
        </p:txBody>
      </p:sp>
    </p:spTree>
    <p:extLst>
      <p:ext uri="{BB962C8B-B14F-4D97-AF65-F5344CB8AC3E}">
        <p14:creationId xmlns:p14="http://schemas.microsoft.com/office/powerpoint/2010/main" val="57187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60F1-7A27-1043-90A9-E8B17710E3F2}"/>
              </a:ext>
            </a:extLst>
          </p:cNvPr>
          <p:cNvSpPr>
            <a:spLocks noGrp="1"/>
          </p:cNvSpPr>
          <p:nvPr>
            <p:ph type="title"/>
          </p:nvPr>
        </p:nvSpPr>
        <p:spPr/>
        <p:txBody>
          <a:bodyPr/>
          <a:lstStyle/>
          <a:p>
            <a:r>
              <a:rPr lang="en-US" dirty="0"/>
              <a:t>Review of Query Process</a:t>
            </a:r>
          </a:p>
        </p:txBody>
      </p:sp>
      <p:sp>
        <p:nvSpPr>
          <p:cNvPr id="3" name="Content Placeholder 2">
            <a:extLst>
              <a:ext uri="{FF2B5EF4-FFF2-40B4-BE49-F238E27FC236}">
                <a16:creationId xmlns:a16="http://schemas.microsoft.com/office/drawing/2014/main" id="{D37F2183-9110-8F4E-B916-20C37B7FEA99}"/>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solidFill>
                  <a:schemeClr val="tx2">
                    <a:lumMod val="75000"/>
                  </a:schemeClr>
                </a:solidFill>
                <a:latin typeface="Book Antiqua" panose="02040602050305030304" pitchFamily="18" charset="0"/>
              </a:rPr>
              <a:t>Client connects to a specific database on the database server by supplying connection parameters (IP address, username, password)</a:t>
            </a:r>
          </a:p>
          <a:p>
            <a:pPr marL="514350" indent="-514350">
              <a:buFont typeface="+mj-lt"/>
              <a:buAutoNum type="arabicPeriod"/>
            </a:pPr>
            <a:r>
              <a:rPr lang="en-US" dirty="0">
                <a:solidFill>
                  <a:schemeClr val="tx2">
                    <a:lumMod val="75000"/>
                  </a:schemeClr>
                </a:solidFill>
                <a:latin typeface="Book Antiqua" panose="02040602050305030304" pitchFamily="18" charset="0"/>
              </a:rPr>
              <a:t>Client stores connection information in a connection object</a:t>
            </a:r>
          </a:p>
          <a:p>
            <a:pPr marL="514350" indent="-514350">
              <a:buFont typeface="+mj-lt"/>
              <a:buAutoNum type="arabicPeriod"/>
            </a:pPr>
            <a:r>
              <a:rPr lang="en-US" dirty="0">
                <a:solidFill>
                  <a:schemeClr val="tx2">
                    <a:lumMod val="75000"/>
                  </a:schemeClr>
                </a:solidFill>
                <a:latin typeface="Book Antiqua" panose="02040602050305030304" pitchFamily="18" charset="0"/>
              </a:rPr>
              <a:t>Client issues a query by a sending SQL statement to the database server over the network connection using the connection object</a:t>
            </a:r>
          </a:p>
          <a:p>
            <a:pPr marL="514350" indent="-514350">
              <a:buFont typeface="+mj-lt"/>
              <a:buAutoNum type="arabicPeriod"/>
            </a:pPr>
            <a:r>
              <a:rPr lang="en-US" dirty="0">
                <a:solidFill>
                  <a:schemeClr val="tx2">
                    <a:lumMod val="75000"/>
                  </a:schemeClr>
                </a:solidFill>
                <a:latin typeface="Book Antiqua" panose="02040602050305030304" pitchFamily="18" charset="0"/>
              </a:rPr>
              <a:t>Server checks to ensure that connected user has permission to access data and that the SQL statement is syntactically correct</a:t>
            </a:r>
          </a:p>
          <a:p>
            <a:pPr marL="514350" indent="-514350">
              <a:buFont typeface="+mj-lt"/>
              <a:buAutoNum type="arabicPeriod"/>
            </a:pPr>
            <a:r>
              <a:rPr lang="en-US" dirty="0">
                <a:solidFill>
                  <a:schemeClr val="tx2">
                    <a:lumMod val="75000"/>
                  </a:schemeClr>
                </a:solidFill>
                <a:latin typeface="Book Antiqua" panose="02040602050305030304" pitchFamily="18" charset="0"/>
              </a:rPr>
              <a:t>Server optimizes query and formulates a query plan based on least cost for time and memory</a:t>
            </a:r>
          </a:p>
          <a:p>
            <a:pPr marL="514350" indent="-514350">
              <a:buFont typeface="+mj-lt"/>
              <a:buAutoNum type="arabicPeriod"/>
            </a:pPr>
            <a:r>
              <a:rPr lang="en-US" dirty="0">
                <a:solidFill>
                  <a:schemeClr val="tx2">
                    <a:lumMod val="75000"/>
                  </a:schemeClr>
                </a:solidFill>
                <a:latin typeface="Book Antiqua" panose="02040602050305030304" pitchFamily="18" charset="0"/>
              </a:rPr>
              <a:t>Server carries out the query by retrieving the data from the storage devices and packaging the result into a temporary table, the result set</a:t>
            </a:r>
          </a:p>
          <a:p>
            <a:pPr marL="514350" indent="-514350">
              <a:buFont typeface="+mj-lt"/>
              <a:buAutoNum type="arabicPeriod"/>
            </a:pPr>
            <a:r>
              <a:rPr lang="en-US" dirty="0">
                <a:solidFill>
                  <a:schemeClr val="tx2">
                    <a:lumMod val="75000"/>
                  </a:schemeClr>
                </a:solidFill>
                <a:latin typeface="Book Antiqua" panose="02040602050305030304" pitchFamily="18" charset="0"/>
              </a:rPr>
              <a:t>Server sends result set back to the client</a:t>
            </a:r>
          </a:p>
          <a:p>
            <a:pPr marL="514350" indent="-514350">
              <a:buFont typeface="+mj-lt"/>
              <a:buAutoNum type="arabicPeriod"/>
            </a:pPr>
            <a:r>
              <a:rPr lang="en-US" dirty="0">
                <a:solidFill>
                  <a:schemeClr val="tx2">
                    <a:lumMod val="75000"/>
                  </a:schemeClr>
                </a:solidFill>
                <a:latin typeface="Book Antiqua" panose="02040602050305030304" pitchFamily="18" charset="0"/>
              </a:rPr>
              <a:t>Client stores the result set in local memory and processes the data</a:t>
            </a:r>
          </a:p>
          <a:p>
            <a:pPr marL="514350" indent="-514350">
              <a:buFont typeface="+mj-lt"/>
              <a:buAutoNum type="arabicPeriod"/>
            </a:pPr>
            <a:r>
              <a:rPr lang="en-US" dirty="0">
                <a:solidFill>
                  <a:schemeClr val="tx2">
                    <a:lumMod val="75000"/>
                  </a:schemeClr>
                </a:solidFill>
                <a:latin typeface="Book Antiqua" panose="02040602050305030304" pitchFamily="18" charset="0"/>
              </a:rPr>
              <a:t>Client disconnects from the database by closing the connection to the server and releasing all resources</a:t>
            </a:r>
          </a:p>
        </p:txBody>
      </p:sp>
      <p:sp>
        <p:nvSpPr>
          <p:cNvPr id="4" name="Date Placeholder 3">
            <a:extLst>
              <a:ext uri="{FF2B5EF4-FFF2-40B4-BE49-F238E27FC236}">
                <a16:creationId xmlns:a16="http://schemas.microsoft.com/office/drawing/2014/main" id="{8CA1A0F1-5439-724C-99C0-A2259001ED04}"/>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91D5F94B-057D-D84D-BC9F-28D4EA8A4CE5}"/>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ABDF6504-3AEF-D041-9D3A-4B5E6C53D9A1}"/>
              </a:ext>
            </a:extLst>
          </p:cNvPr>
          <p:cNvSpPr>
            <a:spLocks noGrp="1"/>
          </p:cNvSpPr>
          <p:nvPr>
            <p:ph type="sldNum" sz="quarter" idx="12"/>
          </p:nvPr>
        </p:nvSpPr>
        <p:spPr/>
        <p:txBody>
          <a:bodyPr/>
          <a:lstStyle/>
          <a:p>
            <a:fld id="{C0F4FBFA-1248-4AAF-9253-30F121885773}" type="slidenum">
              <a:rPr lang="en-US" smtClean="0"/>
              <a:t>19</a:t>
            </a:fld>
            <a:endParaRPr lang="en-US"/>
          </a:p>
        </p:txBody>
      </p:sp>
    </p:spTree>
    <p:extLst>
      <p:ext uri="{BB962C8B-B14F-4D97-AF65-F5344CB8AC3E}">
        <p14:creationId xmlns:p14="http://schemas.microsoft.com/office/powerpoint/2010/main" val="28682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type="body" sz="quarter" idx="10"/>
          </p:nvPr>
        </p:nvSpPr>
        <p:spPr/>
        <p:txBody>
          <a:bodyPr/>
          <a:lstStyle/>
          <a:p>
            <a:r>
              <a:rPr lang="en-US" dirty="0"/>
              <a:t>The Role of SQL</a:t>
            </a:r>
          </a:p>
        </p:txBody>
      </p:sp>
    </p:spTree>
    <p:extLst>
      <p:ext uri="{BB962C8B-B14F-4D97-AF65-F5344CB8AC3E}">
        <p14:creationId xmlns:p14="http://schemas.microsoft.com/office/powerpoint/2010/main" val="180374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CDD5-D61B-AB4F-BE8C-F0195064FB45}"/>
              </a:ext>
            </a:extLst>
          </p:cNvPr>
          <p:cNvSpPr>
            <a:spLocks noGrp="1"/>
          </p:cNvSpPr>
          <p:nvPr>
            <p:ph type="title"/>
          </p:nvPr>
        </p:nvSpPr>
        <p:spPr/>
        <p:txBody>
          <a:bodyPr/>
          <a:lstStyle/>
          <a:p>
            <a:r>
              <a:rPr lang="en-US" dirty="0"/>
              <a:t>Anatomy of a SQL Query: </a:t>
            </a:r>
            <a:r>
              <a:rPr lang="en-US" b="1" dirty="0"/>
              <a:t>SELECT</a:t>
            </a:r>
          </a:p>
        </p:txBody>
      </p:sp>
      <p:sp>
        <p:nvSpPr>
          <p:cNvPr id="3" name="Content Placeholder 2">
            <a:extLst>
              <a:ext uri="{FF2B5EF4-FFF2-40B4-BE49-F238E27FC236}">
                <a16:creationId xmlns:a16="http://schemas.microsoft.com/office/drawing/2014/main" id="{43AFCD28-B72E-0F4A-8847-955A0756D261}"/>
              </a:ext>
            </a:extLst>
          </p:cNvPr>
          <p:cNvSpPr>
            <a:spLocks noGrp="1"/>
          </p:cNvSpPr>
          <p:nvPr>
            <p:ph idx="1"/>
          </p:nvPr>
        </p:nvSpPr>
        <p:spPr>
          <a:xfrm>
            <a:off x="457200" y="1447799"/>
            <a:ext cx="8229600" cy="4307931"/>
          </a:xfrm>
        </p:spPr>
        <p:txBody>
          <a:bodyPr>
            <a:normAutofit/>
          </a:bodyPr>
          <a:lstStyle/>
          <a:p>
            <a:r>
              <a:rPr lang="en-US" sz="2800" dirty="0"/>
              <a:t>Queries are issued through </a:t>
            </a:r>
            <a:r>
              <a:rPr lang="en-US" sz="2800" b="1" dirty="0"/>
              <a:t>SELECT</a:t>
            </a:r>
            <a:r>
              <a:rPr lang="en-US" sz="2800" dirty="0"/>
              <a:t> statements:</a:t>
            </a: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a:p>
            <a:r>
              <a:rPr lang="en-US" sz="2800" dirty="0"/>
              <a:t>Only </a:t>
            </a:r>
            <a:r>
              <a:rPr lang="en-US" sz="2800" b="1" dirty="0"/>
              <a:t>SELECT</a:t>
            </a:r>
            <a:r>
              <a:rPr lang="en-US" sz="2800" dirty="0"/>
              <a:t> and </a:t>
            </a:r>
            <a:r>
              <a:rPr lang="en-US" sz="2800" b="1" dirty="0"/>
              <a:t>FROM</a:t>
            </a:r>
            <a:r>
              <a:rPr lang="en-US" sz="2800" dirty="0"/>
              <a:t> are required clauses.</a:t>
            </a:r>
          </a:p>
        </p:txBody>
      </p:sp>
      <p:sp>
        <p:nvSpPr>
          <p:cNvPr id="4" name="Date Placeholder 3">
            <a:extLst>
              <a:ext uri="{FF2B5EF4-FFF2-40B4-BE49-F238E27FC236}">
                <a16:creationId xmlns:a16="http://schemas.microsoft.com/office/drawing/2014/main" id="{9BA7FE68-9DAC-484A-8908-9A7752A0C2C3}"/>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871CBD03-BC09-3B48-8642-FED5A0412C2D}"/>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15667410-E92E-B748-8DC9-6F203A22FDD6}"/>
              </a:ext>
            </a:extLst>
          </p:cNvPr>
          <p:cNvSpPr>
            <a:spLocks noGrp="1"/>
          </p:cNvSpPr>
          <p:nvPr>
            <p:ph type="sldNum" sz="quarter" idx="12"/>
          </p:nvPr>
        </p:nvSpPr>
        <p:spPr/>
        <p:txBody>
          <a:bodyPr/>
          <a:lstStyle/>
          <a:p>
            <a:fld id="{C0F4FBFA-1248-4AAF-9253-30F121885773}" type="slidenum">
              <a:rPr lang="en-US" smtClean="0"/>
              <a:t>20</a:t>
            </a:fld>
            <a:endParaRPr lang="en-US"/>
          </a:p>
        </p:txBody>
      </p:sp>
      <p:sp>
        <p:nvSpPr>
          <p:cNvPr id="7" name="TextBox 6">
            <a:extLst>
              <a:ext uri="{FF2B5EF4-FFF2-40B4-BE49-F238E27FC236}">
                <a16:creationId xmlns:a16="http://schemas.microsoft.com/office/drawing/2014/main" id="{5EBD5242-32EA-9C4A-A33A-F93521644541}"/>
              </a:ext>
            </a:extLst>
          </p:cNvPr>
          <p:cNvSpPr txBox="1"/>
          <p:nvPr/>
        </p:nvSpPr>
        <p:spPr>
          <a:xfrm>
            <a:off x="457200" y="5843754"/>
            <a:ext cx="6366694" cy="646331"/>
          </a:xfrm>
          <a:prstGeom prst="rect">
            <a:avLst/>
          </a:prstGeom>
          <a:noFill/>
        </p:spPr>
        <p:txBody>
          <a:bodyPr wrap="square" rtlCol="0">
            <a:spAutoFit/>
          </a:bodyPr>
          <a:lstStyle/>
          <a:p>
            <a:r>
              <a:rPr lang="en-US" sz="1200" dirty="0">
                <a:solidFill>
                  <a:schemeClr val="bg2">
                    <a:lumMod val="25000"/>
                  </a:schemeClr>
                </a:solidFill>
                <a:latin typeface="Baskerville" panose="02020502070401020303" pitchFamily="18" charset="0"/>
                <a:ea typeface="Baskerville" panose="02020502070401020303" pitchFamily="18" charset="0"/>
              </a:rPr>
              <a:t>Note that SQL is not case sensitive, so </a:t>
            </a:r>
            <a:r>
              <a:rPr lang="en-US" sz="1200" b="1" dirty="0">
                <a:solidFill>
                  <a:schemeClr val="bg2">
                    <a:lumMod val="25000"/>
                  </a:schemeClr>
                </a:solidFill>
                <a:latin typeface="Baskerville" panose="02020502070401020303" pitchFamily="18" charset="0"/>
                <a:ea typeface="Baskerville" panose="02020502070401020303" pitchFamily="18" charset="0"/>
              </a:rPr>
              <a:t>SELECT</a:t>
            </a:r>
            <a:r>
              <a:rPr lang="en-US" sz="1200" dirty="0">
                <a:solidFill>
                  <a:schemeClr val="bg2">
                    <a:lumMod val="25000"/>
                  </a:schemeClr>
                </a:solidFill>
                <a:latin typeface="Baskerville" panose="02020502070401020303" pitchFamily="18" charset="0"/>
                <a:ea typeface="Baskerville" panose="02020502070401020303" pitchFamily="18" charset="0"/>
              </a:rPr>
              <a:t> and </a:t>
            </a:r>
            <a:r>
              <a:rPr lang="en-US" sz="1200" b="1" dirty="0">
                <a:solidFill>
                  <a:schemeClr val="bg2">
                    <a:lumMod val="25000"/>
                  </a:schemeClr>
                </a:solidFill>
                <a:latin typeface="Baskerville" panose="02020502070401020303" pitchFamily="18" charset="0"/>
                <a:ea typeface="Baskerville" panose="02020502070401020303" pitchFamily="18" charset="0"/>
              </a:rPr>
              <a:t>select</a:t>
            </a:r>
            <a:r>
              <a:rPr lang="en-US" sz="1200" dirty="0">
                <a:solidFill>
                  <a:schemeClr val="bg2">
                    <a:lumMod val="25000"/>
                  </a:schemeClr>
                </a:solidFill>
                <a:latin typeface="Baskerville" panose="02020502070401020303" pitchFamily="18" charset="0"/>
                <a:ea typeface="Baskerville" panose="02020502070401020303" pitchFamily="18" charset="0"/>
              </a:rPr>
              <a:t> are equally valid. By convention, SQL keywords are written in upper case. The semicolon is generally required by many ad hoc query tools but not when embedded unless multiple statements are sent at once.</a:t>
            </a:r>
          </a:p>
        </p:txBody>
      </p:sp>
      <p:sp>
        <p:nvSpPr>
          <p:cNvPr id="8" name="Rectangle 7">
            <a:extLst>
              <a:ext uri="{FF2B5EF4-FFF2-40B4-BE49-F238E27FC236}">
                <a16:creationId xmlns:a16="http://schemas.microsoft.com/office/drawing/2014/main" id="{5DDC835A-0D38-AC4A-90B2-BDA33D2CB291}"/>
              </a:ext>
            </a:extLst>
          </p:cNvPr>
          <p:cNvSpPr/>
          <p:nvPr/>
        </p:nvSpPr>
        <p:spPr>
          <a:xfrm>
            <a:off x="1219200" y="2170332"/>
            <a:ext cx="4977645" cy="2308324"/>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[columns] </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[tables]</a:t>
            </a:r>
          </a:p>
          <a:p>
            <a:r>
              <a:rPr lang="en-US" sz="2400" b="1" dirty="0">
                <a:solidFill>
                  <a:schemeClr val="accent6">
                    <a:lumMod val="75000"/>
                  </a:schemeClr>
                </a:solidFill>
                <a:latin typeface="Courier New" panose="02070309020205020404" pitchFamily="49" charset="0"/>
                <a:cs typeface="Courier New" panose="02070309020205020404" pitchFamily="49" charset="0"/>
              </a:rPr>
              <a:t> WHERE</a:t>
            </a:r>
            <a:r>
              <a:rPr lang="en-US" sz="2400" dirty="0">
                <a:solidFill>
                  <a:schemeClr val="tx2">
                    <a:lumMod val="75000"/>
                  </a:schemeClr>
                </a:solidFill>
                <a:latin typeface="Courier New" panose="02070309020205020404" pitchFamily="49" charset="0"/>
                <a:cs typeface="Courier New" panose="02070309020205020404" pitchFamily="49" charset="0"/>
              </a:rPr>
              <a:t> [column conditions]</a:t>
            </a:r>
          </a:p>
          <a:p>
            <a:r>
              <a:rPr lang="en-US" sz="2400" b="1" dirty="0">
                <a:solidFill>
                  <a:schemeClr val="accent6">
                    <a:lumMod val="75000"/>
                  </a:schemeClr>
                </a:solidFill>
                <a:latin typeface="Courier New" panose="02070309020205020404" pitchFamily="49" charset="0"/>
                <a:cs typeface="Courier New" panose="02070309020205020404" pitchFamily="49" charset="0"/>
              </a:rPr>
              <a:t> GROUP BY </a:t>
            </a:r>
            <a:r>
              <a:rPr lang="en-US" sz="2400" dirty="0">
                <a:solidFill>
                  <a:schemeClr val="tx2">
                    <a:lumMod val="75000"/>
                  </a:schemeClr>
                </a:solidFill>
                <a:latin typeface="Courier New" panose="02070309020205020404" pitchFamily="49" charset="0"/>
                <a:cs typeface="Courier New" panose="02070309020205020404" pitchFamily="49" charset="0"/>
              </a:rPr>
              <a:t>[column]</a:t>
            </a:r>
          </a:p>
          <a:p>
            <a:r>
              <a:rPr lang="en-US" sz="2400" b="1" dirty="0">
                <a:solidFill>
                  <a:schemeClr val="accent6">
                    <a:lumMod val="75000"/>
                  </a:schemeClr>
                </a:solidFill>
                <a:latin typeface="Courier New" panose="02070309020205020404" pitchFamily="49" charset="0"/>
                <a:cs typeface="Courier New" panose="02070309020205020404" pitchFamily="49" charset="0"/>
              </a:rPr>
              <a:t>   HAVING</a:t>
            </a:r>
            <a:r>
              <a:rPr lang="en-US" sz="2400" dirty="0">
                <a:solidFill>
                  <a:schemeClr val="tx2">
                    <a:lumMod val="75000"/>
                  </a:schemeClr>
                </a:solidFill>
                <a:latin typeface="Courier New" panose="02070309020205020404" pitchFamily="49" charset="0"/>
                <a:cs typeface="Courier New" panose="02070309020205020404" pitchFamily="49" charset="0"/>
              </a:rPr>
              <a:t> [group criteria]</a:t>
            </a:r>
          </a:p>
          <a:p>
            <a:r>
              <a:rPr lang="en-US" sz="2400" b="1" dirty="0">
                <a:solidFill>
                  <a:schemeClr val="accent6">
                    <a:lumMod val="75000"/>
                  </a:schemeClr>
                </a:solidFill>
                <a:latin typeface="Courier New" panose="02070309020205020404" pitchFamily="49" charset="0"/>
                <a:cs typeface="Courier New" panose="02070309020205020404" pitchFamily="49" charset="0"/>
              </a:rPr>
              <a:t> ORDER BY </a:t>
            </a:r>
            <a:r>
              <a:rPr lang="en-US" sz="2400" dirty="0">
                <a:solidFill>
                  <a:schemeClr val="tx2">
                    <a:lumMod val="75000"/>
                  </a:schemeClr>
                </a:solidFill>
                <a:latin typeface="Courier New" panose="02070309020205020404" pitchFamily="49" charset="0"/>
                <a:cs typeface="Courier New" panose="02070309020205020404" pitchFamily="49" charset="0"/>
              </a:rPr>
              <a:t>[columns]</a:t>
            </a:r>
            <a:r>
              <a:rPr lang="en-US" sz="2400" dirty="0">
                <a:latin typeface="Courier New" panose="02070309020205020404" pitchFamily="49" charset="0"/>
                <a:cs typeface="Courier New" panose="02070309020205020404" pitchFamily="49" charset="0"/>
              </a:rPr>
              <a:t>;</a:t>
            </a:r>
          </a:p>
        </p:txBody>
      </p:sp>
      <p:cxnSp>
        <p:nvCxnSpPr>
          <p:cNvPr id="10" name="Straight Connector 9">
            <a:extLst>
              <a:ext uri="{FF2B5EF4-FFF2-40B4-BE49-F238E27FC236}">
                <a16:creationId xmlns:a16="http://schemas.microsoft.com/office/drawing/2014/main" id="{0E2A496A-0B5E-9E43-8A3A-8A56E236FDF5}"/>
              </a:ext>
            </a:extLst>
          </p:cNvPr>
          <p:cNvCxnSpPr>
            <a:cxnSpLocks/>
          </p:cNvCxnSpPr>
          <p:nvPr/>
        </p:nvCxnSpPr>
        <p:spPr>
          <a:xfrm>
            <a:off x="457200" y="5931776"/>
            <a:ext cx="0" cy="470285"/>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57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57CF7-58EC-DD4D-A475-91E181E47395}"/>
              </a:ext>
            </a:extLst>
          </p:cNvPr>
          <p:cNvSpPr>
            <a:spLocks noGrp="1"/>
          </p:cNvSpPr>
          <p:nvPr>
            <p:ph type="title"/>
          </p:nvPr>
        </p:nvSpPr>
        <p:spPr/>
        <p:txBody>
          <a:bodyPr/>
          <a:lstStyle/>
          <a:p>
            <a:r>
              <a:rPr lang="en-US" dirty="0"/>
              <a:t>Simple Query from Single Table</a:t>
            </a:r>
          </a:p>
        </p:txBody>
      </p:sp>
      <p:sp>
        <p:nvSpPr>
          <p:cNvPr id="2" name="Date Placeholder 1">
            <a:extLst>
              <a:ext uri="{FF2B5EF4-FFF2-40B4-BE49-F238E27FC236}">
                <a16:creationId xmlns:a16="http://schemas.microsoft.com/office/drawing/2014/main" id="{733D0936-6477-864A-8DF8-0126641054F3}"/>
              </a:ext>
            </a:extLst>
          </p:cNvPr>
          <p:cNvSpPr>
            <a:spLocks noGrp="1"/>
          </p:cNvSpPr>
          <p:nvPr>
            <p:ph type="dt" sz="half" idx="10"/>
          </p:nvPr>
        </p:nvSpPr>
        <p:spPr/>
        <p:txBody>
          <a:bodyPr/>
          <a:lstStyle/>
          <a:p>
            <a:r>
              <a:rPr lang="en-US"/>
              <a:t>v2.0</a:t>
            </a:r>
          </a:p>
        </p:txBody>
      </p:sp>
      <p:sp>
        <p:nvSpPr>
          <p:cNvPr id="3" name="Footer Placeholder 2">
            <a:extLst>
              <a:ext uri="{FF2B5EF4-FFF2-40B4-BE49-F238E27FC236}">
                <a16:creationId xmlns:a16="http://schemas.microsoft.com/office/drawing/2014/main" id="{6FCADD4E-238F-A44E-8709-B7AEE117161D}"/>
              </a:ext>
            </a:extLst>
          </p:cNvPr>
          <p:cNvSpPr>
            <a:spLocks noGrp="1"/>
          </p:cNvSpPr>
          <p:nvPr>
            <p:ph type="ftr" sz="quarter" idx="11"/>
          </p:nvPr>
        </p:nvSpPr>
        <p:spPr/>
        <p:txBody>
          <a:bodyPr/>
          <a:lstStyle/>
          <a:p>
            <a:r>
              <a:rPr lang="fr-FR"/>
              <a:t>SQL Primer</a:t>
            </a:r>
            <a:endParaRPr lang="en-US" dirty="0"/>
          </a:p>
        </p:txBody>
      </p:sp>
      <p:sp>
        <p:nvSpPr>
          <p:cNvPr id="4" name="Slide Number Placeholder 3">
            <a:extLst>
              <a:ext uri="{FF2B5EF4-FFF2-40B4-BE49-F238E27FC236}">
                <a16:creationId xmlns:a16="http://schemas.microsoft.com/office/drawing/2014/main" id="{7C3E35B5-E6A5-314D-A82B-C1B671299B46}"/>
              </a:ext>
            </a:extLst>
          </p:cNvPr>
          <p:cNvSpPr>
            <a:spLocks noGrp="1"/>
          </p:cNvSpPr>
          <p:nvPr>
            <p:ph type="sldNum" sz="quarter" idx="12"/>
          </p:nvPr>
        </p:nvSpPr>
        <p:spPr/>
        <p:txBody>
          <a:bodyPr/>
          <a:lstStyle/>
          <a:p>
            <a:fld id="{C0F4FBFA-1248-4AAF-9253-30F121885773}" type="slidenum">
              <a:rPr lang="en-US" smtClean="0"/>
              <a:t>21</a:t>
            </a:fld>
            <a:endParaRPr lang="en-US"/>
          </a:p>
        </p:txBody>
      </p:sp>
      <p:sp>
        <p:nvSpPr>
          <p:cNvPr id="7" name="Rectangle 6">
            <a:extLst>
              <a:ext uri="{FF2B5EF4-FFF2-40B4-BE49-F238E27FC236}">
                <a16:creationId xmlns:a16="http://schemas.microsoft.com/office/drawing/2014/main" id="{B1BE3F15-26B0-9047-BFB5-ABCC6295813E}"/>
              </a:ext>
            </a:extLst>
          </p:cNvPr>
          <p:cNvSpPr/>
          <p:nvPr/>
        </p:nvSpPr>
        <p:spPr>
          <a:xfrm>
            <a:off x="457200" y="1828800"/>
            <a:ext cx="4055919" cy="461665"/>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Author;</a:t>
            </a:r>
          </a:p>
        </p:txBody>
      </p:sp>
      <p:sp>
        <p:nvSpPr>
          <p:cNvPr id="8" name="TextBox 7">
            <a:extLst>
              <a:ext uri="{FF2B5EF4-FFF2-40B4-BE49-F238E27FC236}">
                <a16:creationId xmlns:a16="http://schemas.microsoft.com/office/drawing/2014/main" id="{C9AF66DE-9831-1149-8AB2-075611C57676}"/>
              </a:ext>
            </a:extLst>
          </p:cNvPr>
          <p:cNvSpPr txBox="1"/>
          <p:nvPr/>
        </p:nvSpPr>
        <p:spPr>
          <a:xfrm>
            <a:off x="381000" y="1367135"/>
            <a:ext cx="7848600"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Retrieve all rows and all columns from the table Author</a:t>
            </a:r>
          </a:p>
        </p:txBody>
      </p:sp>
      <p:sp>
        <p:nvSpPr>
          <p:cNvPr id="9" name="Rectangle 8">
            <a:extLst>
              <a:ext uri="{FF2B5EF4-FFF2-40B4-BE49-F238E27FC236}">
                <a16:creationId xmlns:a16="http://schemas.microsoft.com/office/drawing/2014/main" id="{B5A319A4-8986-6B4E-8442-8D66F7DE5926}"/>
              </a:ext>
            </a:extLst>
          </p:cNvPr>
          <p:cNvSpPr/>
          <p:nvPr/>
        </p:nvSpPr>
        <p:spPr>
          <a:xfrm>
            <a:off x="457200" y="4197350"/>
            <a:ext cx="5899372" cy="461665"/>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name, email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Author;</a:t>
            </a:r>
          </a:p>
        </p:txBody>
      </p:sp>
      <p:sp>
        <p:nvSpPr>
          <p:cNvPr id="10" name="TextBox 9">
            <a:extLst>
              <a:ext uri="{FF2B5EF4-FFF2-40B4-BE49-F238E27FC236}">
                <a16:creationId xmlns:a16="http://schemas.microsoft.com/office/drawing/2014/main" id="{D14A73BC-D531-1C4D-BEB9-24CB063AF689}"/>
              </a:ext>
            </a:extLst>
          </p:cNvPr>
          <p:cNvSpPr txBox="1"/>
          <p:nvPr/>
        </p:nvSpPr>
        <p:spPr>
          <a:xfrm>
            <a:off x="381000" y="3735685"/>
            <a:ext cx="7848600"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Retrieve all rows and specific columns from the table Author</a:t>
            </a:r>
          </a:p>
        </p:txBody>
      </p:sp>
      <p:pic>
        <p:nvPicPr>
          <p:cNvPr id="13" name="Picture 12">
            <a:extLst>
              <a:ext uri="{FF2B5EF4-FFF2-40B4-BE49-F238E27FC236}">
                <a16:creationId xmlns:a16="http://schemas.microsoft.com/office/drawing/2014/main" id="{C38A7BBD-0F3C-7E48-9FEA-91F455ABF457}"/>
              </a:ext>
            </a:extLst>
          </p:cNvPr>
          <p:cNvPicPr>
            <a:picLocks noChangeAspect="1"/>
          </p:cNvPicPr>
          <p:nvPr/>
        </p:nvPicPr>
        <p:blipFill>
          <a:blip r:embed="rId2"/>
          <a:stretch>
            <a:fillRect/>
          </a:stretch>
        </p:blipFill>
        <p:spPr>
          <a:xfrm>
            <a:off x="457200" y="2424181"/>
            <a:ext cx="3175000" cy="952500"/>
          </a:xfrm>
          <a:prstGeom prst="rect">
            <a:avLst/>
          </a:prstGeom>
        </p:spPr>
      </p:pic>
      <p:pic>
        <p:nvPicPr>
          <p:cNvPr id="14" name="Picture 13">
            <a:extLst>
              <a:ext uri="{FF2B5EF4-FFF2-40B4-BE49-F238E27FC236}">
                <a16:creationId xmlns:a16="http://schemas.microsoft.com/office/drawing/2014/main" id="{50F86B1A-495F-2441-BFAE-6EE4D6C216E4}"/>
              </a:ext>
            </a:extLst>
          </p:cNvPr>
          <p:cNvPicPr>
            <a:picLocks noChangeAspect="1"/>
          </p:cNvPicPr>
          <p:nvPr/>
        </p:nvPicPr>
        <p:blipFill>
          <a:blip r:embed="rId3"/>
          <a:stretch>
            <a:fillRect/>
          </a:stretch>
        </p:blipFill>
        <p:spPr>
          <a:xfrm>
            <a:off x="454058" y="4825137"/>
            <a:ext cx="2362200" cy="929802"/>
          </a:xfrm>
          <a:prstGeom prst="rect">
            <a:avLst/>
          </a:prstGeom>
        </p:spPr>
      </p:pic>
    </p:spTree>
    <p:extLst>
      <p:ext uri="{BB962C8B-B14F-4D97-AF65-F5344CB8AC3E}">
        <p14:creationId xmlns:p14="http://schemas.microsoft.com/office/powerpoint/2010/main" val="2951862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57CF7-58EC-DD4D-A475-91E181E47395}"/>
              </a:ext>
            </a:extLst>
          </p:cNvPr>
          <p:cNvSpPr>
            <a:spLocks noGrp="1"/>
          </p:cNvSpPr>
          <p:nvPr>
            <p:ph type="title"/>
          </p:nvPr>
        </p:nvSpPr>
        <p:spPr>
          <a:xfrm>
            <a:off x="457200" y="274638"/>
            <a:ext cx="8229600" cy="792162"/>
          </a:xfrm>
        </p:spPr>
        <p:txBody>
          <a:bodyPr/>
          <a:lstStyle/>
          <a:p>
            <a:r>
              <a:rPr lang="en-US" dirty="0"/>
              <a:t>Defining Column Aliases</a:t>
            </a:r>
          </a:p>
        </p:txBody>
      </p:sp>
      <p:sp>
        <p:nvSpPr>
          <p:cNvPr id="17" name="Content Placeholder 16">
            <a:extLst>
              <a:ext uri="{FF2B5EF4-FFF2-40B4-BE49-F238E27FC236}">
                <a16:creationId xmlns:a16="http://schemas.microsoft.com/office/drawing/2014/main" id="{F57D767C-2EE4-B146-A776-78978BCC6B71}"/>
              </a:ext>
            </a:extLst>
          </p:cNvPr>
          <p:cNvSpPr>
            <a:spLocks noGrp="1"/>
          </p:cNvSpPr>
          <p:nvPr>
            <p:ph idx="1"/>
          </p:nvPr>
        </p:nvSpPr>
        <p:spPr>
          <a:xfrm>
            <a:off x="457200" y="5181600"/>
            <a:ext cx="8229600" cy="1143000"/>
          </a:xfrm>
        </p:spPr>
        <p:txBody>
          <a:bodyPr>
            <a:normAutofit/>
          </a:bodyPr>
          <a:lstStyle/>
          <a:p>
            <a:r>
              <a:rPr lang="en-US" sz="2800" dirty="0"/>
              <a:t>Redefining column names can be useful for reporting or to simplify conditions for the </a:t>
            </a:r>
            <a:r>
              <a:rPr lang="en-US" sz="2800" b="1" dirty="0"/>
              <a:t>WHERE</a:t>
            </a:r>
            <a:r>
              <a:rPr lang="en-US" sz="2800" dirty="0"/>
              <a:t> clause.</a:t>
            </a:r>
          </a:p>
        </p:txBody>
      </p:sp>
      <p:sp>
        <p:nvSpPr>
          <p:cNvPr id="2" name="Date Placeholder 1">
            <a:extLst>
              <a:ext uri="{FF2B5EF4-FFF2-40B4-BE49-F238E27FC236}">
                <a16:creationId xmlns:a16="http://schemas.microsoft.com/office/drawing/2014/main" id="{733D0936-6477-864A-8DF8-0126641054F3}"/>
              </a:ext>
            </a:extLst>
          </p:cNvPr>
          <p:cNvSpPr>
            <a:spLocks noGrp="1"/>
          </p:cNvSpPr>
          <p:nvPr>
            <p:ph type="dt" sz="half" idx="10"/>
          </p:nvPr>
        </p:nvSpPr>
        <p:spPr>
          <a:xfrm>
            <a:off x="457200" y="6553200"/>
            <a:ext cx="2133600" cy="282571"/>
          </a:xfrm>
        </p:spPr>
        <p:txBody>
          <a:bodyPr/>
          <a:lstStyle/>
          <a:p>
            <a:r>
              <a:rPr lang="en-US"/>
              <a:t>v2.0</a:t>
            </a:r>
          </a:p>
        </p:txBody>
      </p:sp>
      <p:sp>
        <p:nvSpPr>
          <p:cNvPr id="3" name="Footer Placeholder 2">
            <a:extLst>
              <a:ext uri="{FF2B5EF4-FFF2-40B4-BE49-F238E27FC236}">
                <a16:creationId xmlns:a16="http://schemas.microsoft.com/office/drawing/2014/main" id="{6FCADD4E-238F-A44E-8709-B7AEE117161D}"/>
              </a:ext>
            </a:extLst>
          </p:cNvPr>
          <p:cNvSpPr>
            <a:spLocks noGrp="1"/>
          </p:cNvSpPr>
          <p:nvPr>
            <p:ph type="ftr" sz="quarter" idx="11"/>
          </p:nvPr>
        </p:nvSpPr>
        <p:spPr>
          <a:xfrm>
            <a:off x="3124200" y="6553200"/>
            <a:ext cx="2895600" cy="282571"/>
          </a:xfrm>
        </p:spPr>
        <p:txBody>
          <a:bodyPr/>
          <a:lstStyle/>
          <a:p>
            <a:r>
              <a:rPr lang="fr-FR"/>
              <a:t>SQL Primer</a:t>
            </a:r>
            <a:endParaRPr lang="en-US" dirty="0"/>
          </a:p>
        </p:txBody>
      </p:sp>
      <p:sp>
        <p:nvSpPr>
          <p:cNvPr id="4" name="Slide Number Placeholder 3">
            <a:extLst>
              <a:ext uri="{FF2B5EF4-FFF2-40B4-BE49-F238E27FC236}">
                <a16:creationId xmlns:a16="http://schemas.microsoft.com/office/drawing/2014/main" id="{7C3E35B5-E6A5-314D-A82B-C1B671299B46}"/>
              </a:ext>
            </a:extLst>
          </p:cNvPr>
          <p:cNvSpPr>
            <a:spLocks noGrp="1"/>
          </p:cNvSpPr>
          <p:nvPr>
            <p:ph type="sldNum" sz="quarter" idx="12"/>
          </p:nvPr>
        </p:nvSpPr>
        <p:spPr>
          <a:xfrm>
            <a:off x="6553200" y="6553200"/>
            <a:ext cx="685800" cy="282571"/>
          </a:xfrm>
        </p:spPr>
        <p:txBody>
          <a:bodyPr/>
          <a:lstStyle/>
          <a:p>
            <a:fld id="{C0F4FBFA-1248-4AAF-9253-30F121885773}" type="slidenum">
              <a:rPr lang="en-US" smtClean="0"/>
              <a:pPr/>
              <a:t>22</a:t>
            </a:fld>
            <a:endParaRPr lang="en-US"/>
          </a:p>
        </p:txBody>
      </p:sp>
      <p:sp>
        <p:nvSpPr>
          <p:cNvPr id="9" name="Rectangle 8">
            <a:extLst>
              <a:ext uri="{FF2B5EF4-FFF2-40B4-BE49-F238E27FC236}">
                <a16:creationId xmlns:a16="http://schemas.microsoft.com/office/drawing/2014/main" id="{B5A319A4-8986-6B4E-8442-8D66F7DE5926}"/>
              </a:ext>
            </a:extLst>
          </p:cNvPr>
          <p:cNvSpPr/>
          <p:nvPr/>
        </p:nvSpPr>
        <p:spPr>
          <a:xfrm>
            <a:off x="533400" y="2392522"/>
            <a:ext cx="7558479"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name </a:t>
            </a:r>
            <a:r>
              <a:rPr lang="en-US" sz="2400" b="1" dirty="0">
                <a:solidFill>
                  <a:schemeClr val="accent6">
                    <a:lumMod val="75000"/>
                  </a:schemeClr>
                </a:solidFill>
                <a:latin typeface="Courier New" panose="02070309020205020404" pitchFamily="49" charset="0"/>
                <a:cs typeface="Courier New" panose="02070309020205020404" pitchFamily="49" charset="0"/>
              </a:rPr>
              <a:t>AS</a:t>
            </a:r>
            <a:r>
              <a:rPr lang="en-US" sz="2400" dirty="0">
                <a:solidFill>
                  <a:schemeClr val="tx2">
                    <a:lumMod val="75000"/>
                  </a:schemeClr>
                </a:solidFill>
                <a:latin typeface="Courier New" panose="02070309020205020404" pitchFamily="49" charset="0"/>
                <a:cs typeface="Courier New" panose="02070309020205020404" pitchFamily="49" charset="0"/>
              </a:rPr>
              <a:t> FullName, email </a:t>
            </a:r>
            <a:r>
              <a:rPr lang="en-US" sz="2400" b="1" dirty="0">
                <a:solidFill>
                  <a:schemeClr val="accent6">
                    <a:lumMod val="75000"/>
                  </a:schemeClr>
                </a:solidFill>
                <a:latin typeface="Courier New" panose="02070309020205020404" pitchFamily="49" charset="0"/>
                <a:cs typeface="Courier New" panose="02070309020205020404" pitchFamily="49" charset="0"/>
              </a:rPr>
              <a:t>AS</a:t>
            </a:r>
            <a:r>
              <a:rPr lang="en-US" sz="2400" dirty="0">
                <a:solidFill>
                  <a:schemeClr val="tx2">
                    <a:lumMod val="75000"/>
                  </a:schemeClr>
                </a:solidFill>
                <a:latin typeface="Courier New" panose="02070309020205020404" pitchFamily="49" charset="0"/>
                <a:cs typeface="Courier New" panose="02070309020205020404" pitchFamily="49" charset="0"/>
              </a:rPr>
              <a:t> EMail </a:t>
            </a:r>
            <a:br>
              <a:rPr lang="en-US" sz="2400" dirty="0">
                <a:solidFill>
                  <a:schemeClr val="tx2">
                    <a:lumMod val="75000"/>
                  </a:schemeClr>
                </a:solidFill>
                <a:latin typeface="Courier New" panose="02070309020205020404" pitchFamily="49" charset="0"/>
                <a:cs typeface="Courier New" panose="02070309020205020404" pitchFamily="49" charset="0"/>
              </a:rPr>
            </a:br>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Author;</a:t>
            </a:r>
          </a:p>
        </p:txBody>
      </p:sp>
      <p:sp>
        <p:nvSpPr>
          <p:cNvPr id="10" name="TextBox 9">
            <a:extLst>
              <a:ext uri="{FF2B5EF4-FFF2-40B4-BE49-F238E27FC236}">
                <a16:creationId xmlns:a16="http://schemas.microsoft.com/office/drawing/2014/main" id="{D14A73BC-D531-1C4D-BEB9-24CB063AF689}"/>
              </a:ext>
            </a:extLst>
          </p:cNvPr>
          <p:cNvSpPr txBox="1"/>
          <p:nvPr/>
        </p:nvSpPr>
        <p:spPr>
          <a:xfrm>
            <a:off x="457200" y="1447800"/>
            <a:ext cx="7848600" cy="830997"/>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Retrieve all rows and specific columns from the table Author with renamed column names</a:t>
            </a:r>
          </a:p>
        </p:txBody>
      </p:sp>
      <p:pic>
        <p:nvPicPr>
          <p:cNvPr id="18" name="Picture 17">
            <a:extLst>
              <a:ext uri="{FF2B5EF4-FFF2-40B4-BE49-F238E27FC236}">
                <a16:creationId xmlns:a16="http://schemas.microsoft.com/office/drawing/2014/main" id="{D15E14D5-C47B-9D4A-AAF8-2868522D9E7C}"/>
              </a:ext>
            </a:extLst>
          </p:cNvPr>
          <p:cNvPicPr>
            <a:picLocks noChangeAspect="1"/>
          </p:cNvPicPr>
          <p:nvPr/>
        </p:nvPicPr>
        <p:blipFill>
          <a:blip r:embed="rId2"/>
          <a:stretch>
            <a:fillRect/>
          </a:stretch>
        </p:blipFill>
        <p:spPr>
          <a:xfrm>
            <a:off x="533400" y="3339601"/>
            <a:ext cx="3022057" cy="1232399"/>
          </a:xfrm>
          <a:prstGeom prst="rect">
            <a:avLst/>
          </a:prstGeom>
        </p:spPr>
      </p:pic>
    </p:spTree>
    <p:extLst>
      <p:ext uri="{BB962C8B-B14F-4D97-AF65-F5344CB8AC3E}">
        <p14:creationId xmlns:p14="http://schemas.microsoft.com/office/powerpoint/2010/main" val="699425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57CF7-58EC-DD4D-A475-91E181E47395}"/>
              </a:ext>
            </a:extLst>
          </p:cNvPr>
          <p:cNvSpPr>
            <a:spLocks noGrp="1"/>
          </p:cNvSpPr>
          <p:nvPr>
            <p:ph type="title"/>
          </p:nvPr>
        </p:nvSpPr>
        <p:spPr>
          <a:xfrm>
            <a:off x="457200" y="274638"/>
            <a:ext cx="8229600" cy="792162"/>
          </a:xfrm>
        </p:spPr>
        <p:txBody>
          <a:bodyPr/>
          <a:lstStyle/>
          <a:p>
            <a:r>
              <a:rPr lang="en-US" dirty="0"/>
              <a:t>Limit the Rows in Result Set</a:t>
            </a:r>
          </a:p>
        </p:txBody>
      </p:sp>
      <p:sp>
        <p:nvSpPr>
          <p:cNvPr id="12" name="Content Placeholder 11">
            <a:extLst>
              <a:ext uri="{FF2B5EF4-FFF2-40B4-BE49-F238E27FC236}">
                <a16:creationId xmlns:a16="http://schemas.microsoft.com/office/drawing/2014/main" id="{B1E240B8-C794-A344-8146-5AB5B949C579}"/>
              </a:ext>
            </a:extLst>
          </p:cNvPr>
          <p:cNvSpPr>
            <a:spLocks noGrp="1"/>
          </p:cNvSpPr>
          <p:nvPr>
            <p:ph idx="1"/>
          </p:nvPr>
        </p:nvSpPr>
        <p:spPr>
          <a:xfrm>
            <a:off x="457200" y="1447800"/>
            <a:ext cx="8229600" cy="1257875"/>
          </a:xfrm>
        </p:spPr>
        <p:txBody>
          <a:bodyPr>
            <a:normAutofit fontScale="85000" lnSpcReduction="20000"/>
          </a:bodyPr>
          <a:lstStyle/>
          <a:p>
            <a:r>
              <a:rPr lang="en-US" dirty="0"/>
              <a:t>Limiting the rows returned from the server is important when a table is large.</a:t>
            </a:r>
          </a:p>
          <a:p>
            <a:r>
              <a:rPr lang="en-US" dirty="0"/>
              <a:t>Cannot specify which rows are returned.</a:t>
            </a:r>
          </a:p>
        </p:txBody>
      </p:sp>
      <p:sp>
        <p:nvSpPr>
          <p:cNvPr id="2" name="Date Placeholder 1">
            <a:extLst>
              <a:ext uri="{FF2B5EF4-FFF2-40B4-BE49-F238E27FC236}">
                <a16:creationId xmlns:a16="http://schemas.microsoft.com/office/drawing/2014/main" id="{733D0936-6477-864A-8DF8-0126641054F3}"/>
              </a:ext>
            </a:extLst>
          </p:cNvPr>
          <p:cNvSpPr>
            <a:spLocks noGrp="1"/>
          </p:cNvSpPr>
          <p:nvPr>
            <p:ph type="dt" sz="half" idx="10"/>
          </p:nvPr>
        </p:nvSpPr>
        <p:spPr>
          <a:xfrm>
            <a:off x="457200" y="6553200"/>
            <a:ext cx="2133600" cy="282571"/>
          </a:xfrm>
        </p:spPr>
        <p:txBody>
          <a:bodyPr/>
          <a:lstStyle/>
          <a:p>
            <a:r>
              <a:rPr lang="en-US"/>
              <a:t>v2.0</a:t>
            </a:r>
          </a:p>
        </p:txBody>
      </p:sp>
      <p:sp>
        <p:nvSpPr>
          <p:cNvPr id="3" name="Footer Placeholder 2">
            <a:extLst>
              <a:ext uri="{FF2B5EF4-FFF2-40B4-BE49-F238E27FC236}">
                <a16:creationId xmlns:a16="http://schemas.microsoft.com/office/drawing/2014/main" id="{6FCADD4E-238F-A44E-8709-B7AEE117161D}"/>
              </a:ext>
            </a:extLst>
          </p:cNvPr>
          <p:cNvSpPr>
            <a:spLocks noGrp="1"/>
          </p:cNvSpPr>
          <p:nvPr>
            <p:ph type="ftr" sz="quarter" idx="11"/>
          </p:nvPr>
        </p:nvSpPr>
        <p:spPr>
          <a:xfrm>
            <a:off x="3124200" y="6553200"/>
            <a:ext cx="2895600" cy="282571"/>
          </a:xfrm>
        </p:spPr>
        <p:txBody>
          <a:bodyPr/>
          <a:lstStyle/>
          <a:p>
            <a:r>
              <a:rPr lang="fr-FR"/>
              <a:t>SQL Primer</a:t>
            </a:r>
            <a:endParaRPr lang="en-US" dirty="0"/>
          </a:p>
        </p:txBody>
      </p:sp>
      <p:sp>
        <p:nvSpPr>
          <p:cNvPr id="4" name="Slide Number Placeholder 3">
            <a:extLst>
              <a:ext uri="{FF2B5EF4-FFF2-40B4-BE49-F238E27FC236}">
                <a16:creationId xmlns:a16="http://schemas.microsoft.com/office/drawing/2014/main" id="{7C3E35B5-E6A5-314D-A82B-C1B671299B46}"/>
              </a:ext>
            </a:extLst>
          </p:cNvPr>
          <p:cNvSpPr>
            <a:spLocks noGrp="1"/>
          </p:cNvSpPr>
          <p:nvPr>
            <p:ph type="sldNum" sz="quarter" idx="12"/>
          </p:nvPr>
        </p:nvSpPr>
        <p:spPr>
          <a:xfrm>
            <a:off x="6553200" y="6553200"/>
            <a:ext cx="685800" cy="282571"/>
          </a:xfrm>
        </p:spPr>
        <p:txBody>
          <a:bodyPr/>
          <a:lstStyle/>
          <a:p>
            <a:fld id="{C0F4FBFA-1248-4AAF-9253-30F121885773}" type="slidenum">
              <a:rPr lang="en-US" smtClean="0"/>
              <a:pPr/>
              <a:t>23</a:t>
            </a:fld>
            <a:endParaRPr lang="en-US"/>
          </a:p>
        </p:txBody>
      </p:sp>
      <p:sp>
        <p:nvSpPr>
          <p:cNvPr id="9" name="Rectangle 8">
            <a:extLst>
              <a:ext uri="{FF2B5EF4-FFF2-40B4-BE49-F238E27FC236}">
                <a16:creationId xmlns:a16="http://schemas.microsoft.com/office/drawing/2014/main" id="{B5A319A4-8986-6B4E-8442-8D66F7DE5926}"/>
              </a:ext>
            </a:extLst>
          </p:cNvPr>
          <p:cNvSpPr/>
          <p:nvPr/>
        </p:nvSpPr>
        <p:spPr>
          <a:xfrm>
            <a:off x="509047" y="3837867"/>
            <a:ext cx="7558479"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name </a:t>
            </a:r>
            <a:r>
              <a:rPr lang="en-US" sz="2400" b="1" dirty="0">
                <a:solidFill>
                  <a:schemeClr val="accent6">
                    <a:lumMod val="75000"/>
                  </a:schemeClr>
                </a:solidFill>
                <a:latin typeface="Courier New" panose="02070309020205020404" pitchFamily="49" charset="0"/>
                <a:cs typeface="Courier New" panose="02070309020205020404" pitchFamily="49" charset="0"/>
              </a:rPr>
              <a:t>AS</a:t>
            </a:r>
            <a:r>
              <a:rPr lang="en-US" sz="2400" dirty="0">
                <a:solidFill>
                  <a:schemeClr val="tx2">
                    <a:lumMod val="75000"/>
                  </a:schemeClr>
                </a:solidFill>
                <a:latin typeface="Courier New" panose="02070309020205020404" pitchFamily="49" charset="0"/>
                <a:cs typeface="Courier New" panose="02070309020205020404" pitchFamily="49" charset="0"/>
              </a:rPr>
              <a:t> FullName, email </a:t>
            </a:r>
            <a:r>
              <a:rPr lang="en-US" sz="2400" b="1" dirty="0">
                <a:solidFill>
                  <a:schemeClr val="accent6">
                    <a:lumMod val="75000"/>
                  </a:schemeClr>
                </a:solidFill>
                <a:latin typeface="Courier New" panose="02070309020205020404" pitchFamily="49" charset="0"/>
                <a:cs typeface="Courier New" panose="02070309020205020404" pitchFamily="49" charset="0"/>
              </a:rPr>
              <a:t>AS</a:t>
            </a:r>
            <a:r>
              <a:rPr lang="en-US" sz="2400" dirty="0">
                <a:solidFill>
                  <a:schemeClr val="tx2">
                    <a:lumMod val="75000"/>
                  </a:schemeClr>
                </a:solidFill>
                <a:latin typeface="Courier New" panose="02070309020205020404" pitchFamily="49" charset="0"/>
                <a:cs typeface="Courier New" panose="02070309020205020404" pitchFamily="49" charset="0"/>
              </a:rPr>
              <a:t> EMail </a:t>
            </a:r>
            <a:br>
              <a:rPr lang="en-US" sz="2400" dirty="0">
                <a:solidFill>
                  <a:schemeClr val="tx2">
                    <a:lumMod val="75000"/>
                  </a:schemeClr>
                </a:solidFill>
                <a:latin typeface="Courier New" panose="02070309020205020404" pitchFamily="49" charset="0"/>
                <a:cs typeface="Courier New" panose="02070309020205020404" pitchFamily="49" charset="0"/>
              </a:rPr>
            </a:br>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Author </a:t>
            </a:r>
            <a:r>
              <a:rPr lang="en-US" sz="2400" b="1" dirty="0">
                <a:solidFill>
                  <a:schemeClr val="accent6">
                    <a:lumMod val="75000"/>
                  </a:schemeClr>
                </a:solidFill>
                <a:latin typeface="Courier New" panose="02070309020205020404" pitchFamily="49" charset="0"/>
                <a:cs typeface="Courier New" panose="02070309020205020404" pitchFamily="49" charset="0"/>
              </a:rPr>
              <a:t>LIMIT</a:t>
            </a:r>
            <a:r>
              <a:rPr lang="en-US" sz="2400" dirty="0">
                <a:solidFill>
                  <a:schemeClr val="tx2">
                    <a:lumMod val="75000"/>
                  </a:schemeClr>
                </a:solidFill>
                <a:latin typeface="Courier New" panose="02070309020205020404" pitchFamily="49" charset="0"/>
                <a:cs typeface="Courier New" panose="02070309020205020404" pitchFamily="49" charset="0"/>
              </a:rPr>
              <a:t> 2;</a:t>
            </a:r>
          </a:p>
        </p:txBody>
      </p:sp>
      <p:sp>
        <p:nvSpPr>
          <p:cNvPr id="10" name="TextBox 9">
            <a:extLst>
              <a:ext uri="{FF2B5EF4-FFF2-40B4-BE49-F238E27FC236}">
                <a16:creationId xmlns:a16="http://schemas.microsoft.com/office/drawing/2014/main" id="{D14A73BC-D531-1C4D-BEB9-24CB063AF689}"/>
              </a:ext>
            </a:extLst>
          </p:cNvPr>
          <p:cNvSpPr txBox="1"/>
          <p:nvPr/>
        </p:nvSpPr>
        <p:spPr>
          <a:xfrm>
            <a:off x="432847" y="2893145"/>
            <a:ext cx="7848600" cy="830997"/>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Retrieve all rows and specific columns from the table Author but limit the result to the first </a:t>
            </a:r>
            <a:r>
              <a:rPr lang="en-US" sz="2400" i="1" dirty="0">
                <a:solidFill>
                  <a:schemeClr val="bg2">
                    <a:lumMod val="25000"/>
                  </a:schemeClr>
                </a:solidFill>
                <a:latin typeface="Book Antiqua" panose="02040602050305030304" pitchFamily="18" charset="0"/>
                <a:ea typeface="Baskerville" panose="02020502070401020303" pitchFamily="18" charset="0"/>
              </a:rPr>
              <a:t>n</a:t>
            </a:r>
            <a:r>
              <a:rPr lang="en-US" sz="2400" i="1" dirty="0">
                <a:solidFill>
                  <a:schemeClr val="bg2">
                    <a:lumMod val="25000"/>
                  </a:schemeClr>
                </a:solidFill>
                <a:latin typeface="Baskerville" panose="02020502070401020303" pitchFamily="18" charset="0"/>
                <a:ea typeface="Baskerville" panose="02020502070401020303" pitchFamily="18" charset="0"/>
              </a:rPr>
              <a:t> rows</a:t>
            </a:r>
          </a:p>
        </p:txBody>
      </p:sp>
      <p:pic>
        <p:nvPicPr>
          <p:cNvPr id="13" name="Picture 12">
            <a:extLst>
              <a:ext uri="{FF2B5EF4-FFF2-40B4-BE49-F238E27FC236}">
                <a16:creationId xmlns:a16="http://schemas.microsoft.com/office/drawing/2014/main" id="{BB63B9FA-C7A7-EE49-A481-FFBF2D700EFE}"/>
              </a:ext>
            </a:extLst>
          </p:cNvPr>
          <p:cNvPicPr>
            <a:picLocks noChangeAspect="1"/>
          </p:cNvPicPr>
          <p:nvPr/>
        </p:nvPicPr>
        <p:blipFill>
          <a:blip r:embed="rId2"/>
          <a:stretch>
            <a:fillRect/>
          </a:stretch>
        </p:blipFill>
        <p:spPr>
          <a:xfrm>
            <a:off x="509047" y="4806950"/>
            <a:ext cx="3224753" cy="1071159"/>
          </a:xfrm>
          <a:prstGeom prst="rect">
            <a:avLst/>
          </a:prstGeom>
        </p:spPr>
      </p:pic>
    </p:spTree>
    <p:extLst>
      <p:ext uri="{BB962C8B-B14F-4D97-AF65-F5344CB8AC3E}">
        <p14:creationId xmlns:p14="http://schemas.microsoft.com/office/powerpoint/2010/main" val="948751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452C73-B41C-7C4D-AAB6-67F4A16C52A6}"/>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CF9FF15D-6865-4B46-B25B-826C030C4676}"/>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090898FE-9413-DA41-BAD6-0D28CC164FF1}"/>
              </a:ext>
            </a:extLst>
          </p:cNvPr>
          <p:cNvSpPr>
            <a:spLocks noGrp="1"/>
          </p:cNvSpPr>
          <p:nvPr>
            <p:ph type="sldNum" sz="quarter" idx="12"/>
          </p:nvPr>
        </p:nvSpPr>
        <p:spPr/>
        <p:txBody>
          <a:bodyPr/>
          <a:lstStyle/>
          <a:p>
            <a:fld id="{C0F4FBFA-1248-4AAF-9253-30F121885773}" type="slidenum">
              <a:rPr lang="en-US" smtClean="0"/>
              <a:t>24</a:t>
            </a:fld>
            <a:endParaRPr lang="en-US"/>
          </a:p>
        </p:txBody>
      </p:sp>
      <p:sp>
        <p:nvSpPr>
          <p:cNvPr id="7" name="TextBox 6">
            <a:extLst>
              <a:ext uri="{FF2B5EF4-FFF2-40B4-BE49-F238E27FC236}">
                <a16:creationId xmlns:a16="http://schemas.microsoft.com/office/drawing/2014/main" id="{09D5EBA3-58AC-B346-9788-2261E9F92692}"/>
              </a:ext>
            </a:extLst>
          </p:cNvPr>
          <p:cNvSpPr txBox="1"/>
          <p:nvPr/>
        </p:nvSpPr>
        <p:spPr>
          <a:xfrm>
            <a:off x="457200" y="838200"/>
            <a:ext cx="8153400" cy="4524315"/>
          </a:xfrm>
          <a:prstGeom prst="rect">
            <a:avLst/>
          </a:prstGeom>
          <a:noFill/>
        </p:spPr>
        <p:txBody>
          <a:bodyPr wrap="square" rtlCol="0">
            <a:spAutoFit/>
          </a:bodyPr>
          <a:lstStyle/>
          <a:p>
            <a:pPr algn="ctr"/>
            <a:r>
              <a:rPr lang="en-US" sz="3600" dirty="0">
                <a:solidFill>
                  <a:schemeClr val="accent2">
                    <a:lumMod val="50000"/>
                  </a:schemeClr>
                </a:solidFill>
                <a:latin typeface="Bookman Old Style" panose="02050604050505020204" pitchFamily="18" charset="0"/>
              </a:rPr>
              <a:t>Results are returned in a table referred to as the result set. </a:t>
            </a:r>
          </a:p>
          <a:p>
            <a:pPr algn="ctr"/>
            <a:endParaRPr lang="en-US" sz="3600" dirty="0">
              <a:solidFill>
                <a:schemeClr val="accent2">
                  <a:lumMod val="50000"/>
                </a:schemeClr>
              </a:solidFill>
              <a:latin typeface="Bookman Old Style" panose="02050604050505020204" pitchFamily="18" charset="0"/>
            </a:endParaRPr>
          </a:p>
          <a:p>
            <a:pPr algn="ctr"/>
            <a:r>
              <a:rPr lang="en-US" sz="3600" dirty="0">
                <a:solidFill>
                  <a:schemeClr val="accent2">
                    <a:lumMod val="50000"/>
                  </a:schemeClr>
                </a:solidFill>
                <a:latin typeface="Bookman Old Style" panose="02050604050505020204" pitchFamily="18" charset="0"/>
              </a:rPr>
              <a:t>The rows in the result set </a:t>
            </a:r>
            <a:br>
              <a:rPr lang="en-US" sz="3600" dirty="0">
                <a:solidFill>
                  <a:schemeClr val="accent2">
                    <a:lumMod val="50000"/>
                  </a:schemeClr>
                </a:solidFill>
                <a:latin typeface="Bookman Old Style" panose="02050604050505020204" pitchFamily="18" charset="0"/>
              </a:rPr>
            </a:br>
            <a:r>
              <a:rPr lang="en-US" sz="3600" dirty="0">
                <a:solidFill>
                  <a:schemeClr val="accent2">
                    <a:lumMod val="50000"/>
                  </a:schemeClr>
                </a:solidFill>
                <a:latin typeface="Bookman Old Style" panose="02050604050505020204" pitchFamily="18" charset="0"/>
              </a:rPr>
              <a:t>are not sorted. </a:t>
            </a:r>
          </a:p>
          <a:p>
            <a:pPr algn="ctr"/>
            <a:endParaRPr lang="en-US" sz="3600" dirty="0">
              <a:solidFill>
                <a:schemeClr val="accent2">
                  <a:lumMod val="50000"/>
                </a:schemeClr>
              </a:solidFill>
              <a:latin typeface="Bookman Old Style" panose="02050604050505020204" pitchFamily="18" charset="0"/>
            </a:endParaRPr>
          </a:p>
          <a:p>
            <a:pPr algn="ctr"/>
            <a:r>
              <a:rPr lang="en-US" sz="3600" b="1" dirty="0">
                <a:solidFill>
                  <a:schemeClr val="accent2">
                    <a:lumMod val="50000"/>
                  </a:schemeClr>
                </a:solidFill>
                <a:latin typeface="Bookman Old Style" panose="02050604050505020204" pitchFamily="18" charset="0"/>
              </a:rPr>
              <a:t>Never rely on the order unless there is an </a:t>
            </a:r>
            <a:r>
              <a:rPr lang="en-US" sz="3600" b="1" dirty="0">
                <a:solidFill>
                  <a:schemeClr val="accent2">
                    <a:lumMod val="50000"/>
                  </a:schemeClr>
                </a:solidFill>
              </a:rPr>
              <a:t>ORDER BY </a:t>
            </a:r>
            <a:r>
              <a:rPr lang="en-US" sz="3600" b="1" dirty="0">
                <a:solidFill>
                  <a:schemeClr val="accent2">
                    <a:lumMod val="50000"/>
                  </a:schemeClr>
                </a:solidFill>
                <a:latin typeface="Bookman Old Style" panose="02050604050505020204" pitchFamily="18" charset="0"/>
              </a:rPr>
              <a:t>clause</a:t>
            </a:r>
            <a:r>
              <a:rPr lang="en-US" sz="3600" dirty="0">
                <a:solidFill>
                  <a:schemeClr val="accent2">
                    <a:lumMod val="50000"/>
                  </a:schemeClr>
                </a:solidFill>
                <a:latin typeface="Bookman Old Style" panose="02050604050505020204" pitchFamily="18" charset="0"/>
              </a:rPr>
              <a:t>.</a:t>
            </a:r>
          </a:p>
        </p:txBody>
      </p:sp>
    </p:spTree>
    <p:extLst>
      <p:ext uri="{BB962C8B-B14F-4D97-AF65-F5344CB8AC3E}">
        <p14:creationId xmlns:p14="http://schemas.microsoft.com/office/powerpoint/2010/main" val="1512138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57CF7-58EC-DD4D-A475-91E181E47395}"/>
              </a:ext>
            </a:extLst>
          </p:cNvPr>
          <p:cNvSpPr>
            <a:spLocks noGrp="1"/>
          </p:cNvSpPr>
          <p:nvPr>
            <p:ph type="title"/>
          </p:nvPr>
        </p:nvSpPr>
        <p:spPr/>
        <p:txBody>
          <a:bodyPr/>
          <a:lstStyle/>
          <a:p>
            <a:r>
              <a:rPr lang="en-US" dirty="0"/>
              <a:t>Specify Order of Rows (Sorting)</a:t>
            </a:r>
          </a:p>
        </p:txBody>
      </p:sp>
      <p:sp>
        <p:nvSpPr>
          <p:cNvPr id="3" name="Footer Placeholder 2">
            <a:extLst>
              <a:ext uri="{FF2B5EF4-FFF2-40B4-BE49-F238E27FC236}">
                <a16:creationId xmlns:a16="http://schemas.microsoft.com/office/drawing/2014/main" id="{6FCADD4E-238F-A44E-8709-B7AEE117161D}"/>
              </a:ext>
            </a:extLst>
          </p:cNvPr>
          <p:cNvSpPr>
            <a:spLocks noGrp="1"/>
          </p:cNvSpPr>
          <p:nvPr>
            <p:ph type="ftr" sz="quarter" idx="11"/>
          </p:nvPr>
        </p:nvSpPr>
        <p:spPr/>
        <p:txBody>
          <a:bodyPr/>
          <a:lstStyle/>
          <a:p>
            <a:r>
              <a:rPr lang="fr-FR"/>
              <a:t>SQL Primer</a:t>
            </a:r>
            <a:endParaRPr lang="en-US" dirty="0"/>
          </a:p>
        </p:txBody>
      </p:sp>
      <p:sp>
        <p:nvSpPr>
          <p:cNvPr id="4" name="Slide Number Placeholder 3">
            <a:extLst>
              <a:ext uri="{FF2B5EF4-FFF2-40B4-BE49-F238E27FC236}">
                <a16:creationId xmlns:a16="http://schemas.microsoft.com/office/drawing/2014/main" id="{7C3E35B5-E6A5-314D-A82B-C1B671299B46}"/>
              </a:ext>
            </a:extLst>
          </p:cNvPr>
          <p:cNvSpPr>
            <a:spLocks noGrp="1"/>
          </p:cNvSpPr>
          <p:nvPr>
            <p:ph type="sldNum" sz="quarter" idx="12"/>
          </p:nvPr>
        </p:nvSpPr>
        <p:spPr/>
        <p:txBody>
          <a:bodyPr/>
          <a:lstStyle/>
          <a:p>
            <a:fld id="{C0F4FBFA-1248-4AAF-9253-30F121885773}" type="slidenum">
              <a:rPr lang="en-US" smtClean="0"/>
              <a:t>25</a:t>
            </a:fld>
            <a:endParaRPr lang="en-US"/>
          </a:p>
        </p:txBody>
      </p:sp>
      <p:sp>
        <p:nvSpPr>
          <p:cNvPr id="9" name="Rectangle 8">
            <a:extLst>
              <a:ext uri="{FF2B5EF4-FFF2-40B4-BE49-F238E27FC236}">
                <a16:creationId xmlns:a16="http://schemas.microsoft.com/office/drawing/2014/main" id="{B5A319A4-8986-6B4E-8442-8D66F7DE5926}"/>
              </a:ext>
            </a:extLst>
          </p:cNvPr>
          <p:cNvSpPr/>
          <p:nvPr/>
        </p:nvSpPr>
        <p:spPr>
          <a:xfrm>
            <a:off x="457200" y="2442865"/>
            <a:ext cx="5715026"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name, email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Author</a:t>
            </a:r>
          </a:p>
          <a:p>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ORDER BY </a:t>
            </a:r>
            <a:r>
              <a:rPr lang="en-US" sz="2400" dirty="0">
                <a:solidFill>
                  <a:schemeClr val="tx2">
                    <a:lumMod val="75000"/>
                  </a:schemeClr>
                </a:solidFill>
                <a:latin typeface="Courier New" panose="02070309020205020404" pitchFamily="49" charset="0"/>
                <a:cs typeface="Courier New" panose="02070309020205020404" pitchFamily="49" charset="0"/>
              </a:rPr>
              <a:t>name;</a:t>
            </a:r>
          </a:p>
        </p:txBody>
      </p:sp>
      <p:sp>
        <p:nvSpPr>
          <p:cNvPr id="10" name="TextBox 9">
            <a:extLst>
              <a:ext uri="{FF2B5EF4-FFF2-40B4-BE49-F238E27FC236}">
                <a16:creationId xmlns:a16="http://schemas.microsoft.com/office/drawing/2014/main" id="{D14A73BC-D531-1C4D-BEB9-24CB063AF689}"/>
              </a:ext>
            </a:extLst>
          </p:cNvPr>
          <p:cNvSpPr txBox="1"/>
          <p:nvPr/>
        </p:nvSpPr>
        <p:spPr>
          <a:xfrm>
            <a:off x="454058" y="1530285"/>
            <a:ext cx="7242142" cy="830997"/>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Retrieve all rows and specific columns from the table Author and sort by name</a:t>
            </a:r>
          </a:p>
        </p:txBody>
      </p:sp>
      <p:sp>
        <p:nvSpPr>
          <p:cNvPr id="19" name="Rectangle 18">
            <a:extLst>
              <a:ext uri="{FF2B5EF4-FFF2-40B4-BE49-F238E27FC236}">
                <a16:creationId xmlns:a16="http://schemas.microsoft.com/office/drawing/2014/main" id="{11BCF8E8-30B1-F34F-8935-31B3E8A6FE4B}"/>
              </a:ext>
            </a:extLst>
          </p:cNvPr>
          <p:cNvSpPr/>
          <p:nvPr/>
        </p:nvSpPr>
        <p:spPr>
          <a:xfrm>
            <a:off x="457200" y="3913613"/>
            <a:ext cx="5715026"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name, email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Author</a:t>
            </a:r>
          </a:p>
          <a:p>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ORDER BY </a:t>
            </a:r>
            <a:r>
              <a:rPr lang="en-US" sz="2400" dirty="0">
                <a:solidFill>
                  <a:schemeClr val="tx2">
                    <a:lumMod val="75000"/>
                  </a:schemeClr>
                </a:solidFill>
                <a:latin typeface="Courier New" panose="02070309020205020404" pitchFamily="49" charset="0"/>
                <a:cs typeface="Courier New" panose="02070309020205020404" pitchFamily="49" charset="0"/>
              </a:rPr>
              <a:t>name, email;</a:t>
            </a:r>
          </a:p>
        </p:txBody>
      </p:sp>
      <p:sp>
        <p:nvSpPr>
          <p:cNvPr id="20" name="TextBox 19">
            <a:extLst>
              <a:ext uri="{FF2B5EF4-FFF2-40B4-BE49-F238E27FC236}">
                <a16:creationId xmlns:a16="http://schemas.microsoft.com/office/drawing/2014/main" id="{89A96DBA-4C51-904F-A528-08AB82CCAF76}"/>
              </a:ext>
            </a:extLst>
          </p:cNvPr>
          <p:cNvSpPr txBox="1"/>
          <p:nvPr/>
        </p:nvSpPr>
        <p:spPr>
          <a:xfrm>
            <a:off x="454058" y="3411156"/>
            <a:ext cx="7242142"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Manage ties</a:t>
            </a:r>
          </a:p>
        </p:txBody>
      </p:sp>
      <p:sp>
        <p:nvSpPr>
          <p:cNvPr id="21" name="Rectangle 20">
            <a:extLst>
              <a:ext uri="{FF2B5EF4-FFF2-40B4-BE49-F238E27FC236}">
                <a16:creationId xmlns:a16="http://schemas.microsoft.com/office/drawing/2014/main" id="{93D94F95-8A9D-B344-BF12-C29D1AFC4BC5}"/>
              </a:ext>
            </a:extLst>
          </p:cNvPr>
          <p:cNvSpPr/>
          <p:nvPr/>
        </p:nvSpPr>
        <p:spPr>
          <a:xfrm>
            <a:off x="474482" y="5369219"/>
            <a:ext cx="5715026"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name, email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Author</a:t>
            </a:r>
          </a:p>
          <a:p>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ORDER BY </a:t>
            </a:r>
            <a:r>
              <a:rPr lang="en-US" sz="2400" dirty="0">
                <a:solidFill>
                  <a:schemeClr val="tx2">
                    <a:lumMod val="75000"/>
                  </a:schemeClr>
                </a:solidFill>
                <a:latin typeface="Courier New" panose="02070309020205020404" pitchFamily="49" charset="0"/>
                <a:cs typeface="Courier New" panose="02070309020205020404" pitchFamily="49" charset="0"/>
              </a:rPr>
              <a:t>name </a:t>
            </a:r>
            <a:r>
              <a:rPr lang="en-US" sz="2400" b="1" dirty="0">
                <a:solidFill>
                  <a:schemeClr val="accent6">
                    <a:lumMod val="75000"/>
                  </a:schemeClr>
                </a:solidFill>
                <a:latin typeface="Courier New" panose="02070309020205020404" pitchFamily="49" charset="0"/>
                <a:cs typeface="Courier New" panose="02070309020205020404" pitchFamily="49" charset="0"/>
              </a:rPr>
              <a:t>DESC</a:t>
            </a:r>
            <a:r>
              <a:rPr lang="en-US" sz="2400" dirty="0">
                <a:solidFill>
                  <a:schemeClr val="tx2">
                    <a:lumMod val="75000"/>
                  </a:schemeClr>
                </a:solidFill>
                <a:latin typeface="Courier New" panose="02070309020205020404" pitchFamily="49" charset="0"/>
                <a:cs typeface="Courier New" panose="02070309020205020404" pitchFamily="49" charset="0"/>
              </a:rPr>
              <a:t>;</a:t>
            </a:r>
          </a:p>
        </p:txBody>
      </p:sp>
      <p:sp>
        <p:nvSpPr>
          <p:cNvPr id="22" name="TextBox 21">
            <a:extLst>
              <a:ext uri="{FF2B5EF4-FFF2-40B4-BE49-F238E27FC236}">
                <a16:creationId xmlns:a16="http://schemas.microsoft.com/office/drawing/2014/main" id="{4CC82F23-B200-0849-9497-CE0D044BB969}"/>
              </a:ext>
            </a:extLst>
          </p:cNvPr>
          <p:cNvSpPr txBox="1"/>
          <p:nvPr/>
        </p:nvSpPr>
        <p:spPr>
          <a:xfrm>
            <a:off x="471340" y="4866762"/>
            <a:ext cx="7242142"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Specify sorting direction</a:t>
            </a:r>
          </a:p>
        </p:txBody>
      </p:sp>
      <p:sp>
        <p:nvSpPr>
          <p:cNvPr id="23" name="TextBox 22">
            <a:extLst>
              <a:ext uri="{FF2B5EF4-FFF2-40B4-BE49-F238E27FC236}">
                <a16:creationId xmlns:a16="http://schemas.microsoft.com/office/drawing/2014/main" id="{16E262A8-5729-9941-A847-EC845B92DD26}"/>
              </a:ext>
            </a:extLst>
          </p:cNvPr>
          <p:cNvSpPr txBox="1"/>
          <p:nvPr/>
        </p:nvSpPr>
        <p:spPr>
          <a:xfrm>
            <a:off x="6324600" y="5369219"/>
            <a:ext cx="2514600" cy="830997"/>
          </a:xfrm>
          <a:prstGeom prst="rect">
            <a:avLst/>
          </a:prstGeom>
          <a:noFill/>
        </p:spPr>
        <p:txBody>
          <a:bodyPr wrap="square" rtlCol="0">
            <a:spAutoFit/>
          </a:bodyPr>
          <a:lstStyle/>
          <a:p>
            <a:r>
              <a:rPr lang="en-US" sz="1200" dirty="0">
                <a:solidFill>
                  <a:schemeClr val="bg2">
                    <a:lumMod val="25000"/>
                  </a:schemeClr>
                </a:solidFill>
                <a:latin typeface="Baskerville" panose="02020502070401020303" pitchFamily="18" charset="0"/>
                <a:ea typeface="Baskerville" panose="02020502070401020303" pitchFamily="18" charset="0"/>
              </a:rPr>
              <a:t>Sorting order can be </a:t>
            </a:r>
            <a:r>
              <a:rPr lang="en-US" sz="1200" b="1" dirty="0">
                <a:solidFill>
                  <a:schemeClr val="bg2">
                    <a:lumMod val="25000"/>
                  </a:schemeClr>
                </a:solidFill>
                <a:latin typeface="Baskerville" panose="02020502070401020303" pitchFamily="18" charset="0"/>
                <a:ea typeface="Baskerville" panose="02020502070401020303" pitchFamily="18" charset="0"/>
              </a:rPr>
              <a:t>DESC</a:t>
            </a:r>
            <a:r>
              <a:rPr lang="en-US" sz="1200" dirty="0">
                <a:solidFill>
                  <a:schemeClr val="bg2">
                    <a:lumMod val="25000"/>
                  </a:schemeClr>
                </a:solidFill>
                <a:latin typeface="Baskerville" panose="02020502070401020303" pitchFamily="18" charset="0"/>
                <a:ea typeface="Baskerville" panose="02020502070401020303" pitchFamily="18" charset="0"/>
              </a:rPr>
              <a:t> or </a:t>
            </a:r>
            <a:r>
              <a:rPr lang="en-US" sz="1200" b="1" dirty="0">
                <a:solidFill>
                  <a:schemeClr val="bg2">
                    <a:lumMod val="25000"/>
                  </a:schemeClr>
                </a:solidFill>
                <a:latin typeface="Baskerville" panose="02020502070401020303" pitchFamily="18" charset="0"/>
                <a:ea typeface="Baskerville" panose="02020502070401020303" pitchFamily="18" charset="0"/>
              </a:rPr>
              <a:t>ASC</a:t>
            </a:r>
            <a:r>
              <a:rPr lang="en-US" sz="1200" dirty="0">
                <a:solidFill>
                  <a:schemeClr val="bg2">
                    <a:lumMod val="25000"/>
                  </a:schemeClr>
                </a:solidFill>
                <a:latin typeface="Baskerville" panose="02020502070401020303" pitchFamily="18" charset="0"/>
                <a:ea typeface="Baskerville" panose="02020502070401020303" pitchFamily="18" charset="0"/>
              </a:rPr>
              <a:t>. Text is sorted in alphabetic order according to UNICODE character sequence.</a:t>
            </a:r>
          </a:p>
        </p:txBody>
      </p:sp>
      <p:cxnSp>
        <p:nvCxnSpPr>
          <p:cNvPr id="24" name="Straight Connector 23">
            <a:extLst>
              <a:ext uri="{FF2B5EF4-FFF2-40B4-BE49-F238E27FC236}">
                <a16:creationId xmlns:a16="http://schemas.microsoft.com/office/drawing/2014/main" id="{886C114D-1DAE-3744-9D78-9267035EE9A2}"/>
              </a:ext>
            </a:extLst>
          </p:cNvPr>
          <p:cNvCxnSpPr>
            <a:cxnSpLocks/>
          </p:cNvCxnSpPr>
          <p:nvPr/>
        </p:nvCxnSpPr>
        <p:spPr>
          <a:xfrm>
            <a:off x="6324600" y="5419533"/>
            <a:ext cx="0" cy="742975"/>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47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74638"/>
            <a:ext cx="7467600" cy="706582"/>
          </a:xfrm>
          <a:solidFill>
            <a:schemeClr val="accent3">
              <a:lumMod val="20000"/>
              <a:lumOff val="80000"/>
            </a:schemeClr>
          </a:solidFill>
        </p:spPr>
        <p:txBody>
          <a:bodyPr>
            <a:noAutofit/>
          </a:bodyPr>
          <a:lstStyle/>
          <a:p>
            <a:pPr algn="l"/>
            <a:r>
              <a:rPr lang="en-US" sz="3600" dirty="0"/>
              <a:t>Retrieving Data from a Large Database</a:t>
            </a:r>
            <a:endParaRPr lang="en-US" sz="3600" i="1" dirty="0"/>
          </a:p>
        </p:txBody>
      </p:sp>
      <p:sp>
        <p:nvSpPr>
          <p:cNvPr id="3" name="Date Placeholder 2"/>
          <p:cNvSpPr>
            <a:spLocks noGrp="1"/>
          </p:cNvSpPr>
          <p:nvPr>
            <p:ph type="dt" sz="half" idx="10"/>
          </p:nvPr>
        </p:nvSpPr>
        <p:spPr/>
        <p:txBody>
          <a:bodyPr/>
          <a:lstStyle/>
          <a:p>
            <a:r>
              <a:rPr lang="en-US"/>
              <a:t>v2.0</a:t>
            </a:r>
          </a:p>
        </p:txBody>
      </p:sp>
      <p:sp>
        <p:nvSpPr>
          <p:cNvPr id="4" name="Footer Placeholder 3"/>
          <p:cNvSpPr>
            <a:spLocks noGrp="1"/>
          </p:cNvSpPr>
          <p:nvPr>
            <p:ph type="ftr" sz="quarter" idx="11"/>
          </p:nvPr>
        </p:nvSpPr>
        <p:spPr/>
        <p:txBody>
          <a:bodyPr/>
          <a:lstStyle/>
          <a:p>
            <a:r>
              <a:rPr lang="en-US"/>
              <a:t>SQL Primer</a:t>
            </a:r>
          </a:p>
        </p:txBody>
      </p:sp>
      <p:sp>
        <p:nvSpPr>
          <p:cNvPr id="5" name="Slide Number Placeholder 4"/>
          <p:cNvSpPr>
            <a:spLocks noGrp="1"/>
          </p:cNvSpPr>
          <p:nvPr>
            <p:ph type="sldNum" sz="quarter" idx="12"/>
          </p:nvPr>
        </p:nvSpPr>
        <p:spPr/>
        <p:txBody>
          <a:bodyPr/>
          <a:lstStyle/>
          <a:p>
            <a:fld id="{C0F4FBFA-1248-4AAF-9253-30F121885773}" type="slidenum">
              <a:rPr lang="en-US" smtClean="0"/>
              <a:t>26</a:t>
            </a:fld>
            <a:endParaRPr lang="en-US"/>
          </a:p>
        </p:txBody>
      </p:sp>
      <p:pic>
        <p:nvPicPr>
          <p:cNvPr id="8" name="Picture 2" descr="mage result for workshop activity icon">
            <a:extLst>
              <a:ext uri="{FF2B5EF4-FFF2-40B4-BE49-F238E27FC236}">
                <a16:creationId xmlns:a16="http://schemas.microsoft.com/office/drawing/2014/main" id="{B8DD17F2-1676-4E99-B4EA-4E1F1C6497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95420"/>
            <a:ext cx="789745"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D676F737-0BB0-6247-B1AF-688BA4922E05}"/>
              </a:ext>
            </a:extLst>
          </p:cNvPr>
          <p:cNvSpPr txBox="1">
            <a:spLocks/>
          </p:cNvSpPr>
          <p:nvPr/>
        </p:nvSpPr>
        <p:spPr>
          <a:xfrm>
            <a:off x="457200" y="1447800"/>
            <a:ext cx="8229600" cy="114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Demonstration of data retrieval and sorting of data from a large database (Sakila Demo Database from MySQL/Oracle).</a:t>
            </a:r>
          </a:p>
        </p:txBody>
      </p:sp>
      <p:pic>
        <p:nvPicPr>
          <p:cNvPr id="9" name="Picture 2" descr="The Sakila Database ERD">
            <a:extLst>
              <a:ext uri="{FF2B5EF4-FFF2-40B4-BE49-F238E27FC236}">
                <a16:creationId xmlns:a16="http://schemas.microsoft.com/office/drawing/2014/main" id="{64164CC0-99B9-F54F-9F54-02A3B2932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345" y="2362200"/>
            <a:ext cx="5379827" cy="35529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AFB0DB3-C8B5-6444-94D3-92C2B98F08E6}"/>
              </a:ext>
            </a:extLst>
          </p:cNvPr>
          <p:cNvSpPr txBox="1"/>
          <p:nvPr/>
        </p:nvSpPr>
        <p:spPr>
          <a:xfrm>
            <a:off x="919506" y="6088393"/>
            <a:ext cx="5943600" cy="461665"/>
          </a:xfrm>
          <a:prstGeom prst="rect">
            <a:avLst/>
          </a:prstGeom>
          <a:noFill/>
        </p:spPr>
        <p:txBody>
          <a:bodyPr wrap="square" rtlCol="0">
            <a:spAutoFit/>
          </a:bodyPr>
          <a:lstStyle/>
          <a:p>
            <a:r>
              <a:rPr lang="en-US" sz="1200" i="1" dirty="0">
                <a:solidFill>
                  <a:schemeClr val="bg2">
                    <a:lumMod val="25000"/>
                  </a:schemeClr>
                </a:solidFill>
                <a:latin typeface="Baskerville" panose="02020502070401020303" pitchFamily="18" charset="0"/>
                <a:ea typeface="Baskerville" panose="02020502070401020303" pitchFamily="18" charset="0"/>
              </a:rPr>
              <a:t>Sakila Database is licensed under the New BSD License and may be used for any purpose with the provision that notice of © 2020 Oracle Corporation appears.</a:t>
            </a:r>
          </a:p>
        </p:txBody>
      </p:sp>
      <p:sp>
        <p:nvSpPr>
          <p:cNvPr id="2" name="Rounded Rectangle 1">
            <a:extLst>
              <a:ext uri="{FF2B5EF4-FFF2-40B4-BE49-F238E27FC236}">
                <a16:creationId xmlns:a16="http://schemas.microsoft.com/office/drawing/2014/main" id="{C888D4E1-1703-6C45-A728-D116CBE499F6}"/>
              </a:ext>
            </a:extLst>
          </p:cNvPr>
          <p:cNvSpPr/>
          <p:nvPr/>
        </p:nvSpPr>
        <p:spPr>
          <a:xfrm>
            <a:off x="2133600" y="3886200"/>
            <a:ext cx="1447800" cy="12192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731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3343-DE4A-3C4F-932D-2BCD15DB46BB}"/>
              </a:ext>
            </a:extLst>
          </p:cNvPr>
          <p:cNvSpPr>
            <a:spLocks noGrp="1"/>
          </p:cNvSpPr>
          <p:nvPr>
            <p:ph type="title"/>
          </p:nvPr>
        </p:nvSpPr>
        <p:spPr/>
        <p:txBody>
          <a:bodyPr/>
          <a:lstStyle/>
          <a:p>
            <a:r>
              <a:rPr lang="en-US" dirty="0"/>
              <a:t>Literals</a:t>
            </a:r>
          </a:p>
        </p:txBody>
      </p:sp>
      <p:sp>
        <p:nvSpPr>
          <p:cNvPr id="3" name="Content Placeholder 2">
            <a:extLst>
              <a:ext uri="{FF2B5EF4-FFF2-40B4-BE49-F238E27FC236}">
                <a16:creationId xmlns:a16="http://schemas.microsoft.com/office/drawing/2014/main" id="{D076B3AE-2E3D-704F-9D4C-99B225A0EF78}"/>
              </a:ext>
            </a:extLst>
          </p:cNvPr>
          <p:cNvSpPr>
            <a:spLocks noGrp="1"/>
          </p:cNvSpPr>
          <p:nvPr>
            <p:ph idx="1"/>
          </p:nvPr>
        </p:nvSpPr>
        <p:spPr>
          <a:xfrm>
            <a:off x="457200" y="1447800"/>
            <a:ext cx="8229600" cy="1066800"/>
          </a:xfrm>
        </p:spPr>
        <p:txBody>
          <a:bodyPr>
            <a:normAutofit fontScale="85000" lnSpcReduction="10000"/>
          </a:bodyPr>
          <a:lstStyle/>
          <a:p>
            <a:r>
              <a:rPr lang="en-US" dirty="0"/>
              <a:t>Queries can contain literals (a fixed value), expressions (including calculations), and various functions.</a:t>
            </a:r>
          </a:p>
        </p:txBody>
      </p:sp>
      <p:sp>
        <p:nvSpPr>
          <p:cNvPr id="4" name="Date Placeholder 3">
            <a:extLst>
              <a:ext uri="{FF2B5EF4-FFF2-40B4-BE49-F238E27FC236}">
                <a16:creationId xmlns:a16="http://schemas.microsoft.com/office/drawing/2014/main" id="{3C775A0A-7F7D-B547-9A36-0287A0EA756A}"/>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6259AE67-C1B7-794B-99B4-81ABF670D457}"/>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37CFF48E-24B7-784E-84D0-E0D84CE5EC97}"/>
              </a:ext>
            </a:extLst>
          </p:cNvPr>
          <p:cNvSpPr>
            <a:spLocks noGrp="1"/>
          </p:cNvSpPr>
          <p:nvPr>
            <p:ph type="sldNum" sz="quarter" idx="12"/>
          </p:nvPr>
        </p:nvSpPr>
        <p:spPr/>
        <p:txBody>
          <a:bodyPr/>
          <a:lstStyle/>
          <a:p>
            <a:fld id="{C0F4FBFA-1248-4AAF-9253-30F121885773}" type="slidenum">
              <a:rPr lang="en-US" smtClean="0"/>
              <a:t>27</a:t>
            </a:fld>
            <a:endParaRPr lang="en-US"/>
          </a:p>
        </p:txBody>
      </p:sp>
      <p:sp>
        <p:nvSpPr>
          <p:cNvPr id="12" name="Rectangle 11">
            <a:extLst>
              <a:ext uri="{FF2B5EF4-FFF2-40B4-BE49-F238E27FC236}">
                <a16:creationId xmlns:a16="http://schemas.microsoft.com/office/drawing/2014/main" id="{067EFA90-C2CD-7146-A90C-4E8FCAA9406F}"/>
              </a:ext>
            </a:extLst>
          </p:cNvPr>
          <p:cNvSpPr/>
          <p:nvPr/>
        </p:nvSpPr>
        <p:spPr>
          <a:xfrm>
            <a:off x="533400" y="2676100"/>
            <a:ext cx="7189787" cy="830997"/>
          </a:xfrm>
          <a:prstGeom prst="rect">
            <a:avLst/>
          </a:prstGeom>
          <a:solidFill>
            <a:schemeClr val="bg2">
              <a:lumMod val="90000"/>
            </a:schemeClr>
          </a:solidFill>
        </p:spPr>
        <p:txBody>
          <a:bodyPr wrap="squar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solidFill>
                  <a:schemeClr val="tx2">
                    <a:lumMod val="75000"/>
                  </a:schemeClr>
                </a:solidFill>
                <a:latin typeface="Courier New" panose="02070309020205020404" pitchFamily="49" charset="0"/>
                <a:cs typeface="Courier New" panose="02070309020205020404" pitchFamily="49" charset="0"/>
              </a:rPr>
              <a:t> name, </a:t>
            </a:r>
            <a:r>
              <a:rPr lang="en-US" sz="2400" dirty="0">
                <a:solidFill>
                  <a:schemeClr val="tx2">
                    <a:lumMod val="75000"/>
                  </a:schemeClr>
                </a:solidFill>
                <a:highlight>
                  <a:srgbClr val="FFFF00"/>
                </a:highlight>
                <a:latin typeface="Courier New" panose="02070309020205020404" pitchFamily="49" charset="0"/>
                <a:cs typeface="Courier New" panose="02070309020205020404" pitchFamily="49" charset="0"/>
              </a:rPr>
              <a:t>'</a:t>
            </a:r>
            <a:r>
              <a:rPr lang="en-US" sz="2400" dirty="0" err="1">
                <a:solidFill>
                  <a:schemeClr val="tx2">
                    <a:lumMod val="75000"/>
                  </a:schemeClr>
                </a:solidFill>
                <a:highlight>
                  <a:srgbClr val="FFFF00"/>
                </a:highlight>
                <a:latin typeface="Courier New" panose="02070309020205020404" pitchFamily="49" charset="0"/>
                <a:cs typeface="Courier New" panose="02070309020205020404" pitchFamily="49" charset="0"/>
              </a:rPr>
              <a:t>En</a:t>
            </a:r>
            <a:r>
              <a:rPr lang="en-US" sz="2400" dirty="0">
                <a:solidFill>
                  <a:schemeClr val="tx2">
                    <a:lumMod val="75000"/>
                  </a:schemeClr>
                </a:solidFill>
                <a:highlight>
                  <a:srgbClr val="FFFF00"/>
                </a:highlight>
                <a:latin typeface="Courier New" panose="02070309020205020404" pitchFamily="49" charset="0"/>
                <a:cs typeface="Courier New" panose="02070309020205020404" pitchFamily="49" charset="0"/>
              </a:rPr>
              <a:t>' lang</a:t>
            </a:r>
            <a:r>
              <a:rPr lang="en-US" sz="2400" dirty="0">
                <a:solidFill>
                  <a:schemeClr val="tx2">
                    <a:lumMod val="75000"/>
                  </a:schemeClr>
                </a:solidFill>
                <a:latin typeface="Courier New" panose="02070309020205020404" pitchFamily="49" charset="0"/>
                <a:cs typeface="Courier New" panose="02070309020205020404" pitchFamily="49" charset="0"/>
              </a:rPr>
              <a:t>, email </a:t>
            </a:r>
            <a:br>
              <a:rPr lang="en-US" sz="2400" dirty="0">
                <a:solidFill>
                  <a:schemeClr val="tx2">
                    <a:lumMod val="75000"/>
                  </a:schemeClr>
                </a:solidFill>
                <a:latin typeface="Courier New" panose="02070309020205020404" pitchFamily="49" charset="0"/>
                <a:cs typeface="Courier New" panose="02070309020205020404" pitchFamily="49" charset="0"/>
              </a:rPr>
            </a:br>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Author;</a:t>
            </a:r>
          </a:p>
        </p:txBody>
      </p:sp>
      <p:pic>
        <p:nvPicPr>
          <p:cNvPr id="8" name="Picture 7">
            <a:extLst>
              <a:ext uri="{FF2B5EF4-FFF2-40B4-BE49-F238E27FC236}">
                <a16:creationId xmlns:a16="http://schemas.microsoft.com/office/drawing/2014/main" id="{F299F7FF-DB2B-644A-BC1C-5870AC7D54EF}"/>
              </a:ext>
            </a:extLst>
          </p:cNvPr>
          <p:cNvPicPr>
            <a:picLocks noChangeAspect="1"/>
          </p:cNvPicPr>
          <p:nvPr/>
        </p:nvPicPr>
        <p:blipFill>
          <a:blip r:embed="rId2"/>
          <a:stretch>
            <a:fillRect/>
          </a:stretch>
        </p:blipFill>
        <p:spPr>
          <a:xfrm>
            <a:off x="533400" y="3769805"/>
            <a:ext cx="4572000" cy="1369337"/>
          </a:xfrm>
          <a:prstGeom prst="rect">
            <a:avLst/>
          </a:prstGeom>
        </p:spPr>
      </p:pic>
      <p:sp>
        <p:nvSpPr>
          <p:cNvPr id="11" name="TextBox 10">
            <a:extLst>
              <a:ext uri="{FF2B5EF4-FFF2-40B4-BE49-F238E27FC236}">
                <a16:creationId xmlns:a16="http://schemas.microsoft.com/office/drawing/2014/main" id="{E5E3712C-97EA-804B-BEAA-10D8C592CB80}"/>
              </a:ext>
            </a:extLst>
          </p:cNvPr>
          <p:cNvSpPr txBox="1"/>
          <p:nvPr/>
        </p:nvSpPr>
        <p:spPr>
          <a:xfrm>
            <a:off x="645160" y="5507765"/>
            <a:ext cx="5943589" cy="646331"/>
          </a:xfrm>
          <a:prstGeom prst="rect">
            <a:avLst/>
          </a:prstGeom>
          <a:noFill/>
        </p:spPr>
        <p:txBody>
          <a:bodyPr wrap="square" rtlCol="0">
            <a:spAutoFit/>
          </a:bodyPr>
          <a:lstStyle/>
          <a:p>
            <a:r>
              <a:rPr lang="en-US" sz="1200" dirty="0">
                <a:solidFill>
                  <a:schemeClr val="bg2">
                    <a:lumMod val="25000"/>
                  </a:schemeClr>
                </a:solidFill>
                <a:latin typeface="Baskerville" panose="02020502070401020303" pitchFamily="18" charset="0"/>
                <a:ea typeface="Baskerville" panose="02020502070401020303" pitchFamily="18" charset="0"/>
              </a:rPr>
              <a:t>String literals must be enclosed in either single or double quotes. Note that stylistic quotes are not the same as standard text quotes, </a:t>
            </a:r>
            <a:r>
              <a:rPr lang="en-US" sz="1200" i="1" dirty="0">
                <a:solidFill>
                  <a:schemeClr val="bg2">
                    <a:lumMod val="25000"/>
                  </a:schemeClr>
                </a:solidFill>
                <a:latin typeface="Baskerville" panose="02020502070401020303" pitchFamily="18" charset="0"/>
                <a:ea typeface="Baskerville" panose="02020502070401020303" pitchFamily="18" charset="0"/>
              </a:rPr>
              <a:t>e.g.</a:t>
            </a:r>
            <a:r>
              <a:rPr lang="en-US" sz="1200" dirty="0">
                <a:solidFill>
                  <a:schemeClr val="bg2">
                    <a:lumMod val="25000"/>
                  </a:schemeClr>
                </a:solidFill>
                <a:latin typeface="Baskerville" panose="02020502070401020303" pitchFamily="18" charset="0"/>
                <a:ea typeface="Baskerville" panose="02020502070401020303" pitchFamily="18" charset="0"/>
              </a:rPr>
              <a:t>, ‘stylistic’ or not the same as 'stylistic'. Mixing quotes is often necessary when embedding quotes, </a:t>
            </a:r>
            <a:r>
              <a:rPr lang="en-US" sz="1200" i="1" dirty="0">
                <a:solidFill>
                  <a:schemeClr val="bg2">
                    <a:lumMod val="25000"/>
                  </a:schemeClr>
                </a:solidFill>
                <a:latin typeface="Baskerville" panose="02020502070401020303" pitchFamily="18" charset="0"/>
                <a:ea typeface="Baskerville" panose="02020502070401020303" pitchFamily="18" charset="0"/>
              </a:rPr>
              <a:t>e.g.</a:t>
            </a:r>
            <a:r>
              <a:rPr lang="en-US" sz="1200" dirty="0">
                <a:solidFill>
                  <a:schemeClr val="bg2">
                    <a:lumMod val="25000"/>
                  </a:schemeClr>
                </a:solidFill>
                <a:latin typeface="Baskerville" panose="02020502070401020303" pitchFamily="18" charset="0"/>
                <a:ea typeface="Baskerville" panose="02020502070401020303" pitchFamily="18" charset="0"/>
              </a:rPr>
              <a:t>, "Parcival’s Code".</a:t>
            </a:r>
          </a:p>
        </p:txBody>
      </p:sp>
      <p:cxnSp>
        <p:nvCxnSpPr>
          <p:cNvPr id="13" name="Straight Connector 12">
            <a:extLst>
              <a:ext uri="{FF2B5EF4-FFF2-40B4-BE49-F238E27FC236}">
                <a16:creationId xmlns:a16="http://schemas.microsoft.com/office/drawing/2014/main" id="{6A72642F-E386-414E-A989-EAEA56BF5C06}"/>
              </a:ext>
            </a:extLst>
          </p:cNvPr>
          <p:cNvCxnSpPr>
            <a:cxnSpLocks/>
          </p:cNvCxnSpPr>
          <p:nvPr/>
        </p:nvCxnSpPr>
        <p:spPr>
          <a:xfrm>
            <a:off x="609600" y="5480986"/>
            <a:ext cx="0" cy="742975"/>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843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3343-DE4A-3C4F-932D-2BCD15DB46BB}"/>
              </a:ext>
            </a:extLst>
          </p:cNvPr>
          <p:cNvSpPr>
            <a:spLocks noGrp="1"/>
          </p:cNvSpPr>
          <p:nvPr>
            <p:ph type="title"/>
          </p:nvPr>
        </p:nvSpPr>
        <p:spPr/>
        <p:txBody>
          <a:bodyPr/>
          <a:lstStyle/>
          <a:p>
            <a:r>
              <a:rPr lang="en-US" dirty="0"/>
              <a:t>Expressions and Calculations</a:t>
            </a:r>
          </a:p>
        </p:txBody>
      </p:sp>
      <p:sp>
        <p:nvSpPr>
          <p:cNvPr id="3" name="Content Placeholder 2">
            <a:extLst>
              <a:ext uri="{FF2B5EF4-FFF2-40B4-BE49-F238E27FC236}">
                <a16:creationId xmlns:a16="http://schemas.microsoft.com/office/drawing/2014/main" id="{D076B3AE-2E3D-704F-9D4C-99B225A0EF78}"/>
              </a:ext>
            </a:extLst>
          </p:cNvPr>
          <p:cNvSpPr>
            <a:spLocks noGrp="1"/>
          </p:cNvSpPr>
          <p:nvPr>
            <p:ph idx="1"/>
          </p:nvPr>
        </p:nvSpPr>
        <p:spPr>
          <a:xfrm>
            <a:off x="457200" y="1447800"/>
            <a:ext cx="8229600" cy="1066800"/>
          </a:xfrm>
        </p:spPr>
        <p:txBody>
          <a:bodyPr>
            <a:normAutofit fontScale="85000" lnSpcReduction="10000"/>
          </a:bodyPr>
          <a:lstStyle/>
          <a:p>
            <a:r>
              <a:rPr lang="en-US" dirty="0"/>
              <a:t>Queries can contain literals (a fixed value), expressions (including calculations), and various functions.</a:t>
            </a:r>
          </a:p>
        </p:txBody>
      </p:sp>
      <p:sp>
        <p:nvSpPr>
          <p:cNvPr id="4" name="Date Placeholder 3">
            <a:extLst>
              <a:ext uri="{FF2B5EF4-FFF2-40B4-BE49-F238E27FC236}">
                <a16:creationId xmlns:a16="http://schemas.microsoft.com/office/drawing/2014/main" id="{3C775A0A-7F7D-B547-9A36-0287A0EA756A}"/>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6259AE67-C1B7-794B-99B4-81ABF670D457}"/>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37CFF48E-24B7-784E-84D0-E0D84CE5EC97}"/>
              </a:ext>
            </a:extLst>
          </p:cNvPr>
          <p:cNvSpPr>
            <a:spLocks noGrp="1"/>
          </p:cNvSpPr>
          <p:nvPr>
            <p:ph type="sldNum" sz="quarter" idx="12"/>
          </p:nvPr>
        </p:nvSpPr>
        <p:spPr/>
        <p:txBody>
          <a:bodyPr/>
          <a:lstStyle/>
          <a:p>
            <a:fld id="{C0F4FBFA-1248-4AAF-9253-30F121885773}" type="slidenum">
              <a:rPr lang="en-US" smtClean="0"/>
              <a:t>28</a:t>
            </a:fld>
            <a:endParaRPr lang="en-US"/>
          </a:p>
        </p:txBody>
      </p:sp>
      <p:sp>
        <p:nvSpPr>
          <p:cNvPr id="10" name="Rectangle 9">
            <a:extLst>
              <a:ext uri="{FF2B5EF4-FFF2-40B4-BE49-F238E27FC236}">
                <a16:creationId xmlns:a16="http://schemas.microsoft.com/office/drawing/2014/main" id="{E7989383-6FEB-0247-AFA5-20EB6015D3C2}"/>
              </a:ext>
            </a:extLst>
          </p:cNvPr>
          <p:cNvSpPr/>
          <p:nvPr/>
        </p:nvSpPr>
        <p:spPr>
          <a:xfrm>
            <a:off x="552253" y="2733406"/>
            <a:ext cx="7189788" cy="1200329"/>
          </a:xfrm>
          <a:prstGeom prst="rect">
            <a:avLst/>
          </a:prstGeom>
          <a:solidFill>
            <a:schemeClr val="bg2">
              <a:lumMod val="90000"/>
            </a:schemeClr>
          </a:solidFill>
        </p:spPr>
        <p:txBody>
          <a:bodyPr wrap="squar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solidFill>
                  <a:schemeClr val="tx2">
                    <a:lumMod val="75000"/>
                  </a:schemeClr>
                </a:solidFill>
                <a:latin typeface="Courier New" panose="02070309020205020404" pitchFamily="49" charset="0"/>
                <a:cs typeface="Courier New" panose="02070309020205020404" pitchFamily="49" charset="0"/>
              </a:rPr>
              <a:t> title </a:t>
            </a:r>
            <a:r>
              <a:rPr lang="en-US" sz="2400" b="1" dirty="0">
                <a:solidFill>
                  <a:schemeClr val="accent6">
                    <a:lumMod val="75000"/>
                  </a:schemeClr>
                </a:solidFill>
                <a:latin typeface="Courier New" panose="02070309020205020404" pitchFamily="49" charset="0"/>
                <a:cs typeface="Courier New" panose="02070309020205020404" pitchFamily="49" charset="0"/>
              </a:rPr>
              <a:t>AS</a:t>
            </a:r>
            <a:r>
              <a:rPr lang="en-US" sz="2400" dirty="0">
                <a:solidFill>
                  <a:schemeClr val="tx2">
                    <a:lumMod val="75000"/>
                  </a:schemeClr>
                </a:solidFill>
                <a:latin typeface="Courier New" panose="02070309020205020404" pitchFamily="49" charset="0"/>
                <a:cs typeface="Courier New" panose="02070309020205020404" pitchFamily="49" charset="0"/>
              </a:rPr>
              <a:t> `Film Title`, </a:t>
            </a:r>
          </a:p>
          <a:p>
            <a:r>
              <a:rPr lang="en-US" sz="2400" dirty="0">
                <a:solidFill>
                  <a:schemeClr val="tx2">
                    <a:lumMod val="75000"/>
                  </a:schemeClr>
                </a:solidFill>
                <a:latin typeface="Courier New" panose="02070309020205020404" pitchFamily="49" charset="0"/>
                <a:cs typeface="Courier New" panose="02070309020205020404" pitchFamily="49" charset="0"/>
              </a:rPr>
              <a:t>       length / 60 </a:t>
            </a:r>
            <a:r>
              <a:rPr lang="en-US" sz="2400" b="1" dirty="0">
                <a:solidFill>
                  <a:schemeClr val="accent6">
                    <a:lumMod val="75000"/>
                  </a:schemeClr>
                </a:solidFill>
                <a:latin typeface="Courier New" panose="02070309020205020404" pitchFamily="49" charset="0"/>
                <a:cs typeface="Courier New" panose="02070309020205020404" pitchFamily="49" charset="0"/>
              </a:rPr>
              <a:t>AS</a:t>
            </a:r>
            <a:r>
              <a:rPr lang="en-US" sz="2400" dirty="0">
                <a:solidFill>
                  <a:schemeClr val="tx2">
                    <a:lumMod val="75000"/>
                  </a:schemeClr>
                </a:solidFill>
                <a:latin typeface="Courier New" panose="02070309020205020404" pitchFamily="49" charset="0"/>
                <a:cs typeface="Courier New" panose="02070309020205020404" pitchFamily="49" charset="0"/>
              </a:rPr>
              <a:t> HRS </a:t>
            </a:r>
          </a:p>
          <a:p>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Film;</a:t>
            </a:r>
          </a:p>
        </p:txBody>
      </p:sp>
      <p:pic>
        <p:nvPicPr>
          <p:cNvPr id="8" name="Picture 7">
            <a:extLst>
              <a:ext uri="{FF2B5EF4-FFF2-40B4-BE49-F238E27FC236}">
                <a16:creationId xmlns:a16="http://schemas.microsoft.com/office/drawing/2014/main" id="{DC9DCDA3-573A-3C49-9C27-436598D5BEDD}"/>
              </a:ext>
            </a:extLst>
          </p:cNvPr>
          <p:cNvPicPr>
            <a:picLocks noChangeAspect="1"/>
          </p:cNvPicPr>
          <p:nvPr/>
        </p:nvPicPr>
        <p:blipFill>
          <a:blip r:embed="rId2"/>
          <a:stretch>
            <a:fillRect/>
          </a:stretch>
        </p:blipFill>
        <p:spPr>
          <a:xfrm>
            <a:off x="552253" y="4143465"/>
            <a:ext cx="3943547" cy="1653746"/>
          </a:xfrm>
          <a:prstGeom prst="rect">
            <a:avLst/>
          </a:prstGeom>
        </p:spPr>
      </p:pic>
    </p:spTree>
    <p:extLst>
      <p:ext uri="{BB962C8B-B14F-4D97-AF65-F5344CB8AC3E}">
        <p14:creationId xmlns:p14="http://schemas.microsoft.com/office/powerpoint/2010/main" val="307137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3343-DE4A-3C4F-932D-2BCD15DB46BB}"/>
              </a:ext>
            </a:extLst>
          </p:cNvPr>
          <p:cNvSpPr>
            <a:spLocks noGrp="1"/>
          </p:cNvSpPr>
          <p:nvPr>
            <p:ph type="title"/>
          </p:nvPr>
        </p:nvSpPr>
        <p:spPr/>
        <p:txBody>
          <a:bodyPr/>
          <a:lstStyle/>
          <a:p>
            <a:r>
              <a:rPr lang="en-US" dirty="0"/>
              <a:t>Functions</a:t>
            </a:r>
          </a:p>
        </p:txBody>
      </p:sp>
      <p:sp>
        <p:nvSpPr>
          <p:cNvPr id="3" name="Content Placeholder 2">
            <a:extLst>
              <a:ext uri="{FF2B5EF4-FFF2-40B4-BE49-F238E27FC236}">
                <a16:creationId xmlns:a16="http://schemas.microsoft.com/office/drawing/2014/main" id="{D076B3AE-2E3D-704F-9D4C-99B225A0EF78}"/>
              </a:ext>
            </a:extLst>
          </p:cNvPr>
          <p:cNvSpPr>
            <a:spLocks noGrp="1"/>
          </p:cNvSpPr>
          <p:nvPr>
            <p:ph idx="1"/>
          </p:nvPr>
        </p:nvSpPr>
        <p:spPr>
          <a:xfrm>
            <a:off x="457200" y="1447800"/>
            <a:ext cx="8229600" cy="1066800"/>
          </a:xfrm>
        </p:spPr>
        <p:txBody>
          <a:bodyPr>
            <a:normAutofit fontScale="85000" lnSpcReduction="10000"/>
          </a:bodyPr>
          <a:lstStyle/>
          <a:p>
            <a:r>
              <a:rPr lang="en-US" dirty="0"/>
              <a:t>Queries can contain literals (a fixed value), expressions (including calculations), and various functions.</a:t>
            </a:r>
          </a:p>
        </p:txBody>
      </p:sp>
      <p:sp>
        <p:nvSpPr>
          <p:cNvPr id="4" name="Date Placeholder 3">
            <a:extLst>
              <a:ext uri="{FF2B5EF4-FFF2-40B4-BE49-F238E27FC236}">
                <a16:creationId xmlns:a16="http://schemas.microsoft.com/office/drawing/2014/main" id="{3C775A0A-7F7D-B547-9A36-0287A0EA756A}"/>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6259AE67-C1B7-794B-99B4-81ABF670D457}"/>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37CFF48E-24B7-784E-84D0-E0D84CE5EC97}"/>
              </a:ext>
            </a:extLst>
          </p:cNvPr>
          <p:cNvSpPr>
            <a:spLocks noGrp="1"/>
          </p:cNvSpPr>
          <p:nvPr>
            <p:ph type="sldNum" sz="quarter" idx="12"/>
          </p:nvPr>
        </p:nvSpPr>
        <p:spPr/>
        <p:txBody>
          <a:bodyPr/>
          <a:lstStyle/>
          <a:p>
            <a:fld id="{C0F4FBFA-1248-4AAF-9253-30F121885773}" type="slidenum">
              <a:rPr lang="en-US" smtClean="0"/>
              <a:t>29</a:t>
            </a:fld>
            <a:endParaRPr lang="en-US"/>
          </a:p>
        </p:txBody>
      </p:sp>
      <p:sp>
        <p:nvSpPr>
          <p:cNvPr id="7" name="Rectangle 6">
            <a:extLst>
              <a:ext uri="{FF2B5EF4-FFF2-40B4-BE49-F238E27FC236}">
                <a16:creationId xmlns:a16="http://schemas.microsoft.com/office/drawing/2014/main" id="{BE83EF19-8695-7A4B-A780-E5552EAE6B96}"/>
              </a:ext>
            </a:extLst>
          </p:cNvPr>
          <p:cNvSpPr/>
          <p:nvPr/>
        </p:nvSpPr>
        <p:spPr>
          <a:xfrm>
            <a:off x="552252" y="2895600"/>
            <a:ext cx="6452407"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UPPER</a:t>
            </a:r>
            <a:r>
              <a:rPr lang="en-US" sz="2400" dirty="0">
                <a:solidFill>
                  <a:schemeClr val="tx2">
                    <a:lumMod val="75000"/>
                  </a:schemeClr>
                </a:solidFill>
                <a:latin typeface="Courier New" panose="02070309020205020404" pitchFamily="49" charset="0"/>
                <a:cs typeface="Courier New" panose="02070309020205020404" pitchFamily="49" charset="0"/>
              </a:rPr>
              <a:t>(name) </a:t>
            </a:r>
            <a:r>
              <a:rPr lang="en-US" sz="2400" b="1" dirty="0">
                <a:solidFill>
                  <a:schemeClr val="accent6">
                    <a:lumMod val="75000"/>
                  </a:schemeClr>
                </a:solidFill>
                <a:latin typeface="Courier New" panose="02070309020205020404" pitchFamily="49" charset="0"/>
                <a:cs typeface="Courier New" panose="02070309020205020404" pitchFamily="49" charset="0"/>
              </a:rPr>
              <a:t>AS</a:t>
            </a:r>
            <a:r>
              <a:rPr lang="en-US" sz="2400" dirty="0">
                <a:solidFill>
                  <a:schemeClr val="tx2">
                    <a:lumMod val="75000"/>
                  </a:schemeClr>
                </a:solidFill>
                <a:latin typeface="Courier New" panose="02070309020205020404" pitchFamily="49" charset="0"/>
                <a:cs typeface="Courier New" panose="02070309020205020404" pitchFamily="49" charset="0"/>
              </a:rPr>
              <a:t> name, email </a:t>
            </a:r>
            <a:br>
              <a:rPr lang="en-US" sz="2400" dirty="0">
                <a:solidFill>
                  <a:schemeClr val="tx2">
                    <a:lumMod val="75000"/>
                  </a:schemeClr>
                </a:solidFill>
                <a:latin typeface="Courier New" panose="02070309020205020404" pitchFamily="49" charset="0"/>
                <a:cs typeface="Courier New" panose="02070309020205020404" pitchFamily="49" charset="0"/>
              </a:rPr>
            </a:br>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Author;</a:t>
            </a:r>
          </a:p>
        </p:txBody>
      </p:sp>
      <p:pic>
        <p:nvPicPr>
          <p:cNvPr id="14" name="Picture 13">
            <a:extLst>
              <a:ext uri="{FF2B5EF4-FFF2-40B4-BE49-F238E27FC236}">
                <a16:creationId xmlns:a16="http://schemas.microsoft.com/office/drawing/2014/main" id="{F684C6A1-1C85-D24E-ADFB-7BACCDCDEB0F}"/>
              </a:ext>
            </a:extLst>
          </p:cNvPr>
          <p:cNvPicPr>
            <a:picLocks noChangeAspect="1"/>
          </p:cNvPicPr>
          <p:nvPr/>
        </p:nvPicPr>
        <p:blipFill>
          <a:blip r:embed="rId2"/>
          <a:stretch>
            <a:fillRect/>
          </a:stretch>
        </p:blipFill>
        <p:spPr>
          <a:xfrm>
            <a:off x="552252" y="3952317"/>
            <a:ext cx="3644900" cy="1498600"/>
          </a:xfrm>
          <a:prstGeom prst="rect">
            <a:avLst/>
          </a:prstGeom>
        </p:spPr>
      </p:pic>
    </p:spTree>
    <p:extLst>
      <p:ext uri="{BB962C8B-B14F-4D97-AF65-F5344CB8AC3E}">
        <p14:creationId xmlns:p14="http://schemas.microsoft.com/office/powerpoint/2010/main" val="281360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Appreciate role of SQL</a:t>
            </a:r>
          </a:p>
          <a:p>
            <a:r>
              <a:rPr lang="en-US" dirty="0"/>
              <a:t>Understand flow of a SQL Query</a:t>
            </a:r>
          </a:p>
          <a:p>
            <a:r>
              <a:rPr lang="en-US" dirty="0"/>
              <a:t>Use tools to run </a:t>
            </a:r>
            <a:r>
              <a:rPr lang="en-US" i="1" dirty="0"/>
              <a:t>ad hoc </a:t>
            </a:r>
            <a:r>
              <a:rPr lang="en-US" dirty="0"/>
              <a:t>queries</a:t>
            </a:r>
          </a:p>
          <a:p>
            <a:r>
              <a:rPr lang="en-US" dirty="0"/>
              <a:t>Learn key terminology</a:t>
            </a:r>
          </a:p>
          <a:p>
            <a:endParaRPr lang="en-US" dirty="0"/>
          </a:p>
          <a:p>
            <a:endParaRPr lang="en-US" dirty="0"/>
          </a:p>
        </p:txBody>
      </p:sp>
      <p:sp>
        <p:nvSpPr>
          <p:cNvPr id="2" name="Date Placeholder 1">
            <a:extLst>
              <a:ext uri="{FF2B5EF4-FFF2-40B4-BE49-F238E27FC236}">
                <a16:creationId xmlns:a16="http://schemas.microsoft.com/office/drawing/2014/main" id="{295BCF2A-DB53-4242-A908-B426722BAAD5}"/>
              </a:ext>
            </a:extLst>
          </p:cNvPr>
          <p:cNvSpPr>
            <a:spLocks noGrp="1"/>
          </p:cNvSpPr>
          <p:nvPr>
            <p:ph type="dt" sz="half" idx="2"/>
          </p:nvPr>
        </p:nvSpPr>
        <p:spPr/>
        <p:txBody>
          <a:bodyPr/>
          <a:lstStyle/>
          <a:p>
            <a:r>
              <a:rPr lang="en-US"/>
              <a:t>v2.0</a:t>
            </a:r>
          </a:p>
        </p:txBody>
      </p:sp>
      <p:sp>
        <p:nvSpPr>
          <p:cNvPr id="3" name="Footer Placeholder 2">
            <a:extLst>
              <a:ext uri="{FF2B5EF4-FFF2-40B4-BE49-F238E27FC236}">
                <a16:creationId xmlns:a16="http://schemas.microsoft.com/office/drawing/2014/main" id="{EAAAE585-186D-4494-A131-679948252DE3}"/>
              </a:ext>
            </a:extLst>
          </p:cNvPr>
          <p:cNvSpPr>
            <a:spLocks noGrp="1"/>
          </p:cNvSpPr>
          <p:nvPr>
            <p:ph type="ftr" sz="quarter" idx="3"/>
          </p:nvPr>
        </p:nvSpPr>
        <p:spPr/>
        <p:txBody>
          <a:bodyPr/>
          <a:lstStyle/>
          <a:p>
            <a:r>
              <a:rPr lang="en-US"/>
              <a:t>SQL Primer</a:t>
            </a:r>
          </a:p>
        </p:txBody>
      </p:sp>
      <p:sp>
        <p:nvSpPr>
          <p:cNvPr id="5" name="Slide Number Placeholder 4">
            <a:extLst>
              <a:ext uri="{FF2B5EF4-FFF2-40B4-BE49-F238E27FC236}">
                <a16:creationId xmlns:a16="http://schemas.microsoft.com/office/drawing/2014/main" id="{168BF97D-34BC-447C-A448-4F625EB3CFA5}"/>
              </a:ext>
            </a:extLst>
          </p:cNvPr>
          <p:cNvSpPr>
            <a:spLocks noGrp="1"/>
          </p:cNvSpPr>
          <p:nvPr>
            <p:ph type="sldNum" sz="quarter" idx="4"/>
          </p:nvPr>
        </p:nvSpPr>
        <p:spPr/>
        <p:txBody>
          <a:bodyPr/>
          <a:lstStyle/>
          <a:p>
            <a:fld id="{C0F4FBFA-1248-4AAF-9253-30F121885773}" type="slidenum">
              <a:rPr lang="en-US" smtClean="0"/>
              <a:t>3</a:t>
            </a:fld>
            <a:endParaRPr lang="en-US"/>
          </a:p>
        </p:txBody>
      </p:sp>
    </p:spTree>
    <p:extLst>
      <p:ext uri="{BB962C8B-B14F-4D97-AF65-F5344CB8AC3E}">
        <p14:creationId xmlns:p14="http://schemas.microsoft.com/office/powerpoint/2010/main" val="20941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3F6F-961E-DB41-80D8-E4B7FBDF5256}"/>
              </a:ext>
            </a:extLst>
          </p:cNvPr>
          <p:cNvSpPr>
            <a:spLocks noGrp="1"/>
          </p:cNvSpPr>
          <p:nvPr>
            <p:ph type="title"/>
          </p:nvPr>
        </p:nvSpPr>
        <p:spPr/>
        <p:txBody>
          <a:bodyPr/>
          <a:lstStyle/>
          <a:p>
            <a:r>
              <a:rPr lang="en-US" dirty="0"/>
              <a:t>Common Built-in Functions</a:t>
            </a:r>
          </a:p>
        </p:txBody>
      </p:sp>
      <p:graphicFrame>
        <p:nvGraphicFramePr>
          <p:cNvPr id="7" name="Table 7">
            <a:extLst>
              <a:ext uri="{FF2B5EF4-FFF2-40B4-BE49-F238E27FC236}">
                <a16:creationId xmlns:a16="http://schemas.microsoft.com/office/drawing/2014/main" id="{71916A25-9799-0442-9AF5-9084BB773268}"/>
              </a:ext>
            </a:extLst>
          </p:cNvPr>
          <p:cNvGraphicFramePr>
            <a:graphicFrameLocks noGrp="1"/>
          </p:cNvGraphicFramePr>
          <p:nvPr>
            <p:ph idx="1"/>
            <p:extLst>
              <p:ext uri="{D42A27DB-BD31-4B8C-83A1-F6EECF244321}">
                <p14:modId xmlns:p14="http://schemas.microsoft.com/office/powerpoint/2010/main" val="1309087097"/>
              </p:ext>
            </p:extLst>
          </p:nvPr>
        </p:nvGraphicFramePr>
        <p:xfrm>
          <a:off x="457200" y="1447800"/>
          <a:ext cx="8229600" cy="1483360"/>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546970681"/>
                    </a:ext>
                  </a:extLst>
                </a:gridCol>
                <a:gridCol w="2743200">
                  <a:extLst>
                    <a:ext uri="{9D8B030D-6E8A-4147-A177-3AD203B41FA5}">
                      <a16:colId xmlns:a16="http://schemas.microsoft.com/office/drawing/2014/main" val="1581203672"/>
                    </a:ext>
                  </a:extLst>
                </a:gridCol>
                <a:gridCol w="2743200">
                  <a:extLst>
                    <a:ext uri="{9D8B030D-6E8A-4147-A177-3AD203B41FA5}">
                      <a16:colId xmlns:a16="http://schemas.microsoft.com/office/drawing/2014/main" val="2472086764"/>
                    </a:ext>
                  </a:extLst>
                </a:gridCol>
              </a:tblGrid>
              <a:tr h="370840">
                <a:tc>
                  <a:txBody>
                    <a:bodyPr/>
                    <a:lstStyle/>
                    <a:p>
                      <a:r>
                        <a:rPr lang="en-US" dirty="0"/>
                        <a:t>ABS(m)</a:t>
                      </a:r>
                    </a:p>
                  </a:txBody>
                  <a:tcPr/>
                </a:tc>
                <a:tc>
                  <a:txBody>
                    <a:bodyPr/>
                    <a:lstStyle/>
                    <a:p>
                      <a:r>
                        <a:rPr lang="en-US" dirty="0"/>
                        <a:t>MOD(m, n)</a:t>
                      </a:r>
                    </a:p>
                  </a:txBody>
                  <a:tcPr/>
                </a:tc>
                <a:tc>
                  <a:txBody>
                    <a:bodyPr/>
                    <a:lstStyle/>
                    <a:p>
                      <a:r>
                        <a:rPr lang="en-US" dirty="0"/>
                        <a:t>POWER(m, n)</a:t>
                      </a:r>
                    </a:p>
                  </a:txBody>
                  <a:tcPr/>
                </a:tc>
                <a:extLst>
                  <a:ext uri="{0D108BD9-81ED-4DB2-BD59-A6C34878D82A}">
                    <a16:rowId xmlns:a16="http://schemas.microsoft.com/office/drawing/2014/main" val="2484447416"/>
                  </a:ext>
                </a:extLst>
              </a:tr>
              <a:tr h="370840">
                <a:tc>
                  <a:txBody>
                    <a:bodyPr/>
                    <a:lstStyle/>
                    <a:p>
                      <a:r>
                        <a:rPr lang="en-US" dirty="0"/>
                        <a:t>ROUND(m, [n])</a:t>
                      </a:r>
                    </a:p>
                  </a:txBody>
                  <a:tcPr/>
                </a:tc>
                <a:tc>
                  <a:txBody>
                    <a:bodyPr/>
                    <a:lstStyle/>
                    <a:p>
                      <a:r>
                        <a:rPr lang="en-US" dirty="0"/>
                        <a:t>TRUNC(m [, n])</a:t>
                      </a:r>
                    </a:p>
                  </a:txBody>
                  <a:tcPr/>
                </a:tc>
                <a:tc>
                  <a:txBody>
                    <a:bodyPr/>
                    <a:lstStyle/>
                    <a:p>
                      <a:r>
                        <a:rPr lang="en-US" dirty="0"/>
                        <a:t>FLOOR(n)</a:t>
                      </a:r>
                    </a:p>
                  </a:txBody>
                  <a:tcPr/>
                </a:tc>
                <a:extLst>
                  <a:ext uri="{0D108BD9-81ED-4DB2-BD59-A6C34878D82A}">
                    <a16:rowId xmlns:a16="http://schemas.microsoft.com/office/drawing/2014/main" val="2940840992"/>
                  </a:ext>
                </a:extLst>
              </a:tr>
              <a:tr h="370840">
                <a:tc>
                  <a:txBody>
                    <a:bodyPr/>
                    <a:lstStyle/>
                    <a:p>
                      <a:r>
                        <a:rPr lang="en-US" dirty="0"/>
                        <a:t>CEIL(n)</a:t>
                      </a:r>
                    </a:p>
                  </a:txBody>
                  <a:tcPr/>
                </a:tc>
                <a:tc>
                  <a:txBody>
                    <a:bodyPr/>
                    <a:lstStyle/>
                    <a:p>
                      <a:r>
                        <a:rPr lang="en-US" dirty="0"/>
                        <a:t>SIGN(n)</a:t>
                      </a:r>
                    </a:p>
                  </a:txBody>
                  <a:tcPr/>
                </a:tc>
                <a:tc>
                  <a:txBody>
                    <a:bodyPr/>
                    <a:lstStyle/>
                    <a:p>
                      <a:r>
                        <a:rPr lang="en-US" dirty="0"/>
                        <a:t>SQRT(n)</a:t>
                      </a:r>
                    </a:p>
                  </a:txBody>
                  <a:tcPr/>
                </a:tc>
                <a:extLst>
                  <a:ext uri="{0D108BD9-81ED-4DB2-BD59-A6C34878D82A}">
                    <a16:rowId xmlns:a16="http://schemas.microsoft.com/office/drawing/2014/main" val="925541232"/>
                  </a:ext>
                </a:extLst>
              </a:tr>
              <a:tr h="370840">
                <a:tc>
                  <a:txBody>
                    <a:bodyPr/>
                    <a:lstStyle/>
                    <a:p>
                      <a:r>
                        <a:rPr lang="en-US" dirty="0"/>
                        <a:t>LN(n)</a:t>
                      </a:r>
                    </a:p>
                  </a:txBody>
                  <a:tcPr/>
                </a:tc>
                <a:tc>
                  <a:txBody>
                    <a:bodyPr/>
                    <a:lstStyle/>
                    <a:p>
                      <a:r>
                        <a:rPr lang="en-US" dirty="0"/>
                        <a:t>EXP(n)</a:t>
                      </a:r>
                    </a:p>
                  </a:txBody>
                  <a:tcPr/>
                </a:tc>
                <a:tc>
                  <a:txBody>
                    <a:bodyPr/>
                    <a:lstStyle/>
                    <a:p>
                      <a:r>
                        <a:rPr lang="en-US" dirty="0"/>
                        <a:t>SIN(n)</a:t>
                      </a:r>
                    </a:p>
                  </a:txBody>
                  <a:tcPr/>
                </a:tc>
                <a:extLst>
                  <a:ext uri="{0D108BD9-81ED-4DB2-BD59-A6C34878D82A}">
                    <a16:rowId xmlns:a16="http://schemas.microsoft.com/office/drawing/2014/main" val="2936580209"/>
                  </a:ext>
                </a:extLst>
              </a:tr>
            </a:tbl>
          </a:graphicData>
        </a:graphic>
      </p:graphicFrame>
      <p:sp>
        <p:nvSpPr>
          <p:cNvPr id="4" name="Date Placeholder 3">
            <a:extLst>
              <a:ext uri="{FF2B5EF4-FFF2-40B4-BE49-F238E27FC236}">
                <a16:creationId xmlns:a16="http://schemas.microsoft.com/office/drawing/2014/main" id="{578EC8FE-35D0-7141-9A34-353DAAECF8B3}"/>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90DAE36E-0FC4-0444-A165-103269BC112B}"/>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558B7F20-4E2E-8841-8946-C0CEE6046BC7}"/>
              </a:ext>
            </a:extLst>
          </p:cNvPr>
          <p:cNvSpPr>
            <a:spLocks noGrp="1"/>
          </p:cNvSpPr>
          <p:nvPr>
            <p:ph type="sldNum" sz="quarter" idx="12"/>
          </p:nvPr>
        </p:nvSpPr>
        <p:spPr/>
        <p:txBody>
          <a:bodyPr/>
          <a:lstStyle/>
          <a:p>
            <a:fld id="{C0F4FBFA-1248-4AAF-9253-30F121885773}" type="slidenum">
              <a:rPr lang="en-US" smtClean="0"/>
              <a:t>30</a:t>
            </a:fld>
            <a:endParaRPr lang="en-US"/>
          </a:p>
        </p:txBody>
      </p:sp>
      <p:graphicFrame>
        <p:nvGraphicFramePr>
          <p:cNvPr id="8" name="Table 7">
            <a:extLst>
              <a:ext uri="{FF2B5EF4-FFF2-40B4-BE49-F238E27FC236}">
                <a16:creationId xmlns:a16="http://schemas.microsoft.com/office/drawing/2014/main" id="{54F53573-FA1A-8E49-9041-0F259E34AF23}"/>
              </a:ext>
            </a:extLst>
          </p:cNvPr>
          <p:cNvGraphicFramePr>
            <a:graphicFrameLocks/>
          </p:cNvGraphicFramePr>
          <p:nvPr>
            <p:extLst>
              <p:ext uri="{D42A27DB-BD31-4B8C-83A1-F6EECF244321}">
                <p14:modId xmlns:p14="http://schemas.microsoft.com/office/powerpoint/2010/main" val="3143502215"/>
              </p:ext>
            </p:extLst>
          </p:nvPr>
        </p:nvGraphicFramePr>
        <p:xfrm>
          <a:off x="457200" y="3237688"/>
          <a:ext cx="8229600" cy="1112520"/>
        </p:xfrm>
        <a:graphic>
          <a:graphicData uri="http://schemas.openxmlformats.org/drawingml/2006/table">
            <a:tbl>
              <a:tblPr bandRow="1">
                <a:tableStyleId>{F5AB1C69-6EDB-4FF4-983F-18BD219EF322}</a:tableStyleId>
              </a:tblPr>
              <a:tblGrid>
                <a:gridCol w="2743200">
                  <a:extLst>
                    <a:ext uri="{9D8B030D-6E8A-4147-A177-3AD203B41FA5}">
                      <a16:colId xmlns:a16="http://schemas.microsoft.com/office/drawing/2014/main" val="546970681"/>
                    </a:ext>
                  </a:extLst>
                </a:gridCol>
                <a:gridCol w="2743200">
                  <a:extLst>
                    <a:ext uri="{9D8B030D-6E8A-4147-A177-3AD203B41FA5}">
                      <a16:colId xmlns:a16="http://schemas.microsoft.com/office/drawing/2014/main" val="1581203672"/>
                    </a:ext>
                  </a:extLst>
                </a:gridCol>
                <a:gridCol w="2743200">
                  <a:extLst>
                    <a:ext uri="{9D8B030D-6E8A-4147-A177-3AD203B41FA5}">
                      <a16:colId xmlns:a16="http://schemas.microsoft.com/office/drawing/2014/main" val="2472086764"/>
                    </a:ext>
                  </a:extLst>
                </a:gridCol>
              </a:tblGrid>
              <a:tr h="370840">
                <a:tc>
                  <a:txBody>
                    <a:bodyPr/>
                    <a:lstStyle/>
                    <a:p>
                      <a:r>
                        <a:rPr lang="en-US" dirty="0"/>
                        <a:t>INITCAP(s)</a:t>
                      </a:r>
                    </a:p>
                  </a:txBody>
                  <a:tcPr/>
                </a:tc>
                <a:tc>
                  <a:txBody>
                    <a:bodyPr/>
                    <a:lstStyle/>
                    <a:p>
                      <a:r>
                        <a:rPr lang="en-US" dirty="0"/>
                        <a:t>LOWER(s)</a:t>
                      </a:r>
                    </a:p>
                  </a:txBody>
                  <a:tcPr/>
                </a:tc>
                <a:tc>
                  <a:txBody>
                    <a:bodyPr/>
                    <a:lstStyle/>
                    <a:p>
                      <a:r>
                        <a:rPr lang="en-US" dirty="0"/>
                        <a:t>UPPER(s)</a:t>
                      </a:r>
                    </a:p>
                  </a:txBody>
                  <a:tcPr/>
                </a:tc>
                <a:extLst>
                  <a:ext uri="{0D108BD9-81ED-4DB2-BD59-A6C34878D82A}">
                    <a16:rowId xmlns:a16="http://schemas.microsoft.com/office/drawing/2014/main" val="2484447416"/>
                  </a:ext>
                </a:extLst>
              </a:tr>
              <a:tr h="370840">
                <a:tc>
                  <a:txBody>
                    <a:bodyPr/>
                    <a:lstStyle/>
                    <a:p>
                      <a:r>
                        <a:rPr lang="en-US" dirty="0"/>
                        <a:t>CONCAT(s1, s2)</a:t>
                      </a:r>
                    </a:p>
                  </a:txBody>
                  <a:tcPr/>
                </a:tc>
                <a:tc>
                  <a:txBody>
                    <a:bodyPr/>
                    <a:lstStyle/>
                    <a:p>
                      <a:r>
                        <a:rPr lang="en-US" dirty="0"/>
                        <a:t>LENGTH(s)</a:t>
                      </a:r>
                    </a:p>
                  </a:txBody>
                  <a:tcPr/>
                </a:tc>
                <a:tc>
                  <a:txBody>
                    <a:bodyPr/>
                    <a:lstStyle/>
                    <a:p>
                      <a:r>
                        <a:rPr lang="en-US" dirty="0"/>
                        <a:t>SUBSTR(s, m [, n])</a:t>
                      </a:r>
                    </a:p>
                  </a:txBody>
                  <a:tcPr/>
                </a:tc>
                <a:extLst>
                  <a:ext uri="{0D108BD9-81ED-4DB2-BD59-A6C34878D82A}">
                    <a16:rowId xmlns:a16="http://schemas.microsoft.com/office/drawing/2014/main" val="2940840992"/>
                  </a:ext>
                </a:extLst>
              </a:tr>
              <a:tr h="370840">
                <a:tc>
                  <a:txBody>
                    <a:bodyPr/>
                    <a:lstStyle/>
                    <a:p>
                      <a:r>
                        <a:rPr lang="en-US" dirty="0"/>
                        <a:t>LTRIM(s [, set])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5541232"/>
                  </a:ext>
                </a:extLst>
              </a:tr>
            </a:tbl>
          </a:graphicData>
        </a:graphic>
      </p:graphicFrame>
      <p:graphicFrame>
        <p:nvGraphicFramePr>
          <p:cNvPr id="9" name="Table 8">
            <a:extLst>
              <a:ext uri="{FF2B5EF4-FFF2-40B4-BE49-F238E27FC236}">
                <a16:creationId xmlns:a16="http://schemas.microsoft.com/office/drawing/2014/main" id="{FBD86CE0-4C20-C84D-AE5E-BAA614B0F38D}"/>
              </a:ext>
            </a:extLst>
          </p:cNvPr>
          <p:cNvGraphicFramePr>
            <a:graphicFrameLocks/>
          </p:cNvGraphicFramePr>
          <p:nvPr>
            <p:extLst>
              <p:ext uri="{D42A27DB-BD31-4B8C-83A1-F6EECF244321}">
                <p14:modId xmlns:p14="http://schemas.microsoft.com/office/powerpoint/2010/main" val="2903758827"/>
              </p:ext>
            </p:extLst>
          </p:nvPr>
        </p:nvGraphicFramePr>
        <p:xfrm>
          <a:off x="457200" y="4656736"/>
          <a:ext cx="8229600" cy="741680"/>
        </p:xfrm>
        <a:graphic>
          <a:graphicData uri="http://schemas.openxmlformats.org/drawingml/2006/table">
            <a:tbl>
              <a:tblPr bandRow="1">
                <a:tableStyleId>{21E4AEA4-8DFA-4A89-87EB-49C32662AFE0}</a:tableStyleId>
              </a:tblPr>
              <a:tblGrid>
                <a:gridCol w="2743200">
                  <a:extLst>
                    <a:ext uri="{9D8B030D-6E8A-4147-A177-3AD203B41FA5}">
                      <a16:colId xmlns:a16="http://schemas.microsoft.com/office/drawing/2014/main" val="546970681"/>
                    </a:ext>
                  </a:extLst>
                </a:gridCol>
                <a:gridCol w="2743200">
                  <a:extLst>
                    <a:ext uri="{9D8B030D-6E8A-4147-A177-3AD203B41FA5}">
                      <a16:colId xmlns:a16="http://schemas.microsoft.com/office/drawing/2014/main" val="1581203672"/>
                    </a:ext>
                  </a:extLst>
                </a:gridCol>
                <a:gridCol w="2743200">
                  <a:extLst>
                    <a:ext uri="{9D8B030D-6E8A-4147-A177-3AD203B41FA5}">
                      <a16:colId xmlns:a16="http://schemas.microsoft.com/office/drawing/2014/main" val="2472086764"/>
                    </a:ext>
                  </a:extLst>
                </a:gridCol>
              </a:tblGrid>
              <a:tr h="370840">
                <a:tc>
                  <a:txBody>
                    <a:bodyPr/>
                    <a:lstStyle/>
                    <a:p>
                      <a:r>
                        <a:rPr lang="en-US" dirty="0"/>
                        <a:t>ADD_MONTHS(d, n)</a:t>
                      </a:r>
                    </a:p>
                  </a:txBody>
                  <a:tcPr/>
                </a:tc>
                <a:tc>
                  <a:txBody>
                    <a:bodyPr/>
                    <a:lstStyle/>
                    <a:p>
                      <a:r>
                        <a:rPr lang="en-US" dirty="0"/>
                        <a:t>LAST_DAY(d)</a:t>
                      </a:r>
                    </a:p>
                  </a:txBody>
                  <a:tcPr/>
                </a:tc>
                <a:tc>
                  <a:txBody>
                    <a:bodyPr/>
                    <a:lstStyle/>
                    <a:p>
                      <a:r>
                        <a:rPr lang="en-US" dirty="0"/>
                        <a:t>MONTHS_BETWEEN(d, e)</a:t>
                      </a:r>
                    </a:p>
                  </a:txBody>
                  <a:tcPr/>
                </a:tc>
                <a:extLst>
                  <a:ext uri="{0D108BD9-81ED-4DB2-BD59-A6C34878D82A}">
                    <a16:rowId xmlns:a16="http://schemas.microsoft.com/office/drawing/2014/main" val="2484447416"/>
                  </a:ext>
                </a:extLst>
              </a:tr>
              <a:tr h="370840">
                <a:tc>
                  <a:txBody>
                    <a:bodyPr/>
                    <a:lstStyle/>
                    <a:p>
                      <a:r>
                        <a:rPr lang="en-US" dirty="0"/>
                        <a:t>NEXT_DAY(d, day)</a:t>
                      </a:r>
                    </a:p>
                  </a:txBody>
                  <a:tcPr/>
                </a:tc>
                <a:tc>
                  <a:txBody>
                    <a:bodyPr/>
                    <a:lstStyle/>
                    <a:p>
                      <a:r>
                        <a:rPr lang="en-US" dirty="0"/>
                        <a:t>SYSDATE</a:t>
                      </a:r>
                    </a:p>
                  </a:txBody>
                  <a:tcPr/>
                </a:tc>
                <a:tc>
                  <a:txBody>
                    <a:bodyPr/>
                    <a:lstStyle/>
                    <a:p>
                      <a:endParaRPr lang="en-US" dirty="0"/>
                    </a:p>
                  </a:txBody>
                  <a:tcPr/>
                </a:tc>
                <a:extLst>
                  <a:ext uri="{0D108BD9-81ED-4DB2-BD59-A6C34878D82A}">
                    <a16:rowId xmlns:a16="http://schemas.microsoft.com/office/drawing/2014/main" val="2940840992"/>
                  </a:ext>
                </a:extLst>
              </a:tr>
            </a:tbl>
          </a:graphicData>
        </a:graphic>
      </p:graphicFrame>
      <p:sp>
        <p:nvSpPr>
          <p:cNvPr id="10" name="TextBox 9">
            <a:extLst>
              <a:ext uri="{FF2B5EF4-FFF2-40B4-BE49-F238E27FC236}">
                <a16:creationId xmlns:a16="http://schemas.microsoft.com/office/drawing/2014/main" id="{8E2BEB7E-47CA-9A45-8949-82253F24730E}"/>
              </a:ext>
            </a:extLst>
          </p:cNvPr>
          <p:cNvSpPr txBox="1"/>
          <p:nvPr/>
        </p:nvSpPr>
        <p:spPr>
          <a:xfrm>
            <a:off x="457200" y="5964892"/>
            <a:ext cx="8229600" cy="461665"/>
          </a:xfrm>
          <a:prstGeom prst="rect">
            <a:avLst/>
          </a:prstGeom>
          <a:noFill/>
        </p:spPr>
        <p:txBody>
          <a:bodyPr wrap="square" rtlCol="0">
            <a:spAutoFit/>
          </a:bodyPr>
          <a:lstStyle/>
          <a:p>
            <a:r>
              <a:rPr lang="en-US" sz="1200" i="1" dirty="0">
                <a:solidFill>
                  <a:schemeClr val="bg2">
                    <a:lumMod val="25000"/>
                  </a:schemeClr>
                </a:solidFill>
                <a:latin typeface="Baskerville" panose="02020502070401020303" pitchFamily="18" charset="0"/>
                <a:ea typeface="Baskerville" panose="02020502070401020303" pitchFamily="18" charset="0"/>
              </a:rPr>
              <a:t>This list is not exhaustive. Consult your database documentation or search online for additional functions, particularly those for text (string) and date/time processing. Alternatively, processing can also be done in client-side code, e.g., R, Java, Python.</a:t>
            </a:r>
          </a:p>
        </p:txBody>
      </p:sp>
    </p:spTree>
    <p:extLst>
      <p:ext uri="{BB962C8B-B14F-4D97-AF65-F5344CB8AC3E}">
        <p14:creationId xmlns:p14="http://schemas.microsoft.com/office/powerpoint/2010/main" val="811828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32D7-4F39-B043-A00C-5450571B3A13}"/>
              </a:ext>
            </a:extLst>
          </p:cNvPr>
          <p:cNvSpPr>
            <a:spLocks noGrp="1"/>
          </p:cNvSpPr>
          <p:nvPr>
            <p:ph type="title"/>
          </p:nvPr>
        </p:nvSpPr>
        <p:spPr/>
        <p:txBody>
          <a:bodyPr/>
          <a:lstStyle/>
          <a:p>
            <a:r>
              <a:rPr lang="en-US" dirty="0"/>
              <a:t>Removing Duplicates: </a:t>
            </a:r>
            <a:r>
              <a:rPr lang="en-US" b="1" dirty="0"/>
              <a:t>DISTINCT</a:t>
            </a:r>
          </a:p>
        </p:txBody>
      </p:sp>
      <p:sp>
        <p:nvSpPr>
          <p:cNvPr id="3" name="Content Placeholder 2">
            <a:extLst>
              <a:ext uri="{FF2B5EF4-FFF2-40B4-BE49-F238E27FC236}">
                <a16:creationId xmlns:a16="http://schemas.microsoft.com/office/drawing/2014/main" id="{C358F597-5176-DB41-A940-6F342006B5E7}"/>
              </a:ext>
            </a:extLst>
          </p:cNvPr>
          <p:cNvSpPr>
            <a:spLocks noGrp="1"/>
          </p:cNvSpPr>
          <p:nvPr>
            <p:ph idx="1"/>
          </p:nvPr>
        </p:nvSpPr>
        <p:spPr>
          <a:xfrm>
            <a:off x="457200" y="1447800"/>
            <a:ext cx="8229600" cy="990600"/>
          </a:xfrm>
        </p:spPr>
        <p:txBody>
          <a:bodyPr>
            <a:normAutofit fontScale="77500" lnSpcReduction="20000"/>
          </a:bodyPr>
          <a:lstStyle/>
          <a:p>
            <a:r>
              <a:rPr lang="en-US" dirty="0"/>
              <a:t>In some situations, a query might return duplicate rows.</a:t>
            </a:r>
          </a:p>
          <a:p>
            <a:r>
              <a:rPr lang="en-US" b="1" dirty="0"/>
              <a:t>DISTINCT</a:t>
            </a:r>
            <a:r>
              <a:rPr lang="en-US" dirty="0"/>
              <a:t> applies to all selected columns.</a:t>
            </a:r>
          </a:p>
        </p:txBody>
      </p:sp>
      <p:sp>
        <p:nvSpPr>
          <p:cNvPr id="4" name="Date Placeholder 3">
            <a:extLst>
              <a:ext uri="{FF2B5EF4-FFF2-40B4-BE49-F238E27FC236}">
                <a16:creationId xmlns:a16="http://schemas.microsoft.com/office/drawing/2014/main" id="{06411384-238A-BA43-A726-369F8AB9D7B8}"/>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A899CCCE-5C58-714F-9BB4-02F4DCF80266}"/>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D85C8E4B-A472-6644-9D2C-05D1964430EC}"/>
              </a:ext>
            </a:extLst>
          </p:cNvPr>
          <p:cNvSpPr>
            <a:spLocks noGrp="1"/>
          </p:cNvSpPr>
          <p:nvPr>
            <p:ph type="sldNum" sz="quarter" idx="12"/>
          </p:nvPr>
        </p:nvSpPr>
        <p:spPr/>
        <p:txBody>
          <a:bodyPr/>
          <a:lstStyle/>
          <a:p>
            <a:fld id="{C0F4FBFA-1248-4AAF-9253-30F121885773}" type="slidenum">
              <a:rPr lang="en-US" smtClean="0"/>
              <a:t>31</a:t>
            </a:fld>
            <a:endParaRPr lang="en-US"/>
          </a:p>
        </p:txBody>
      </p:sp>
      <p:sp>
        <p:nvSpPr>
          <p:cNvPr id="7" name="Rectangle 6">
            <a:extLst>
              <a:ext uri="{FF2B5EF4-FFF2-40B4-BE49-F238E27FC236}">
                <a16:creationId xmlns:a16="http://schemas.microsoft.com/office/drawing/2014/main" id="{DD01AC60-B6F2-834A-B232-E8CE032B97BB}"/>
              </a:ext>
            </a:extLst>
          </p:cNvPr>
          <p:cNvSpPr/>
          <p:nvPr/>
        </p:nvSpPr>
        <p:spPr>
          <a:xfrm>
            <a:off x="914400" y="2895600"/>
            <a:ext cx="2949846"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a:t>
            </a:r>
            <a:r>
              <a:rPr lang="en-US" sz="2400" dirty="0">
                <a:solidFill>
                  <a:schemeClr val="tx2">
                    <a:lumMod val="75000"/>
                  </a:schemeClr>
                </a:solidFill>
                <a:latin typeface="Courier New" panose="02070309020205020404" pitchFamily="49" charset="0"/>
                <a:cs typeface="Courier New" panose="02070309020205020404" pitchFamily="49" charset="0"/>
              </a:rPr>
              <a:t> district</a:t>
            </a:r>
            <a:br>
              <a:rPr lang="en-US" sz="2400" dirty="0">
                <a:solidFill>
                  <a:schemeClr val="tx2">
                    <a:lumMod val="75000"/>
                  </a:schemeClr>
                </a:solidFill>
                <a:latin typeface="Courier New" panose="02070309020205020404" pitchFamily="49" charset="0"/>
                <a:cs typeface="Courier New" panose="02070309020205020404" pitchFamily="49" charset="0"/>
              </a:rPr>
            </a:br>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Address;</a:t>
            </a:r>
          </a:p>
        </p:txBody>
      </p:sp>
      <p:pic>
        <p:nvPicPr>
          <p:cNvPr id="8" name="Picture 7">
            <a:extLst>
              <a:ext uri="{FF2B5EF4-FFF2-40B4-BE49-F238E27FC236}">
                <a16:creationId xmlns:a16="http://schemas.microsoft.com/office/drawing/2014/main" id="{BB155598-D95C-8044-919B-3DC0C8769366}"/>
              </a:ext>
            </a:extLst>
          </p:cNvPr>
          <p:cNvPicPr>
            <a:picLocks noChangeAspect="1"/>
          </p:cNvPicPr>
          <p:nvPr/>
        </p:nvPicPr>
        <p:blipFill>
          <a:blip r:embed="rId2"/>
          <a:stretch>
            <a:fillRect/>
          </a:stretch>
        </p:blipFill>
        <p:spPr>
          <a:xfrm>
            <a:off x="914400" y="3893403"/>
            <a:ext cx="1144033" cy="1744367"/>
          </a:xfrm>
          <a:prstGeom prst="rect">
            <a:avLst/>
          </a:prstGeom>
        </p:spPr>
      </p:pic>
      <p:sp>
        <p:nvSpPr>
          <p:cNvPr id="9" name="Rectangle 8">
            <a:extLst>
              <a:ext uri="{FF2B5EF4-FFF2-40B4-BE49-F238E27FC236}">
                <a16:creationId xmlns:a16="http://schemas.microsoft.com/office/drawing/2014/main" id="{D25B0070-C47E-784D-BFB9-11F241866B3E}"/>
              </a:ext>
            </a:extLst>
          </p:cNvPr>
          <p:cNvSpPr/>
          <p:nvPr/>
        </p:nvSpPr>
        <p:spPr>
          <a:xfrm>
            <a:off x="4191000" y="2895600"/>
            <a:ext cx="4608954"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DISTINCT</a:t>
            </a:r>
            <a:r>
              <a:rPr lang="en-US" sz="2400" dirty="0">
                <a:solidFill>
                  <a:schemeClr val="tx2">
                    <a:lumMod val="75000"/>
                  </a:schemeClr>
                </a:solidFill>
                <a:latin typeface="Courier New" panose="02070309020205020404" pitchFamily="49" charset="0"/>
                <a:cs typeface="Courier New" panose="02070309020205020404" pitchFamily="49" charset="0"/>
              </a:rPr>
              <a:t> district</a:t>
            </a:r>
            <a:br>
              <a:rPr lang="en-US" sz="2400" dirty="0">
                <a:solidFill>
                  <a:schemeClr val="tx2">
                    <a:lumMod val="75000"/>
                  </a:schemeClr>
                </a:solidFill>
                <a:latin typeface="Courier New" panose="02070309020205020404" pitchFamily="49" charset="0"/>
                <a:cs typeface="Courier New" panose="02070309020205020404" pitchFamily="49" charset="0"/>
              </a:rPr>
            </a:br>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Address;</a:t>
            </a:r>
          </a:p>
        </p:txBody>
      </p:sp>
      <p:pic>
        <p:nvPicPr>
          <p:cNvPr id="11" name="Picture 10">
            <a:extLst>
              <a:ext uri="{FF2B5EF4-FFF2-40B4-BE49-F238E27FC236}">
                <a16:creationId xmlns:a16="http://schemas.microsoft.com/office/drawing/2014/main" id="{6E8520F7-76FC-324C-B570-9FD3F9700607}"/>
              </a:ext>
            </a:extLst>
          </p:cNvPr>
          <p:cNvPicPr>
            <a:picLocks noChangeAspect="1"/>
          </p:cNvPicPr>
          <p:nvPr/>
        </p:nvPicPr>
        <p:blipFill>
          <a:blip r:embed="rId3"/>
          <a:stretch>
            <a:fillRect/>
          </a:stretch>
        </p:blipFill>
        <p:spPr>
          <a:xfrm>
            <a:off x="4191000" y="3893403"/>
            <a:ext cx="1279957" cy="2050197"/>
          </a:xfrm>
          <a:prstGeom prst="rect">
            <a:avLst/>
          </a:prstGeom>
        </p:spPr>
      </p:pic>
    </p:spTree>
    <p:extLst>
      <p:ext uri="{BB962C8B-B14F-4D97-AF65-F5344CB8AC3E}">
        <p14:creationId xmlns:p14="http://schemas.microsoft.com/office/powerpoint/2010/main" val="4089311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32</a:t>
            </a:fld>
            <a:endParaRPr lang="en-US"/>
          </a:p>
        </p:txBody>
      </p:sp>
      <p:sp>
        <p:nvSpPr>
          <p:cNvPr id="2" name="Date Placeholder 1"/>
          <p:cNvSpPr>
            <a:spLocks noGrp="1"/>
          </p:cNvSpPr>
          <p:nvPr>
            <p:ph type="dt" sz="half" idx="10"/>
          </p:nvPr>
        </p:nvSpPr>
        <p:spPr/>
        <p:txBody>
          <a:bodyPr/>
          <a:lstStyle/>
          <a:p>
            <a:r>
              <a:rPr lang="en-US"/>
              <a:t>v2.0</a:t>
            </a:r>
          </a:p>
        </p:txBody>
      </p:sp>
    </p:spTree>
    <p:extLst>
      <p:ext uri="{BB962C8B-B14F-4D97-AF65-F5344CB8AC3E}">
        <p14:creationId xmlns:p14="http://schemas.microsoft.com/office/powerpoint/2010/main" val="885549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type="body" sz="quarter" idx="10"/>
          </p:nvPr>
        </p:nvSpPr>
        <p:spPr/>
        <p:txBody>
          <a:bodyPr/>
          <a:lstStyle/>
          <a:p>
            <a:r>
              <a:rPr lang="en-US" dirty="0"/>
              <a:t>Retrieving Select Rows</a:t>
            </a:r>
          </a:p>
        </p:txBody>
      </p:sp>
    </p:spTree>
    <p:extLst>
      <p:ext uri="{BB962C8B-B14F-4D97-AF65-F5344CB8AC3E}">
        <p14:creationId xmlns:p14="http://schemas.microsoft.com/office/powerpoint/2010/main" val="480838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32D7-4F39-B043-A00C-5450571B3A13}"/>
              </a:ext>
            </a:extLst>
          </p:cNvPr>
          <p:cNvSpPr>
            <a:spLocks noGrp="1"/>
          </p:cNvSpPr>
          <p:nvPr>
            <p:ph type="title"/>
          </p:nvPr>
        </p:nvSpPr>
        <p:spPr/>
        <p:txBody>
          <a:bodyPr/>
          <a:lstStyle/>
          <a:p>
            <a:r>
              <a:rPr lang="en-US" dirty="0"/>
              <a:t>The </a:t>
            </a:r>
            <a:r>
              <a:rPr lang="en-US" b="1" dirty="0"/>
              <a:t>WHERE</a:t>
            </a:r>
            <a:r>
              <a:rPr lang="en-US" dirty="0"/>
              <a:t> Clause</a:t>
            </a:r>
          </a:p>
        </p:txBody>
      </p:sp>
      <p:sp>
        <p:nvSpPr>
          <p:cNvPr id="3" name="Content Placeholder 2">
            <a:extLst>
              <a:ext uri="{FF2B5EF4-FFF2-40B4-BE49-F238E27FC236}">
                <a16:creationId xmlns:a16="http://schemas.microsoft.com/office/drawing/2014/main" id="{C358F597-5176-DB41-A940-6F342006B5E7}"/>
              </a:ext>
            </a:extLst>
          </p:cNvPr>
          <p:cNvSpPr>
            <a:spLocks noGrp="1"/>
          </p:cNvSpPr>
          <p:nvPr>
            <p:ph idx="1"/>
          </p:nvPr>
        </p:nvSpPr>
        <p:spPr>
          <a:xfrm>
            <a:off x="457200" y="1447800"/>
            <a:ext cx="8229600" cy="1143000"/>
          </a:xfrm>
        </p:spPr>
        <p:txBody>
          <a:bodyPr/>
          <a:lstStyle/>
          <a:p>
            <a:r>
              <a:rPr lang="en-US" dirty="0"/>
              <a:t>The </a:t>
            </a:r>
            <a:r>
              <a:rPr lang="en-US" b="1" dirty="0"/>
              <a:t>WHERE</a:t>
            </a:r>
            <a:r>
              <a:rPr lang="en-US" dirty="0"/>
              <a:t> clause allows filtering of unwanted rows and only return select rows.</a:t>
            </a:r>
          </a:p>
        </p:txBody>
      </p:sp>
      <p:sp>
        <p:nvSpPr>
          <p:cNvPr id="4" name="Date Placeholder 3">
            <a:extLst>
              <a:ext uri="{FF2B5EF4-FFF2-40B4-BE49-F238E27FC236}">
                <a16:creationId xmlns:a16="http://schemas.microsoft.com/office/drawing/2014/main" id="{06411384-238A-BA43-A726-369F8AB9D7B8}"/>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A899CCCE-5C58-714F-9BB4-02F4DCF80266}"/>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D85C8E4B-A472-6644-9D2C-05D1964430EC}"/>
              </a:ext>
            </a:extLst>
          </p:cNvPr>
          <p:cNvSpPr>
            <a:spLocks noGrp="1"/>
          </p:cNvSpPr>
          <p:nvPr>
            <p:ph type="sldNum" sz="quarter" idx="12"/>
          </p:nvPr>
        </p:nvSpPr>
        <p:spPr/>
        <p:txBody>
          <a:bodyPr/>
          <a:lstStyle/>
          <a:p>
            <a:fld id="{C0F4FBFA-1248-4AAF-9253-30F121885773}" type="slidenum">
              <a:rPr lang="en-US" smtClean="0"/>
              <a:t>34</a:t>
            </a:fld>
            <a:endParaRPr lang="en-US"/>
          </a:p>
        </p:txBody>
      </p:sp>
      <p:sp>
        <p:nvSpPr>
          <p:cNvPr id="9" name="Rectangle 8">
            <a:extLst>
              <a:ext uri="{FF2B5EF4-FFF2-40B4-BE49-F238E27FC236}">
                <a16:creationId xmlns:a16="http://schemas.microsoft.com/office/drawing/2014/main" id="{D25B0070-C47E-784D-BFB9-11F241866B3E}"/>
              </a:ext>
            </a:extLst>
          </p:cNvPr>
          <p:cNvSpPr/>
          <p:nvPr/>
        </p:nvSpPr>
        <p:spPr>
          <a:xfrm>
            <a:off x="914400" y="2784901"/>
            <a:ext cx="5346335"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a:t>
            </a:r>
            <a:r>
              <a:rPr lang="en-US" sz="2400" dirty="0">
                <a:solidFill>
                  <a:schemeClr val="tx2">
                    <a:lumMod val="75000"/>
                  </a:schemeClr>
                </a:solidFill>
                <a:latin typeface="Courier New" panose="02070309020205020404" pitchFamily="49" charset="0"/>
                <a:cs typeface="Courier New" panose="02070309020205020404" pitchFamily="49" charset="0"/>
              </a:rPr>
              <a:t>*</a:t>
            </a:r>
            <a:r>
              <a:rPr lang="en-US" sz="2400" b="1"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Address</a:t>
            </a:r>
          </a:p>
          <a:p>
            <a:r>
              <a:rPr lang="en-US" sz="2400" b="1" dirty="0">
                <a:solidFill>
                  <a:schemeClr val="accent6">
                    <a:lumMod val="75000"/>
                  </a:schemeClr>
                </a:solidFill>
                <a:latin typeface="Courier New" panose="02070309020205020404" pitchFamily="49" charset="0"/>
                <a:cs typeface="Courier New" panose="02070309020205020404" pitchFamily="49" charset="0"/>
              </a:rPr>
              <a:t> WHERE</a:t>
            </a:r>
            <a:r>
              <a:rPr lang="en-US" sz="2400" dirty="0">
                <a:solidFill>
                  <a:schemeClr val="tx2">
                    <a:lumMod val="75000"/>
                  </a:schemeClr>
                </a:solidFill>
                <a:latin typeface="Courier New" panose="02070309020205020404" pitchFamily="49" charset="0"/>
                <a:cs typeface="Courier New" panose="02070309020205020404" pitchFamily="49" charset="0"/>
              </a:rPr>
              <a:t> district = 'Alberta';</a:t>
            </a:r>
          </a:p>
        </p:txBody>
      </p:sp>
      <p:sp>
        <p:nvSpPr>
          <p:cNvPr id="12" name="Rectangle 11">
            <a:extLst>
              <a:ext uri="{FF2B5EF4-FFF2-40B4-BE49-F238E27FC236}">
                <a16:creationId xmlns:a16="http://schemas.microsoft.com/office/drawing/2014/main" id="{F07D412F-A70F-5148-8FAE-566913308BD8}"/>
              </a:ext>
            </a:extLst>
          </p:cNvPr>
          <p:cNvSpPr/>
          <p:nvPr/>
        </p:nvSpPr>
        <p:spPr>
          <a:xfrm>
            <a:off x="914399" y="3748791"/>
            <a:ext cx="7005444" cy="1200329"/>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a:t>
            </a:r>
            <a:r>
              <a:rPr lang="en-US" sz="2400" dirty="0">
                <a:solidFill>
                  <a:schemeClr val="tx2">
                    <a:lumMod val="75000"/>
                  </a:schemeClr>
                </a:solidFill>
                <a:latin typeface="Courier New" panose="02070309020205020404" pitchFamily="49" charset="0"/>
                <a:cs typeface="Courier New" panose="02070309020205020404" pitchFamily="49" charset="0"/>
              </a:rPr>
              <a:t>*</a:t>
            </a:r>
            <a:r>
              <a:rPr lang="en-US" sz="2400" b="1"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Address</a:t>
            </a:r>
          </a:p>
          <a:p>
            <a:r>
              <a:rPr lang="en-US" sz="2400" b="1" dirty="0">
                <a:solidFill>
                  <a:schemeClr val="accent6">
                    <a:lumMod val="75000"/>
                  </a:schemeClr>
                </a:solidFill>
                <a:latin typeface="Courier New" panose="02070309020205020404" pitchFamily="49" charset="0"/>
                <a:cs typeface="Courier New" panose="02070309020205020404" pitchFamily="49" charset="0"/>
              </a:rPr>
              <a:t> WHERE</a:t>
            </a:r>
            <a:r>
              <a:rPr lang="en-US" sz="2400" dirty="0">
                <a:solidFill>
                  <a:schemeClr val="tx2">
                    <a:lumMod val="75000"/>
                  </a:schemeClr>
                </a:solidFill>
                <a:latin typeface="Courier New" panose="02070309020205020404" pitchFamily="49" charset="0"/>
                <a:cs typeface="Courier New" panose="02070309020205020404" pitchFamily="49" charset="0"/>
              </a:rPr>
              <a:t> district = 'Rio Grande do Sul'</a:t>
            </a:r>
          </a:p>
          <a:p>
            <a:r>
              <a:rPr lang="en-US" sz="2400" b="1" dirty="0">
                <a:solidFill>
                  <a:schemeClr val="accent6">
                    <a:lumMod val="75000"/>
                  </a:schemeClr>
                </a:solidFill>
                <a:latin typeface="Courier New" panose="02070309020205020404" pitchFamily="49" charset="0"/>
                <a:cs typeface="Courier New" panose="02070309020205020404" pitchFamily="49" charset="0"/>
              </a:rPr>
              <a:t>    OR</a:t>
            </a:r>
            <a:r>
              <a:rPr lang="en-US" sz="2400" dirty="0">
                <a:solidFill>
                  <a:schemeClr val="tx2">
                    <a:lumMod val="75000"/>
                  </a:schemeClr>
                </a:solidFill>
                <a:latin typeface="Courier New" panose="02070309020205020404" pitchFamily="49" charset="0"/>
                <a:cs typeface="Courier New" panose="02070309020205020404" pitchFamily="49" charset="0"/>
              </a:rPr>
              <a:t> district = 'Minas Gerais';</a:t>
            </a:r>
          </a:p>
        </p:txBody>
      </p:sp>
      <p:sp>
        <p:nvSpPr>
          <p:cNvPr id="13" name="Rectangle 12">
            <a:extLst>
              <a:ext uri="{FF2B5EF4-FFF2-40B4-BE49-F238E27FC236}">
                <a16:creationId xmlns:a16="http://schemas.microsoft.com/office/drawing/2014/main" id="{CDE94963-18B4-3447-A9A1-9326EB900617}"/>
              </a:ext>
            </a:extLst>
          </p:cNvPr>
          <p:cNvSpPr/>
          <p:nvPr/>
        </p:nvSpPr>
        <p:spPr>
          <a:xfrm>
            <a:off x="914399" y="5079542"/>
            <a:ext cx="7005444" cy="1200329"/>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a:t>
            </a:r>
            <a:r>
              <a:rPr lang="en-US" sz="2400" dirty="0">
                <a:solidFill>
                  <a:schemeClr val="tx2">
                    <a:lumMod val="75000"/>
                  </a:schemeClr>
                </a:solidFill>
                <a:latin typeface="Courier New" panose="02070309020205020404" pitchFamily="49" charset="0"/>
                <a:cs typeface="Courier New" panose="02070309020205020404" pitchFamily="49" charset="0"/>
              </a:rPr>
              <a:t>*</a:t>
            </a:r>
            <a:r>
              <a:rPr lang="en-US" sz="2400" b="1"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Address</a:t>
            </a:r>
          </a:p>
          <a:p>
            <a:r>
              <a:rPr lang="en-US" sz="2400" b="1" dirty="0">
                <a:solidFill>
                  <a:schemeClr val="accent6">
                    <a:lumMod val="75000"/>
                  </a:schemeClr>
                </a:solidFill>
                <a:latin typeface="Courier New" panose="02070309020205020404" pitchFamily="49" charset="0"/>
                <a:cs typeface="Courier New" panose="02070309020205020404" pitchFamily="49" charset="0"/>
              </a:rPr>
              <a:t> WHERE</a:t>
            </a:r>
            <a:r>
              <a:rPr lang="en-US" sz="2400" dirty="0">
                <a:solidFill>
                  <a:schemeClr val="tx2">
                    <a:lumMod val="75000"/>
                  </a:schemeClr>
                </a:solidFill>
                <a:latin typeface="Courier New" panose="02070309020205020404" pitchFamily="49" charset="0"/>
                <a:cs typeface="Courier New" panose="02070309020205020404" pitchFamily="49" charset="0"/>
              </a:rPr>
              <a:t> district = 'Rio Grande do Sul'</a:t>
            </a:r>
          </a:p>
          <a:p>
            <a:r>
              <a:rPr lang="en-US" sz="2400" b="1" dirty="0">
                <a:solidFill>
                  <a:schemeClr val="accent6">
                    <a:lumMod val="75000"/>
                  </a:schemeClr>
                </a:solidFill>
                <a:latin typeface="Courier New" panose="02070309020205020404" pitchFamily="49" charset="0"/>
                <a:cs typeface="Courier New" panose="02070309020205020404" pitchFamily="49" charset="0"/>
              </a:rPr>
              <a:t>   AND</a:t>
            </a:r>
            <a:r>
              <a:rPr lang="en-US" sz="2400" dirty="0">
                <a:solidFill>
                  <a:schemeClr val="tx2">
                    <a:lumMod val="75000"/>
                  </a:schemeClr>
                </a:solidFill>
                <a:latin typeface="Courier New" panose="02070309020205020404" pitchFamily="49" charset="0"/>
                <a:cs typeface="Courier New" panose="02070309020205020404" pitchFamily="49" charset="0"/>
              </a:rPr>
              <a:t> phone </a:t>
            </a:r>
            <a:r>
              <a:rPr lang="en-US" sz="2400" b="1" dirty="0">
                <a:solidFill>
                  <a:schemeClr val="accent6">
                    <a:lumMod val="75000"/>
                  </a:schemeClr>
                </a:solidFill>
                <a:latin typeface="Courier New" panose="02070309020205020404" pitchFamily="49" charset="0"/>
                <a:cs typeface="Courier New" panose="02070309020205020404" pitchFamily="49" charset="0"/>
              </a:rPr>
              <a:t>IS NULL</a:t>
            </a:r>
            <a:r>
              <a:rPr lang="en-US" sz="2400" dirty="0">
                <a:solidFill>
                  <a:schemeClr val="tx2">
                    <a:lumMod val="75000"/>
                  </a:schemeClr>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62166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32D7-4F39-B043-A00C-5450571B3A13}"/>
              </a:ext>
            </a:extLst>
          </p:cNvPr>
          <p:cNvSpPr>
            <a:spLocks noGrp="1"/>
          </p:cNvSpPr>
          <p:nvPr>
            <p:ph type="title"/>
          </p:nvPr>
        </p:nvSpPr>
        <p:spPr/>
        <p:txBody>
          <a:bodyPr/>
          <a:lstStyle/>
          <a:p>
            <a:r>
              <a:rPr lang="en-US" dirty="0"/>
              <a:t>Testing for NULL</a:t>
            </a:r>
          </a:p>
        </p:txBody>
      </p:sp>
      <p:sp>
        <p:nvSpPr>
          <p:cNvPr id="3" name="Content Placeholder 2">
            <a:extLst>
              <a:ext uri="{FF2B5EF4-FFF2-40B4-BE49-F238E27FC236}">
                <a16:creationId xmlns:a16="http://schemas.microsoft.com/office/drawing/2014/main" id="{C358F597-5176-DB41-A940-6F342006B5E7}"/>
              </a:ext>
            </a:extLst>
          </p:cNvPr>
          <p:cNvSpPr>
            <a:spLocks noGrp="1"/>
          </p:cNvSpPr>
          <p:nvPr>
            <p:ph idx="1"/>
          </p:nvPr>
        </p:nvSpPr>
        <p:spPr>
          <a:xfrm>
            <a:off x="457200" y="1447800"/>
            <a:ext cx="8229600" cy="1143000"/>
          </a:xfrm>
        </p:spPr>
        <p:txBody>
          <a:bodyPr/>
          <a:lstStyle/>
          <a:p>
            <a:r>
              <a:rPr lang="en-US" dirty="0"/>
              <a:t>When data is missing, it has the value </a:t>
            </a:r>
            <a:r>
              <a:rPr lang="en-US" b="1" dirty="0"/>
              <a:t>NULL</a:t>
            </a:r>
            <a:r>
              <a:rPr lang="en-US" dirty="0"/>
              <a:t> – which is no value at all.</a:t>
            </a:r>
          </a:p>
        </p:txBody>
      </p:sp>
      <p:sp>
        <p:nvSpPr>
          <p:cNvPr id="4" name="Date Placeholder 3">
            <a:extLst>
              <a:ext uri="{FF2B5EF4-FFF2-40B4-BE49-F238E27FC236}">
                <a16:creationId xmlns:a16="http://schemas.microsoft.com/office/drawing/2014/main" id="{06411384-238A-BA43-A726-369F8AB9D7B8}"/>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A899CCCE-5C58-714F-9BB4-02F4DCF80266}"/>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D85C8E4B-A472-6644-9D2C-05D1964430EC}"/>
              </a:ext>
            </a:extLst>
          </p:cNvPr>
          <p:cNvSpPr>
            <a:spLocks noGrp="1"/>
          </p:cNvSpPr>
          <p:nvPr>
            <p:ph type="sldNum" sz="quarter" idx="12"/>
          </p:nvPr>
        </p:nvSpPr>
        <p:spPr/>
        <p:txBody>
          <a:bodyPr/>
          <a:lstStyle/>
          <a:p>
            <a:fld id="{C0F4FBFA-1248-4AAF-9253-30F121885773}" type="slidenum">
              <a:rPr lang="en-US" smtClean="0"/>
              <a:t>35</a:t>
            </a:fld>
            <a:endParaRPr lang="en-US"/>
          </a:p>
        </p:txBody>
      </p:sp>
      <p:sp>
        <p:nvSpPr>
          <p:cNvPr id="13" name="Rectangle 12">
            <a:extLst>
              <a:ext uri="{FF2B5EF4-FFF2-40B4-BE49-F238E27FC236}">
                <a16:creationId xmlns:a16="http://schemas.microsoft.com/office/drawing/2014/main" id="{CDE94963-18B4-3447-A9A1-9326EB900617}"/>
              </a:ext>
            </a:extLst>
          </p:cNvPr>
          <p:cNvSpPr/>
          <p:nvPr/>
        </p:nvSpPr>
        <p:spPr>
          <a:xfrm>
            <a:off x="914400" y="2828835"/>
            <a:ext cx="7005444" cy="1200329"/>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a:t>
            </a:r>
            <a:r>
              <a:rPr lang="en-US" sz="2400" dirty="0">
                <a:solidFill>
                  <a:schemeClr val="tx2">
                    <a:lumMod val="75000"/>
                  </a:schemeClr>
                </a:solidFill>
                <a:latin typeface="Courier New" panose="02070309020205020404" pitchFamily="49" charset="0"/>
                <a:cs typeface="Courier New" panose="02070309020205020404" pitchFamily="49" charset="0"/>
              </a:rPr>
              <a:t>*</a:t>
            </a:r>
            <a:r>
              <a:rPr lang="en-US" sz="2400" b="1"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Address</a:t>
            </a:r>
          </a:p>
          <a:p>
            <a:r>
              <a:rPr lang="en-US" sz="2400" b="1" dirty="0">
                <a:solidFill>
                  <a:schemeClr val="accent6">
                    <a:lumMod val="75000"/>
                  </a:schemeClr>
                </a:solidFill>
                <a:latin typeface="Courier New" panose="02070309020205020404" pitchFamily="49" charset="0"/>
                <a:cs typeface="Courier New" panose="02070309020205020404" pitchFamily="49" charset="0"/>
              </a:rPr>
              <a:t> WHERE</a:t>
            </a:r>
            <a:r>
              <a:rPr lang="en-US" sz="2400" dirty="0">
                <a:solidFill>
                  <a:schemeClr val="tx2">
                    <a:lumMod val="75000"/>
                  </a:schemeClr>
                </a:solidFill>
                <a:latin typeface="Courier New" panose="02070309020205020404" pitchFamily="49" charset="0"/>
                <a:cs typeface="Courier New" panose="02070309020205020404" pitchFamily="49" charset="0"/>
              </a:rPr>
              <a:t> district = 'Rio Grande do Sul'</a:t>
            </a:r>
          </a:p>
          <a:p>
            <a:r>
              <a:rPr lang="en-US" sz="2400" b="1" dirty="0">
                <a:solidFill>
                  <a:schemeClr val="accent6">
                    <a:lumMod val="75000"/>
                  </a:schemeClr>
                </a:solidFill>
                <a:latin typeface="Courier New" panose="02070309020205020404" pitchFamily="49" charset="0"/>
                <a:cs typeface="Courier New" panose="02070309020205020404" pitchFamily="49" charset="0"/>
              </a:rPr>
              <a:t>   AND</a:t>
            </a:r>
            <a:r>
              <a:rPr lang="en-US" sz="2400" dirty="0">
                <a:solidFill>
                  <a:schemeClr val="tx2">
                    <a:lumMod val="75000"/>
                  </a:schemeClr>
                </a:solidFill>
                <a:latin typeface="Courier New" panose="02070309020205020404" pitchFamily="49" charset="0"/>
                <a:cs typeface="Courier New" panose="02070309020205020404" pitchFamily="49" charset="0"/>
              </a:rPr>
              <a:t> phone </a:t>
            </a:r>
            <a:r>
              <a:rPr lang="en-US" sz="2400" b="1" dirty="0">
                <a:solidFill>
                  <a:schemeClr val="accent6">
                    <a:lumMod val="75000"/>
                  </a:schemeClr>
                </a:solidFill>
                <a:latin typeface="Courier New" panose="02070309020205020404" pitchFamily="49" charset="0"/>
                <a:cs typeface="Courier New" panose="02070309020205020404" pitchFamily="49" charset="0"/>
              </a:rPr>
              <a:t>IS NULL</a:t>
            </a:r>
            <a:r>
              <a:rPr lang="en-US" sz="2400" dirty="0">
                <a:solidFill>
                  <a:schemeClr val="tx2">
                    <a:lumMod val="75000"/>
                  </a:schemeClr>
                </a:solidFill>
                <a:latin typeface="Courier New" panose="02070309020205020404" pitchFamily="49" charset="0"/>
                <a:cs typeface="Courier New" panose="02070309020205020404" pitchFamily="49" charset="0"/>
              </a:rPr>
              <a:t>;</a:t>
            </a:r>
          </a:p>
        </p:txBody>
      </p:sp>
      <p:sp>
        <p:nvSpPr>
          <p:cNvPr id="10" name="Rectangle 9">
            <a:extLst>
              <a:ext uri="{FF2B5EF4-FFF2-40B4-BE49-F238E27FC236}">
                <a16:creationId xmlns:a16="http://schemas.microsoft.com/office/drawing/2014/main" id="{0B0A1BC2-CB69-0243-ADCE-766CA352AD96}"/>
              </a:ext>
            </a:extLst>
          </p:cNvPr>
          <p:cNvSpPr/>
          <p:nvPr/>
        </p:nvSpPr>
        <p:spPr>
          <a:xfrm>
            <a:off x="934825" y="4282125"/>
            <a:ext cx="4793300"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a:t>
            </a:r>
            <a:r>
              <a:rPr lang="en-US" sz="2400" dirty="0">
                <a:solidFill>
                  <a:schemeClr val="tx2">
                    <a:lumMod val="75000"/>
                  </a:schemeClr>
                </a:solidFill>
                <a:latin typeface="Courier New" panose="02070309020205020404" pitchFamily="49" charset="0"/>
                <a:cs typeface="Courier New" panose="02070309020205020404" pitchFamily="49" charset="0"/>
              </a:rPr>
              <a:t>*</a:t>
            </a:r>
            <a:r>
              <a:rPr lang="en-US" sz="2400" b="1"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FROM</a:t>
            </a:r>
            <a:r>
              <a:rPr lang="en-US" sz="2400" dirty="0">
                <a:solidFill>
                  <a:schemeClr val="tx2">
                    <a:lumMod val="75000"/>
                  </a:schemeClr>
                </a:solidFill>
                <a:latin typeface="Courier New" panose="02070309020205020404" pitchFamily="49" charset="0"/>
                <a:cs typeface="Courier New" panose="02070309020205020404" pitchFamily="49" charset="0"/>
              </a:rPr>
              <a:t> Address</a:t>
            </a:r>
          </a:p>
          <a:p>
            <a:r>
              <a:rPr lang="en-US" sz="2400" b="1" dirty="0">
                <a:solidFill>
                  <a:schemeClr val="accent6">
                    <a:lumMod val="75000"/>
                  </a:schemeClr>
                </a:solidFill>
                <a:latin typeface="Courier New" panose="02070309020205020404" pitchFamily="49" charset="0"/>
                <a:cs typeface="Courier New" panose="02070309020205020404" pitchFamily="49" charset="0"/>
              </a:rPr>
              <a:t> WHERE</a:t>
            </a:r>
            <a:r>
              <a:rPr lang="en-US" sz="2400" dirty="0">
                <a:solidFill>
                  <a:schemeClr val="tx2">
                    <a:lumMod val="75000"/>
                  </a:schemeClr>
                </a:solidFill>
                <a:latin typeface="Courier New" panose="02070309020205020404" pitchFamily="49" charset="0"/>
                <a:cs typeface="Courier New" panose="02070309020205020404" pitchFamily="49" charset="0"/>
              </a:rPr>
              <a:t> phone </a:t>
            </a:r>
            <a:r>
              <a:rPr lang="en-US" sz="2400" b="1" dirty="0">
                <a:solidFill>
                  <a:schemeClr val="accent6">
                    <a:lumMod val="75000"/>
                  </a:schemeClr>
                </a:solidFill>
                <a:latin typeface="Courier New" panose="02070309020205020404" pitchFamily="49" charset="0"/>
                <a:cs typeface="Courier New" panose="02070309020205020404" pitchFamily="49" charset="0"/>
              </a:rPr>
              <a:t>IS NOT NULL</a:t>
            </a:r>
            <a:r>
              <a:rPr lang="en-US" sz="2400" dirty="0">
                <a:solidFill>
                  <a:schemeClr val="tx2">
                    <a:lumMod val="75000"/>
                  </a:schemeClr>
                </a:solidFill>
                <a:latin typeface="Courier New" panose="020703090202050204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7496281F-1A5E-DA47-AC24-FA491A061B18}"/>
              </a:ext>
            </a:extLst>
          </p:cNvPr>
          <p:cNvSpPr txBox="1"/>
          <p:nvPr/>
        </p:nvSpPr>
        <p:spPr>
          <a:xfrm>
            <a:off x="609600" y="5638800"/>
            <a:ext cx="6746239" cy="646331"/>
          </a:xfrm>
          <a:prstGeom prst="rect">
            <a:avLst/>
          </a:prstGeom>
          <a:noFill/>
        </p:spPr>
        <p:txBody>
          <a:bodyPr wrap="square" rtlCol="0">
            <a:spAutoFit/>
          </a:bodyPr>
          <a:lstStyle/>
          <a:p>
            <a:r>
              <a:rPr lang="en-US" sz="1200" dirty="0">
                <a:solidFill>
                  <a:schemeClr val="bg2">
                    <a:lumMod val="25000"/>
                  </a:schemeClr>
                </a:solidFill>
                <a:latin typeface="Baskerville" panose="02020502070401020303" pitchFamily="18" charset="0"/>
                <a:ea typeface="Baskerville" panose="02020502070401020303" pitchFamily="18" charset="0"/>
              </a:rPr>
              <a:t>NULL (or Null) is not a value, so using = is not defined. For example, using phone = NULL causes an error as one cannot ask if a value is equal to ‘nothing’. Also note that NULL is not the same as 0 or an empty text string with only spaces.</a:t>
            </a:r>
          </a:p>
        </p:txBody>
      </p:sp>
      <p:cxnSp>
        <p:nvCxnSpPr>
          <p:cNvPr id="14" name="Straight Connector 13">
            <a:extLst>
              <a:ext uri="{FF2B5EF4-FFF2-40B4-BE49-F238E27FC236}">
                <a16:creationId xmlns:a16="http://schemas.microsoft.com/office/drawing/2014/main" id="{3AAE3431-CE5A-7649-BE9D-3046643BDC79}"/>
              </a:ext>
            </a:extLst>
          </p:cNvPr>
          <p:cNvCxnSpPr>
            <a:cxnSpLocks/>
          </p:cNvCxnSpPr>
          <p:nvPr/>
        </p:nvCxnSpPr>
        <p:spPr>
          <a:xfrm>
            <a:off x="574040" y="5612021"/>
            <a:ext cx="0" cy="742975"/>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041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884A-7409-8E4E-8EF5-942784C5DFB1}"/>
              </a:ext>
            </a:extLst>
          </p:cNvPr>
          <p:cNvSpPr>
            <a:spLocks noGrp="1"/>
          </p:cNvSpPr>
          <p:nvPr>
            <p:ph type="title"/>
          </p:nvPr>
        </p:nvSpPr>
        <p:spPr/>
        <p:txBody>
          <a:bodyPr/>
          <a:lstStyle/>
          <a:p>
            <a:r>
              <a:rPr lang="en-US" dirty="0"/>
              <a:t>Order of Precedence</a:t>
            </a:r>
          </a:p>
        </p:txBody>
      </p:sp>
      <p:sp>
        <p:nvSpPr>
          <p:cNvPr id="3" name="Content Placeholder 2">
            <a:extLst>
              <a:ext uri="{FF2B5EF4-FFF2-40B4-BE49-F238E27FC236}">
                <a16:creationId xmlns:a16="http://schemas.microsoft.com/office/drawing/2014/main" id="{2070EB0D-731A-0345-8C24-646DCA538069}"/>
              </a:ext>
            </a:extLst>
          </p:cNvPr>
          <p:cNvSpPr>
            <a:spLocks noGrp="1"/>
          </p:cNvSpPr>
          <p:nvPr>
            <p:ph idx="1"/>
          </p:nvPr>
        </p:nvSpPr>
        <p:spPr>
          <a:xfrm>
            <a:off x="457200" y="1447800"/>
            <a:ext cx="8229600" cy="1905000"/>
          </a:xfrm>
        </p:spPr>
        <p:txBody>
          <a:bodyPr/>
          <a:lstStyle/>
          <a:p>
            <a:r>
              <a:rPr lang="en-US" dirty="0"/>
              <a:t>To ensure the correct evaluation of a logical expression, use parenthesis around the logical operators </a:t>
            </a:r>
            <a:r>
              <a:rPr lang="en-US" b="1" dirty="0"/>
              <a:t>AND</a:t>
            </a:r>
            <a:r>
              <a:rPr lang="en-US" dirty="0"/>
              <a:t>, </a:t>
            </a:r>
            <a:r>
              <a:rPr lang="en-US" b="1" dirty="0"/>
              <a:t>OR</a:t>
            </a:r>
            <a:r>
              <a:rPr lang="en-US" dirty="0"/>
              <a:t>, and </a:t>
            </a:r>
            <a:r>
              <a:rPr lang="en-US" b="1" dirty="0"/>
              <a:t>NOT</a:t>
            </a:r>
            <a:r>
              <a:rPr lang="en-US" dirty="0"/>
              <a:t>.</a:t>
            </a:r>
          </a:p>
        </p:txBody>
      </p:sp>
      <p:sp>
        <p:nvSpPr>
          <p:cNvPr id="4" name="Date Placeholder 3">
            <a:extLst>
              <a:ext uri="{FF2B5EF4-FFF2-40B4-BE49-F238E27FC236}">
                <a16:creationId xmlns:a16="http://schemas.microsoft.com/office/drawing/2014/main" id="{27914B56-694A-5247-BD98-A6061E032545}"/>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AC800B79-CDA1-F04C-8A6C-808474D09550}"/>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CD68834F-8A9E-BB4C-9D3E-FC7B5E387BCA}"/>
              </a:ext>
            </a:extLst>
          </p:cNvPr>
          <p:cNvSpPr>
            <a:spLocks noGrp="1"/>
          </p:cNvSpPr>
          <p:nvPr>
            <p:ph type="sldNum" sz="quarter" idx="12"/>
          </p:nvPr>
        </p:nvSpPr>
        <p:spPr/>
        <p:txBody>
          <a:bodyPr/>
          <a:lstStyle/>
          <a:p>
            <a:fld id="{C0F4FBFA-1248-4AAF-9253-30F121885773}" type="slidenum">
              <a:rPr lang="en-US" smtClean="0"/>
              <a:t>36</a:t>
            </a:fld>
            <a:endParaRPr lang="en-US"/>
          </a:p>
        </p:txBody>
      </p:sp>
      <p:sp>
        <p:nvSpPr>
          <p:cNvPr id="8" name="TextBox 7">
            <a:extLst>
              <a:ext uri="{FF2B5EF4-FFF2-40B4-BE49-F238E27FC236}">
                <a16:creationId xmlns:a16="http://schemas.microsoft.com/office/drawing/2014/main" id="{1C46B9C7-BCCE-6447-BF04-F28A89EDC40E}"/>
              </a:ext>
            </a:extLst>
          </p:cNvPr>
          <p:cNvSpPr txBox="1"/>
          <p:nvPr/>
        </p:nvSpPr>
        <p:spPr>
          <a:xfrm>
            <a:off x="990600" y="5715000"/>
            <a:ext cx="6746239" cy="461665"/>
          </a:xfrm>
          <a:prstGeom prst="rect">
            <a:avLst/>
          </a:prstGeom>
          <a:noFill/>
        </p:spPr>
        <p:txBody>
          <a:bodyPr wrap="square" rtlCol="0">
            <a:spAutoFit/>
          </a:bodyPr>
          <a:lstStyle/>
          <a:p>
            <a:r>
              <a:rPr lang="en-US" sz="1200" dirty="0">
                <a:solidFill>
                  <a:schemeClr val="bg2">
                    <a:lumMod val="25000"/>
                  </a:schemeClr>
                </a:solidFill>
                <a:latin typeface="Baskerville" panose="02020502070401020303" pitchFamily="18" charset="0"/>
                <a:ea typeface="Baskerville" panose="02020502070401020303" pitchFamily="18" charset="0"/>
              </a:rPr>
              <a:t>Some databases support additional logical operators, including XOR. XOR is not strictly required as the following Boolean algebra equivalence holds: </a:t>
            </a:r>
            <a:r>
              <a:rPr lang="en-US" sz="1200" dirty="0"/>
              <a:t>A xor B = (not A and B) or (A and not B)</a:t>
            </a:r>
            <a:endParaRPr lang="en-US" sz="1200" dirty="0">
              <a:solidFill>
                <a:schemeClr val="bg2">
                  <a:lumMod val="25000"/>
                </a:schemeClr>
              </a:solidFill>
              <a:latin typeface="Baskerville" panose="02020502070401020303" pitchFamily="18" charset="0"/>
              <a:ea typeface="Baskerville" panose="02020502070401020303" pitchFamily="18" charset="0"/>
            </a:endParaRPr>
          </a:p>
        </p:txBody>
      </p:sp>
      <p:cxnSp>
        <p:nvCxnSpPr>
          <p:cNvPr id="9" name="Straight Connector 8">
            <a:extLst>
              <a:ext uri="{FF2B5EF4-FFF2-40B4-BE49-F238E27FC236}">
                <a16:creationId xmlns:a16="http://schemas.microsoft.com/office/drawing/2014/main" id="{F44CDECA-5615-5F48-8C42-5F5AF52B854E}"/>
              </a:ext>
            </a:extLst>
          </p:cNvPr>
          <p:cNvCxnSpPr>
            <a:cxnSpLocks/>
          </p:cNvCxnSpPr>
          <p:nvPr/>
        </p:nvCxnSpPr>
        <p:spPr>
          <a:xfrm>
            <a:off x="955040" y="5715000"/>
            <a:ext cx="0" cy="461665"/>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1D69084-7BD1-5040-B20F-C3B1AB24EA5D}"/>
              </a:ext>
            </a:extLst>
          </p:cNvPr>
          <p:cNvSpPr txBox="1"/>
          <p:nvPr/>
        </p:nvSpPr>
        <p:spPr>
          <a:xfrm>
            <a:off x="990600" y="4953000"/>
            <a:ext cx="6746239" cy="461665"/>
          </a:xfrm>
          <a:prstGeom prst="rect">
            <a:avLst/>
          </a:prstGeom>
          <a:noFill/>
        </p:spPr>
        <p:txBody>
          <a:bodyPr wrap="square" rtlCol="0">
            <a:spAutoFit/>
          </a:bodyPr>
          <a:lstStyle/>
          <a:p>
            <a:r>
              <a:rPr lang="en-US" sz="1200" dirty="0">
                <a:solidFill>
                  <a:schemeClr val="bg2">
                    <a:lumMod val="25000"/>
                  </a:schemeClr>
                </a:solidFill>
                <a:latin typeface="Baskerville" panose="02020502070401020303" pitchFamily="18" charset="0"/>
                <a:ea typeface="Baskerville" panose="02020502070401020303" pitchFamily="18" charset="0"/>
              </a:rPr>
              <a:t>Boolean expressions can often be simplified using DeMorgan’s Laws:</a:t>
            </a:r>
          </a:p>
          <a:p>
            <a:r>
              <a:rPr lang="en-US" sz="1200" dirty="0">
                <a:solidFill>
                  <a:schemeClr val="bg2">
                    <a:lumMod val="25000"/>
                  </a:schemeClr>
                </a:solidFill>
                <a:latin typeface="Baskerville" panose="02020502070401020303" pitchFamily="18" charset="0"/>
                <a:ea typeface="Baskerville" panose="02020502070401020303" pitchFamily="18" charset="0"/>
              </a:rPr>
              <a:t>¬(P∧Q)⊢(¬P∨¬Q), and (¬P∨¬Q)⊢¬(P∧Q).</a:t>
            </a:r>
          </a:p>
        </p:txBody>
      </p:sp>
      <p:cxnSp>
        <p:nvCxnSpPr>
          <p:cNvPr id="13" name="Straight Connector 12">
            <a:extLst>
              <a:ext uri="{FF2B5EF4-FFF2-40B4-BE49-F238E27FC236}">
                <a16:creationId xmlns:a16="http://schemas.microsoft.com/office/drawing/2014/main" id="{30B9F242-7DC4-4848-BAFE-3576203D20E9}"/>
              </a:ext>
            </a:extLst>
          </p:cNvPr>
          <p:cNvCxnSpPr>
            <a:cxnSpLocks/>
          </p:cNvCxnSpPr>
          <p:nvPr/>
        </p:nvCxnSpPr>
        <p:spPr>
          <a:xfrm>
            <a:off x="955040" y="4953000"/>
            <a:ext cx="0" cy="461665"/>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144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DBF5-75A7-184E-AE1C-93DCE632CACE}"/>
              </a:ext>
            </a:extLst>
          </p:cNvPr>
          <p:cNvSpPr>
            <a:spLocks noGrp="1"/>
          </p:cNvSpPr>
          <p:nvPr>
            <p:ph type="title"/>
          </p:nvPr>
        </p:nvSpPr>
        <p:spPr/>
        <p:txBody>
          <a:bodyPr>
            <a:normAutofit fontScale="90000"/>
          </a:bodyPr>
          <a:lstStyle/>
          <a:p>
            <a:r>
              <a:rPr lang="en-US" dirty="0"/>
              <a:t>Text Matching with the </a:t>
            </a:r>
            <a:r>
              <a:rPr lang="en-US" b="1" dirty="0"/>
              <a:t>LIKE</a:t>
            </a:r>
            <a:r>
              <a:rPr lang="en-US" dirty="0"/>
              <a:t> Operator</a:t>
            </a:r>
          </a:p>
        </p:txBody>
      </p:sp>
      <p:sp>
        <p:nvSpPr>
          <p:cNvPr id="3" name="Content Placeholder 2">
            <a:extLst>
              <a:ext uri="{FF2B5EF4-FFF2-40B4-BE49-F238E27FC236}">
                <a16:creationId xmlns:a16="http://schemas.microsoft.com/office/drawing/2014/main" id="{3C8A2766-AD1B-C349-9C91-BD21EFDBAF32}"/>
              </a:ext>
            </a:extLst>
          </p:cNvPr>
          <p:cNvSpPr>
            <a:spLocks noGrp="1"/>
          </p:cNvSpPr>
          <p:nvPr>
            <p:ph idx="1"/>
          </p:nvPr>
        </p:nvSpPr>
        <p:spPr>
          <a:xfrm>
            <a:off x="457200" y="1447800"/>
            <a:ext cx="8229600" cy="1981200"/>
          </a:xfrm>
        </p:spPr>
        <p:txBody>
          <a:bodyPr>
            <a:normAutofit fontScale="77500" lnSpcReduction="20000"/>
          </a:bodyPr>
          <a:lstStyle/>
          <a:p>
            <a:r>
              <a:rPr lang="en-US" dirty="0"/>
              <a:t>The </a:t>
            </a:r>
            <a:r>
              <a:rPr lang="en-US" b="1" dirty="0"/>
              <a:t>LIKE</a:t>
            </a:r>
            <a:r>
              <a:rPr lang="en-US" dirty="0"/>
              <a:t> operator is used for partial string matching.</a:t>
            </a:r>
          </a:p>
          <a:p>
            <a:r>
              <a:rPr lang="en-US" dirty="0"/>
              <a:t>While adequate for many situations, it does not support regular expressions and only supports two wildcards.</a:t>
            </a:r>
          </a:p>
          <a:p>
            <a:r>
              <a:rPr lang="en-US" dirty="0"/>
              <a:t>More complex text matching must be done within the client program code.</a:t>
            </a:r>
          </a:p>
        </p:txBody>
      </p:sp>
      <p:sp>
        <p:nvSpPr>
          <p:cNvPr id="4" name="Date Placeholder 3">
            <a:extLst>
              <a:ext uri="{FF2B5EF4-FFF2-40B4-BE49-F238E27FC236}">
                <a16:creationId xmlns:a16="http://schemas.microsoft.com/office/drawing/2014/main" id="{DF669D6A-2C70-BB40-97AF-F2B7440CECBF}"/>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554F52E7-8A5D-684C-B1B9-B05D1BEEF897}"/>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EB2FAC03-6730-C54E-B08B-067EAF905CD6}"/>
              </a:ext>
            </a:extLst>
          </p:cNvPr>
          <p:cNvSpPr>
            <a:spLocks noGrp="1"/>
          </p:cNvSpPr>
          <p:nvPr>
            <p:ph type="sldNum" sz="quarter" idx="12"/>
          </p:nvPr>
        </p:nvSpPr>
        <p:spPr/>
        <p:txBody>
          <a:bodyPr/>
          <a:lstStyle/>
          <a:p>
            <a:fld id="{C0F4FBFA-1248-4AAF-9253-30F121885773}" type="slidenum">
              <a:rPr lang="en-US" smtClean="0"/>
              <a:t>37</a:t>
            </a:fld>
            <a:endParaRPr lang="en-US"/>
          </a:p>
        </p:txBody>
      </p:sp>
      <p:sp>
        <p:nvSpPr>
          <p:cNvPr id="7" name="Rectangle 6">
            <a:extLst>
              <a:ext uri="{FF2B5EF4-FFF2-40B4-BE49-F238E27FC236}">
                <a16:creationId xmlns:a16="http://schemas.microsoft.com/office/drawing/2014/main" id="{DAC206A7-446B-B748-B98D-F873941B39B9}"/>
              </a:ext>
            </a:extLst>
          </p:cNvPr>
          <p:cNvSpPr/>
          <p:nvPr/>
        </p:nvSpPr>
        <p:spPr>
          <a:xfrm>
            <a:off x="914400" y="3416857"/>
            <a:ext cx="4751622" cy="584775"/>
          </a:xfrm>
          <a:prstGeom prst="rect">
            <a:avLst/>
          </a:prstGeom>
          <a:solidFill>
            <a:schemeClr val="bg2">
              <a:lumMod val="90000"/>
            </a:schemeClr>
          </a:solidFill>
        </p:spPr>
        <p:txBody>
          <a:bodyPr wrap="non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 DISTINCT </a:t>
            </a:r>
            <a:r>
              <a:rPr lang="en-US" sz="1600" dirty="0">
                <a:solidFill>
                  <a:schemeClr val="tx2">
                    <a:lumMod val="75000"/>
                  </a:schemeClr>
                </a:solidFill>
                <a:latin typeface="Courier New" panose="02070309020205020404" pitchFamily="49" charset="0"/>
                <a:cs typeface="Courier New" panose="02070309020205020404" pitchFamily="49" charset="0"/>
              </a:rPr>
              <a:t>district</a:t>
            </a:r>
            <a:r>
              <a:rPr lang="en-US" sz="1600" b="1"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FROM</a:t>
            </a:r>
            <a:r>
              <a:rPr lang="en-US" sz="1600" dirty="0">
                <a:solidFill>
                  <a:schemeClr val="tx2">
                    <a:lumMod val="75000"/>
                  </a:schemeClr>
                </a:solidFill>
                <a:latin typeface="Courier New" panose="02070309020205020404" pitchFamily="49" charset="0"/>
                <a:cs typeface="Courier New" panose="02070309020205020404" pitchFamily="49" charset="0"/>
              </a:rPr>
              <a:t> Address</a:t>
            </a:r>
          </a:p>
          <a:p>
            <a:r>
              <a:rPr lang="en-US" sz="1600" b="1" dirty="0">
                <a:solidFill>
                  <a:schemeClr val="accent6">
                    <a:lumMod val="75000"/>
                  </a:schemeClr>
                </a:solidFill>
                <a:latin typeface="Courier New" panose="02070309020205020404" pitchFamily="49" charset="0"/>
                <a:cs typeface="Courier New" panose="02070309020205020404" pitchFamily="49" charset="0"/>
              </a:rPr>
              <a:t> WHERE</a:t>
            </a:r>
            <a:r>
              <a:rPr lang="en-US" sz="1600" dirty="0">
                <a:solidFill>
                  <a:schemeClr val="tx2">
                    <a:lumMod val="75000"/>
                  </a:schemeClr>
                </a:solidFill>
                <a:latin typeface="Courier New" panose="02070309020205020404" pitchFamily="49" charset="0"/>
                <a:cs typeface="Courier New" panose="02070309020205020404" pitchFamily="49" charset="0"/>
              </a:rPr>
              <a:t> phone </a:t>
            </a:r>
            <a:r>
              <a:rPr lang="en-US" sz="1600" b="1" dirty="0">
                <a:solidFill>
                  <a:schemeClr val="accent6">
                    <a:lumMod val="75000"/>
                  </a:schemeClr>
                </a:solidFill>
                <a:latin typeface="Courier New" panose="02070309020205020404" pitchFamily="49" charset="0"/>
                <a:cs typeface="Courier New" panose="02070309020205020404" pitchFamily="49" charset="0"/>
              </a:rPr>
              <a:t>LIKE </a:t>
            </a:r>
            <a:r>
              <a:rPr lang="en-US" sz="1600" b="1" dirty="0">
                <a:solidFill>
                  <a:schemeClr val="tx2">
                    <a:lumMod val="75000"/>
                  </a:schemeClr>
                </a:solidFill>
                <a:latin typeface="Courier New" panose="02070309020205020404" pitchFamily="49" charset="0"/>
                <a:cs typeface="Courier New" panose="02070309020205020404" pitchFamily="49" charset="0"/>
              </a:rPr>
              <a:t>'</a:t>
            </a:r>
            <a:r>
              <a:rPr lang="en-US" sz="1600" dirty="0">
                <a:solidFill>
                  <a:schemeClr val="tx2">
                    <a:lumMod val="75000"/>
                  </a:schemeClr>
                </a:solidFill>
                <a:latin typeface="Courier New" panose="02070309020205020404" pitchFamily="49" charset="0"/>
                <a:cs typeface="Courier New" panose="02070309020205020404" pitchFamily="49" charset="0"/>
              </a:rPr>
              <a:t>840%';</a:t>
            </a:r>
          </a:p>
        </p:txBody>
      </p:sp>
      <p:sp>
        <p:nvSpPr>
          <p:cNvPr id="8" name="TextBox 7">
            <a:extLst>
              <a:ext uri="{FF2B5EF4-FFF2-40B4-BE49-F238E27FC236}">
                <a16:creationId xmlns:a16="http://schemas.microsoft.com/office/drawing/2014/main" id="{B2C4D687-31E7-4B4F-BC27-D61AF3D400A6}"/>
              </a:ext>
            </a:extLst>
          </p:cNvPr>
          <p:cNvSpPr txBox="1"/>
          <p:nvPr/>
        </p:nvSpPr>
        <p:spPr>
          <a:xfrm>
            <a:off x="914400" y="5715000"/>
            <a:ext cx="457200" cy="646331"/>
          </a:xfrm>
          <a:prstGeom prst="rect">
            <a:avLst/>
          </a:prstGeom>
          <a:noFill/>
        </p:spPr>
        <p:txBody>
          <a:bodyPr wrap="square" rtlCol="0">
            <a:spAutoFit/>
          </a:bodyPr>
          <a:lstStyle/>
          <a:p>
            <a:r>
              <a:rPr lang="en-US" dirty="0">
                <a:solidFill>
                  <a:schemeClr val="accent5">
                    <a:lumMod val="50000"/>
                  </a:schemeClr>
                </a:solidFill>
                <a:latin typeface="Bookman Old Style" panose="02050604050505020204" pitchFamily="18" charset="0"/>
              </a:rPr>
              <a:t>%</a:t>
            </a:r>
          </a:p>
          <a:p>
            <a:r>
              <a:rPr lang="en-US" dirty="0">
                <a:solidFill>
                  <a:schemeClr val="accent5">
                    <a:lumMod val="50000"/>
                  </a:schemeClr>
                </a:solidFill>
                <a:latin typeface="Bookman Old Style" panose="02050604050505020204" pitchFamily="18" charset="0"/>
              </a:rPr>
              <a:t>_</a:t>
            </a:r>
          </a:p>
        </p:txBody>
      </p:sp>
      <p:sp>
        <p:nvSpPr>
          <p:cNvPr id="9" name="TextBox 8">
            <a:extLst>
              <a:ext uri="{FF2B5EF4-FFF2-40B4-BE49-F238E27FC236}">
                <a16:creationId xmlns:a16="http://schemas.microsoft.com/office/drawing/2014/main" id="{1A8AEEF6-F83B-6B47-BC2C-33A92BB72B05}"/>
              </a:ext>
            </a:extLst>
          </p:cNvPr>
          <p:cNvSpPr txBox="1"/>
          <p:nvPr/>
        </p:nvSpPr>
        <p:spPr>
          <a:xfrm>
            <a:off x="1676400" y="5715000"/>
            <a:ext cx="5867400" cy="646331"/>
          </a:xfrm>
          <a:prstGeom prst="rect">
            <a:avLst/>
          </a:prstGeom>
          <a:noFill/>
        </p:spPr>
        <p:txBody>
          <a:bodyPr wrap="square" rtlCol="0">
            <a:spAutoFit/>
          </a:bodyPr>
          <a:lstStyle/>
          <a:p>
            <a:r>
              <a:rPr lang="en-US" dirty="0">
                <a:solidFill>
                  <a:schemeClr val="accent5">
                    <a:lumMod val="50000"/>
                  </a:schemeClr>
                </a:solidFill>
                <a:latin typeface="Bookman Old Style" panose="02050604050505020204" pitchFamily="18" charset="0"/>
              </a:rPr>
              <a:t>Matches zero or more characters</a:t>
            </a:r>
          </a:p>
          <a:p>
            <a:r>
              <a:rPr lang="en-US" dirty="0">
                <a:solidFill>
                  <a:schemeClr val="accent5">
                    <a:lumMod val="50000"/>
                  </a:schemeClr>
                </a:solidFill>
                <a:latin typeface="Bookman Old Style" panose="02050604050505020204" pitchFamily="18" charset="0"/>
              </a:rPr>
              <a:t>Matches exactly one character</a:t>
            </a:r>
          </a:p>
        </p:txBody>
      </p:sp>
      <p:sp>
        <p:nvSpPr>
          <p:cNvPr id="10" name="Rectangle 9">
            <a:extLst>
              <a:ext uri="{FF2B5EF4-FFF2-40B4-BE49-F238E27FC236}">
                <a16:creationId xmlns:a16="http://schemas.microsoft.com/office/drawing/2014/main" id="{37FC383E-0B4E-594D-A320-AC4DF6F5BA6E}"/>
              </a:ext>
            </a:extLst>
          </p:cNvPr>
          <p:cNvSpPr/>
          <p:nvPr/>
        </p:nvSpPr>
        <p:spPr>
          <a:xfrm>
            <a:off x="914400" y="4113937"/>
            <a:ext cx="4751622" cy="584775"/>
          </a:xfrm>
          <a:prstGeom prst="rect">
            <a:avLst/>
          </a:prstGeom>
          <a:solidFill>
            <a:schemeClr val="bg2">
              <a:lumMod val="90000"/>
            </a:schemeClr>
          </a:solidFill>
        </p:spPr>
        <p:txBody>
          <a:bodyPr wrap="non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 DISTINCT </a:t>
            </a:r>
            <a:r>
              <a:rPr lang="en-US" sz="1600" dirty="0">
                <a:solidFill>
                  <a:schemeClr val="tx2">
                    <a:lumMod val="75000"/>
                  </a:schemeClr>
                </a:solidFill>
                <a:latin typeface="Courier New" panose="02070309020205020404" pitchFamily="49" charset="0"/>
                <a:cs typeface="Courier New" panose="02070309020205020404" pitchFamily="49" charset="0"/>
              </a:rPr>
              <a:t>district</a:t>
            </a:r>
            <a:r>
              <a:rPr lang="en-US" sz="1600" b="1"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FROM</a:t>
            </a:r>
            <a:r>
              <a:rPr lang="en-US" sz="1600" dirty="0">
                <a:solidFill>
                  <a:schemeClr val="tx2">
                    <a:lumMod val="75000"/>
                  </a:schemeClr>
                </a:solidFill>
                <a:latin typeface="Courier New" panose="02070309020205020404" pitchFamily="49" charset="0"/>
                <a:cs typeface="Courier New" panose="02070309020205020404" pitchFamily="49" charset="0"/>
              </a:rPr>
              <a:t> Address</a:t>
            </a:r>
          </a:p>
          <a:p>
            <a:r>
              <a:rPr lang="en-US" sz="1600" b="1" dirty="0">
                <a:solidFill>
                  <a:schemeClr val="accent6">
                    <a:lumMod val="75000"/>
                  </a:schemeClr>
                </a:solidFill>
                <a:latin typeface="Courier New" panose="02070309020205020404" pitchFamily="49" charset="0"/>
                <a:cs typeface="Courier New" panose="02070309020205020404" pitchFamily="49" charset="0"/>
              </a:rPr>
              <a:t> WHERE</a:t>
            </a:r>
            <a:r>
              <a:rPr lang="en-US" sz="1600" dirty="0">
                <a:solidFill>
                  <a:schemeClr val="tx2">
                    <a:lumMod val="75000"/>
                  </a:schemeClr>
                </a:solidFill>
                <a:latin typeface="Courier New" panose="02070309020205020404" pitchFamily="49" charset="0"/>
                <a:cs typeface="Courier New" panose="02070309020205020404" pitchFamily="49" charset="0"/>
              </a:rPr>
              <a:t> phone </a:t>
            </a:r>
            <a:r>
              <a:rPr lang="en-US" sz="1600" b="1" dirty="0">
                <a:solidFill>
                  <a:schemeClr val="accent6">
                    <a:lumMod val="75000"/>
                  </a:schemeClr>
                </a:solidFill>
                <a:latin typeface="Courier New" panose="02070309020205020404" pitchFamily="49" charset="0"/>
                <a:cs typeface="Courier New" panose="02070309020205020404" pitchFamily="49" charset="0"/>
              </a:rPr>
              <a:t>LIKE </a:t>
            </a:r>
            <a:r>
              <a:rPr lang="en-US" sz="1600" dirty="0">
                <a:solidFill>
                  <a:schemeClr val="tx2">
                    <a:lumMod val="75000"/>
                  </a:schemeClr>
                </a:solidFill>
                <a:latin typeface="Courier New" panose="02070309020205020404" pitchFamily="49" charset="0"/>
                <a:cs typeface="Courier New" panose="02070309020205020404" pitchFamily="49" charset="0"/>
              </a:rPr>
              <a:t>'%840%';</a:t>
            </a:r>
          </a:p>
        </p:txBody>
      </p:sp>
      <p:sp>
        <p:nvSpPr>
          <p:cNvPr id="11" name="Rectangle 10">
            <a:extLst>
              <a:ext uri="{FF2B5EF4-FFF2-40B4-BE49-F238E27FC236}">
                <a16:creationId xmlns:a16="http://schemas.microsoft.com/office/drawing/2014/main" id="{98F4DCF7-42CD-294C-B8AF-08D98277D312}"/>
              </a:ext>
            </a:extLst>
          </p:cNvPr>
          <p:cNvSpPr/>
          <p:nvPr/>
        </p:nvSpPr>
        <p:spPr>
          <a:xfrm>
            <a:off x="914400" y="4811017"/>
            <a:ext cx="4751622" cy="584775"/>
          </a:xfrm>
          <a:prstGeom prst="rect">
            <a:avLst/>
          </a:prstGeom>
          <a:solidFill>
            <a:schemeClr val="bg2">
              <a:lumMod val="90000"/>
            </a:schemeClr>
          </a:solidFill>
        </p:spPr>
        <p:txBody>
          <a:bodyPr wrap="non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 DISTINCT </a:t>
            </a:r>
            <a:r>
              <a:rPr lang="en-US" sz="1600" dirty="0">
                <a:solidFill>
                  <a:schemeClr val="tx2">
                    <a:lumMod val="75000"/>
                  </a:schemeClr>
                </a:solidFill>
                <a:latin typeface="Courier New" panose="02070309020205020404" pitchFamily="49" charset="0"/>
                <a:cs typeface="Courier New" panose="02070309020205020404" pitchFamily="49" charset="0"/>
              </a:rPr>
              <a:t>district</a:t>
            </a:r>
            <a:r>
              <a:rPr lang="en-US" sz="1600" b="1"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FROM</a:t>
            </a:r>
            <a:r>
              <a:rPr lang="en-US" sz="1600" dirty="0">
                <a:solidFill>
                  <a:schemeClr val="tx2">
                    <a:lumMod val="75000"/>
                  </a:schemeClr>
                </a:solidFill>
                <a:latin typeface="Courier New" panose="02070309020205020404" pitchFamily="49" charset="0"/>
                <a:cs typeface="Courier New" panose="02070309020205020404" pitchFamily="49" charset="0"/>
              </a:rPr>
              <a:t> Address</a:t>
            </a:r>
          </a:p>
          <a:p>
            <a:r>
              <a:rPr lang="en-US" sz="1600" b="1" dirty="0">
                <a:solidFill>
                  <a:schemeClr val="accent6">
                    <a:lumMod val="75000"/>
                  </a:schemeClr>
                </a:solidFill>
                <a:latin typeface="Courier New" panose="02070309020205020404" pitchFamily="49" charset="0"/>
                <a:cs typeface="Courier New" panose="02070309020205020404" pitchFamily="49" charset="0"/>
              </a:rPr>
              <a:t> WHERE</a:t>
            </a:r>
            <a:r>
              <a:rPr lang="en-US" sz="1600" dirty="0">
                <a:solidFill>
                  <a:schemeClr val="tx2">
                    <a:lumMod val="75000"/>
                  </a:schemeClr>
                </a:solidFill>
                <a:latin typeface="Courier New" panose="02070309020205020404" pitchFamily="49" charset="0"/>
                <a:cs typeface="Courier New" panose="02070309020205020404" pitchFamily="49" charset="0"/>
              </a:rPr>
              <a:t> phone </a:t>
            </a:r>
            <a:r>
              <a:rPr lang="en-US" sz="1600" b="1" dirty="0">
                <a:solidFill>
                  <a:schemeClr val="accent6">
                    <a:lumMod val="75000"/>
                  </a:schemeClr>
                </a:solidFill>
                <a:latin typeface="Courier New" panose="02070309020205020404" pitchFamily="49" charset="0"/>
                <a:cs typeface="Courier New" panose="02070309020205020404" pitchFamily="49" charset="0"/>
              </a:rPr>
              <a:t>LIKE </a:t>
            </a:r>
            <a:r>
              <a:rPr lang="en-US" sz="1600" dirty="0">
                <a:solidFill>
                  <a:schemeClr val="tx2">
                    <a:lumMod val="75000"/>
                  </a:schemeClr>
                </a:solidFill>
                <a:latin typeface="Courier New" panose="02070309020205020404" pitchFamily="49" charset="0"/>
                <a:cs typeface="Courier New" panose="02070309020205020404" pitchFamily="49" charset="0"/>
              </a:rPr>
              <a:t>'_55%1212';</a:t>
            </a:r>
          </a:p>
        </p:txBody>
      </p:sp>
    </p:spTree>
    <p:extLst>
      <p:ext uri="{BB962C8B-B14F-4D97-AF65-F5344CB8AC3E}">
        <p14:creationId xmlns:p14="http://schemas.microsoft.com/office/powerpoint/2010/main" val="1616780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DBF5-75A7-184E-AE1C-93DCE632CACE}"/>
              </a:ext>
            </a:extLst>
          </p:cNvPr>
          <p:cNvSpPr>
            <a:spLocks noGrp="1"/>
          </p:cNvSpPr>
          <p:nvPr>
            <p:ph type="title"/>
          </p:nvPr>
        </p:nvSpPr>
        <p:spPr/>
        <p:txBody>
          <a:bodyPr/>
          <a:lstStyle/>
          <a:p>
            <a:r>
              <a:rPr lang="en-US" dirty="0"/>
              <a:t>Ranges with </a:t>
            </a:r>
            <a:r>
              <a:rPr lang="en-US" b="1" dirty="0"/>
              <a:t>BETWEEN</a:t>
            </a:r>
          </a:p>
        </p:txBody>
      </p:sp>
      <p:sp>
        <p:nvSpPr>
          <p:cNvPr id="3" name="Content Placeholder 2">
            <a:extLst>
              <a:ext uri="{FF2B5EF4-FFF2-40B4-BE49-F238E27FC236}">
                <a16:creationId xmlns:a16="http://schemas.microsoft.com/office/drawing/2014/main" id="{3C8A2766-AD1B-C349-9C91-BD21EFDBAF32}"/>
              </a:ext>
            </a:extLst>
          </p:cNvPr>
          <p:cNvSpPr>
            <a:spLocks noGrp="1"/>
          </p:cNvSpPr>
          <p:nvPr>
            <p:ph idx="1"/>
          </p:nvPr>
        </p:nvSpPr>
        <p:spPr>
          <a:xfrm>
            <a:off x="457200" y="1447800"/>
            <a:ext cx="8229600" cy="1981200"/>
          </a:xfrm>
        </p:spPr>
        <p:txBody>
          <a:bodyPr>
            <a:normAutofit/>
          </a:bodyPr>
          <a:lstStyle/>
          <a:p>
            <a:r>
              <a:rPr lang="en-US" dirty="0"/>
              <a:t>The </a:t>
            </a:r>
            <a:r>
              <a:rPr lang="en-US" b="1" dirty="0"/>
              <a:t>BETWEEN</a:t>
            </a:r>
            <a:r>
              <a:rPr lang="en-US" dirty="0"/>
              <a:t> operator tests ranges and can be used to simplify WHERE clauses.</a:t>
            </a:r>
          </a:p>
          <a:p>
            <a:r>
              <a:rPr lang="en-US" dirty="0"/>
              <a:t>It is particularly useful for date ranges.</a:t>
            </a:r>
          </a:p>
        </p:txBody>
      </p:sp>
      <p:sp>
        <p:nvSpPr>
          <p:cNvPr id="4" name="Date Placeholder 3">
            <a:extLst>
              <a:ext uri="{FF2B5EF4-FFF2-40B4-BE49-F238E27FC236}">
                <a16:creationId xmlns:a16="http://schemas.microsoft.com/office/drawing/2014/main" id="{DF669D6A-2C70-BB40-97AF-F2B7440CECBF}"/>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554F52E7-8A5D-684C-B1B9-B05D1BEEF897}"/>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EB2FAC03-6730-C54E-B08B-067EAF905CD6}"/>
              </a:ext>
            </a:extLst>
          </p:cNvPr>
          <p:cNvSpPr>
            <a:spLocks noGrp="1"/>
          </p:cNvSpPr>
          <p:nvPr>
            <p:ph type="sldNum" sz="quarter" idx="12"/>
          </p:nvPr>
        </p:nvSpPr>
        <p:spPr/>
        <p:txBody>
          <a:bodyPr/>
          <a:lstStyle/>
          <a:p>
            <a:fld id="{C0F4FBFA-1248-4AAF-9253-30F121885773}" type="slidenum">
              <a:rPr lang="en-US" smtClean="0"/>
              <a:t>38</a:t>
            </a:fld>
            <a:endParaRPr lang="en-US"/>
          </a:p>
        </p:txBody>
      </p:sp>
      <p:sp>
        <p:nvSpPr>
          <p:cNvPr id="7" name="Rectangle 6">
            <a:extLst>
              <a:ext uri="{FF2B5EF4-FFF2-40B4-BE49-F238E27FC236}">
                <a16:creationId xmlns:a16="http://schemas.microsoft.com/office/drawing/2014/main" id="{DAC206A7-446B-B748-B98D-F873941B39B9}"/>
              </a:ext>
            </a:extLst>
          </p:cNvPr>
          <p:cNvSpPr/>
          <p:nvPr/>
        </p:nvSpPr>
        <p:spPr>
          <a:xfrm>
            <a:off x="914400" y="3657600"/>
            <a:ext cx="5899372"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 FROM </a:t>
            </a:r>
            <a:r>
              <a:rPr lang="en-US" sz="2400" dirty="0">
                <a:solidFill>
                  <a:schemeClr val="tx2">
                    <a:lumMod val="75000"/>
                  </a:schemeClr>
                </a:solidFill>
                <a:latin typeface="Courier New" panose="02070309020205020404" pitchFamily="49" charset="0"/>
                <a:cs typeface="Courier New" panose="02070309020205020404" pitchFamily="49" charset="0"/>
              </a:rPr>
              <a:t>Payment</a:t>
            </a:r>
          </a:p>
          <a:p>
            <a:r>
              <a:rPr lang="en-US" sz="2400" b="1" dirty="0">
                <a:solidFill>
                  <a:schemeClr val="accent6">
                    <a:lumMod val="75000"/>
                  </a:schemeClr>
                </a:solidFill>
                <a:latin typeface="Courier New" panose="02070309020205020404" pitchFamily="49" charset="0"/>
                <a:cs typeface="Courier New" panose="02070309020205020404" pitchFamily="49" charset="0"/>
              </a:rPr>
              <a:t> WHERE </a:t>
            </a:r>
            <a:r>
              <a:rPr lang="en-US" sz="2400" dirty="0">
                <a:solidFill>
                  <a:schemeClr val="tx2">
                    <a:lumMod val="75000"/>
                  </a:schemeClr>
                </a:solidFill>
                <a:latin typeface="Courier New" panose="02070309020205020404" pitchFamily="49" charset="0"/>
                <a:cs typeface="Courier New" panose="02070309020205020404" pitchFamily="49" charset="0"/>
              </a:rPr>
              <a:t>amount</a:t>
            </a:r>
            <a:r>
              <a:rPr lang="en-US" sz="2400" b="1" dirty="0">
                <a:solidFill>
                  <a:schemeClr val="accent6">
                    <a:lumMod val="75000"/>
                  </a:schemeClr>
                </a:solidFill>
                <a:latin typeface="Courier New" panose="02070309020205020404" pitchFamily="49" charset="0"/>
                <a:cs typeface="Courier New" panose="02070309020205020404" pitchFamily="49" charset="0"/>
              </a:rPr>
              <a:t> BETWEEN </a:t>
            </a:r>
            <a:r>
              <a:rPr lang="en-US" sz="2400" dirty="0">
                <a:solidFill>
                  <a:schemeClr val="tx2">
                    <a:lumMod val="75000"/>
                  </a:schemeClr>
                </a:solidFill>
                <a:latin typeface="Courier New" panose="02070309020205020404" pitchFamily="49" charset="0"/>
                <a:cs typeface="Courier New" panose="02070309020205020404" pitchFamily="49" charset="0"/>
              </a:rPr>
              <a:t>5</a:t>
            </a:r>
            <a:r>
              <a:rPr lang="en-US" sz="2400" b="1" dirty="0">
                <a:solidFill>
                  <a:schemeClr val="accent6">
                    <a:lumMod val="75000"/>
                  </a:schemeClr>
                </a:solidFill>
                <a:latin typeface="Courier New" panose="02070309020205020404" pitchFamily="49" charset="0"/>
                <a:cs typeface="Courier New" panose="02070309020205020404" pitchFamily="49" charset="0"/>
              </a:rPr>
              <a:t> AND </a:t>
            </a:r>
            <a:r>
              <a:rPr lang="en-US" sz="2400" dirty="0">
                <a:solidFill>
                  <a:schemeClr val="tx2">
                    <a:lumMod val="75000"/>
                  </a:schemeClr>
                </a:solidFill>
                <a:latin typeface="Courier New" panose="02070309020205020404" pitchFamily="49" charset="0"/>
                <a:cs typeface="Courier New" panose="02070309020205020404" pitchFamily="49" charset="0"/>
              </a:rPr>
              <a:t>10;</a:t>
            </a:r>
          </a:p>
        </p:txBody>
      </p:sp>
      <p:sp>
        <p:nvSpPr>
          <p:cNvPr id="10" name="Rectangle 9">
            <a:extLst>
              <a:ext uri="{FF2B5EF4-FFF2-40B4-BE49-F238E27FC236}">
                <a16:creationId xmlns:a16="http://schemas.microsoft.com/office/drawing/2014/main" id="{73B8644C-B147-3240-A162-C69BE58B2CD3}"/>
              </a:ext>
            </a:extLst>
          </p:cNvPr>
          <p:cNvSpPr/>
          <p:nvPr/>
        </p:nvSpPr>
        <p:spPr>
          <a:xfrm>
            <a:off x="914400" y="5276002"/>
            <a:ext cx="6821098"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 FROM </a:t>
            </a:r>
            <a:r>
              <a:rPr lang="en-US" sz="2400" dirty="0">
                <a:solidFill>
                  <a:schemeClr val="tx2">
                    <a:lumMod val="75000"/>
                  </a:schemeClr>
                </a:solidFill>
                <a:latin typeface="Courier New" panose="02070309020205020404" pitchFamily="49" charset="0"/>
                <a:cs typeface="Courier New" panose="02070309020205020404" pitchFamily="49" charset="0"/>
              </a:rPr>
              <a:t>Payment</a:t>
            </a:r>
          </a:p>
          <a:p>
            <a:r>
              <a:rPr lang="en-US" sz="2400" b="1" dirty="0">
                <a:solidFill>
                  <a:schemeClr val="accent6">
                    <a:lumMod val="75000"/>
                  </a:schemeClr>
                </a:solidFill>
                <a:latin typeface="Courier New" panose="02070309020205020404" pitchFamily="49" charset="0"/>
                <a:cs typeface="Courier New" panose="02070309020205020404" pitchFamily="49" charset="0"/>
              </a:rPr>
              <a:t> WHERE </a:t>
            </a:r>
            <a:r>
              <a:rPr lang="en-US" sz="2400" dirty="0">
                <a:solidFill>
                  <a:schemeClr val="tx2">
                    <a:lumMod val="75000"/>
                  </a:schemeClr>
                </a:solidFill>
                <a:latin typeface="Courier New" panose="02070309020205020404" pitchFamily="49" charset="0"/>
                <a:cs typeface="Courier New" panose="02070309020205020404" pitchFamily="49" charset="0"/>
              </a:rPr>
              <a:t>amount</a:t>
            </a:r>
            <a:r>
              <a:rPr lang="en-US" sz="2400" b="1" dirty="0">
                <a:solidFill>
                  <a:schemeClr val="accent6">
                    <a:lumMod val="75000"/>
                  </a:schemeClr>
                </a:solidFill>
                <a:latin typeface="Courier New" panose="02070309020205020404" pitchFamily="49" charset="0"/>
                <a:cs typeface="Courier New" panose="02070309020205020404" pitchFamily="49" charset="0"/>
              </a:rPr>
              <a:t> </a:t>
            </a:r>
            <a:r>
              <a:rPr lang="en-US" sz="2400" dirty="0">
                <a:solidFill>
                  <a:schemeClr val="tx2">
                    <a:lumMod val="75000"/>
                  </a:schemeClr>
                </a:solidFill>
                <a:latin typeface="Courier New" panose="02070309020205020404" pitchFamily="49" charset="0"/>
                <a:cs typeface="Courier New" panose="02070309020205020404" pitchFamily="49" charset="0"/>
              </a:rPr>
              <a:t>&gt;= 5</a:t>
            </a:r>
            <a:r>
              <a:rPr lang="en-US" sz="2400" b="1" dirty="0">
                <a:solidFill>
                  <a:schemeClr val="accent6">
                    <a:lumMod val="75000"/>
                  </a:schemeClr>
                </a:solidFill>
                <a:latin typeface="Courier New" panose="02070309020205020404" pitchFamily="49" charset="0"/>
                <a:cs typeface="Courier New" panose="02070309020205020404" pitchFamily="49" charset="0"/>
              </a:rPr>
              <a:t> AND </a:t>
            </a:r>
            <a:r>
              <a:rPr lang="en-US" sz="2400" dirty="0">
                <a:solidFill>
                  <a:schemeClr val="tx2">
                    <a:lumMod val="75000"/>
                  </a:schemeClr>
                </a:solidFill>
                <a:latin typeface="Courier New" panose="02070309020205020404" pitchFamily="49" charset="0"/>
                <a:cs typeface="Courier New" panose="02070309020205020404" pitchFamily="49" charset="0"/>
              </a:rPr>
              <a:t>amount &lt;= 10;</a:t>
            </a:r>
          </a:p>
        </p:txBody>
      </p:sp>
      <p:sp>
        <p:nvSpPr>
          <p:cNvPr id="11" name="TextBox 10">
            <a:extLst>
              <a:ext uri="{FF2B5EF4-FFF2-40B4-BE49-F238E27FC236}">
                <a16:creationId xmlns:a16="http://schemas.microsoft.com/office/drawing/2014/main" id="{92F755CE-57AE-A940-8DD7-633DE2319D54}"/>
              </a:ext>
            </a:extLst>
          </p:cNvPr>
          <p:cNvSpPr txBox="1"/>
          <p:nvPr/>
        </p:nvSpPr>
        <p:spPr>
          <a:xfrm>
            <a:off x="914400" y="4591236"/>
            <a:ext cx="3200400"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equivalent to</a:t>
            </a:r>
          </a:p>
        </p:txBody>
      </p:sp>
    </p:spTree>
    <p:extLst>
      <p:ext uri="{BB962C8B-B14F-4D97-AF65-F5344CB8AC3E}">
        <p14:creationId xmlns:p14="http://schemas.microsoft.com/office/powerpoint/2010/main" val="1193703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DBF5-75A7-184E-AE1C-93DCE632CACE}"/>
              </a:ext>
            </a:extLst>
          </p:cNvPr>
          <p:cNvSpPr>
            <a:spLocks noGrp="1"/>
          </p:cNvSpPr>
          <p:nvPr>
            <p:ph type="title"/>
          </p:nvPr>
        </p:nvSpPr>
        <p:spPr/>
        <p:txBody>
          <a:bodyPr/>
          <a:lstStyle/>
          <a:p>
            <a:r>
              <a:rPr lang="en-US" dirty="0"/>
              <a:t>Match Sets with the </a:t>
            </a:r>
            <a:r>
              <a:rPr lang="en-US" b="1" dirty="0"/>
              <a:t>IN</a:t>
            </a:r>
            <a:r>
              <a:rPr lang="en-US" dirty="0"/>
              <a:t> Operator</a:t>
            </a:r>
          </a:p>
        </p:txBody>
      </p:sp>
      <p:sp>
        <p:nvSpPr>
          <p:cNvPr id="3" name="Content Placeholder 2">
            <a:extLst>
              <a:ext uri="{FF2B5EF4-FFF2-40B4-BE49-F238E27FC236}">
                <a16:creationId xmlns:a16="http://schemas.microsoft.com/office/drawing/2014/main" id="{3C8A2766-AD1B-C349-9C91-BD21EFDBAF32}"/>
              </a:ext>
            </a:extLst>
          </p:cNvPr>
          <p:cNvSpPr>
            <a:spLocks noGrp="1"/>
          </p:cNvSpPr>
          <p:nvPr>
            <p:ph idx="1"/>
          </p:nvPr>
        </p:nvSpPr>
        <p:spPr>
          <a:xfrm>
            <a:off x="457200" y="1447800"/>
            <a:ext cx="8229600" cy="1332131"/>
          </a:xfrm>
        </p:spPr>
        <p:txBody>
          <a:bodyPr>
            <a:normAutofit/>
          </a:bodyPr>
          <a:lstStyle/>
          <a:p>
            <a:r>
              <a:rPr lang="en-US" dirty="0"/>
              <a:t>The </a:t>
            </a:r>
            <a:r>
              <a:rPr lang="en-US" b="1" dirty="0"/>
              <a:t>IN</a:t>
            </a:r>
            <a:r>
              <a:rPr lang="en-US" dirty="0"/>
              <a:t> operator tests for set membership and can simplify complex </a:t>
            </a:r>
            <a:r>
              <a:rPr lang="en-US" b="1" dirty="0"/>
              <a:t>OR</a:t>
            </a:r>
            <a:r>
              <a:rPr lang="en-US" dirty="0"/>
              <a:t> logic.</a:t>
            </a:r>
          </a:p>
        </p:txBody>
      </p:sp>
      <p:sp>
        <p:nvSpPr>
          <p:cNvPr id="4" name="Date Placeholder 3">
            <a:extLst>
              <a:ext uri="{FF2B5EF4-FFF2-40B4-BE49-F238E27FC236}">
                <a16:creationId xmlns:a16="http://schemas.microsoft.com/office/drawing/2014/main" id="{DF669D6A-2C70-BB40-97AF-F2B7440CECBF}"/>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554F52E7-8A5D-684C-B1B9-B05D1BEEF897}"/>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EB2FAC03-6730-C54E-B08B-067EAF905CD6}"/>
              </a:ext>
            </a:extLst>
          </p:cNvPr>
          <p:cNvSpPr>
            <a:spLocks noGrp="1"/>
          </p:cNvSpPr>
          <p:nvPr>
            <p:ph type="sldNum" sz="quarter" idx="12"/>
          </p:nvPr>
        </p:nvSpPr>
        <p:spPr/>
        <p:txBody>
          <a:bodyPr/>
          <a:lstStyle/>
          <a:p>
            <a:fld id="{C0F4FBFA-1248-4AAF-9253-30F121885773}" type="slidenum">
              <a:rPr lang="en-US" smtClean="0"/>
              <a:t>39</a:t>
            </a:fld>
            <a:endParaRPr lang="en-US"/>
          </a:p>
        </p:txBody>
      </p:sp>
      <p:sp>
        <p:nvSpPr>
          <p:cNvPr id="7" name="Rectangle 6">
            <a:extLst>
              <a:ext uri="{FF2B5EF4-FFF2-40B4-BE49-F238E27FC236}">
                <a16:creationId xmlns:a16="http://schemas.microsoft.com/office/drawing/2014/main" id="{DAC206A7-446B-B748-B98D-F873941B39B9}"/>
              </a:ext>
            </a:extLst>
          </p:cNvPr>
          <p:cNvSpPr/>
          <p:nvPr/>
        </p:nvSpPr>
        <p:spPr>
          <a:xfrm>
            <a:off x="914400" y="2845457"/>
            <a:ext cx="6647974" cy="707886"/>
          </a:xfrm>
          <a:prstGeom prst="rect">
            <a:avLst/>
          </a:prstGeom>
          <a:solidFill>
            <a:schemeClr val="bg2">
              <a:lumMod val="90000"/>
            </a:schemeClr>
          </a:solidFill>
        </p:spPr>
        <p:txBody>
          <a:bodyPr wrap="none">
            <a:spAutoFit/>
          </a:bodyPr>
          <a:lstStyle/>
          <a:p>
            <a:r>
              <a:rPr lang="en-US" sz="2000" b="1" dirty="0">
                <a:solidFill>
                  <a:schemeClr val="accent6">
                    <a:lumMod val="75000"/>
                  </a:schemeClr>
                </a:solidFill>
                <a:latin typeface="Courier New" panose="02070309020205020404" pitchFamily="49" charset="0"/>
                <a:cs typeface="Courier New" panose="02070309020205020404" pitchFamily="49" charset="0"/>
              </a:rPr>
              <a:t>SELECT DISTINCT </a:t>
            </a:r>
            <a:r>
              <a:rPr lang="en-US" sz="2000" dirty="0">
                <a:solidFill>
                  <a:schemeClr val="tx2">
                    <a:lumMod val="75000"/>
                  </a:schemeClr>
                </a:solidFill>
                <a:latin typeface="Courier New" panose="02070309020205020404" pitchFamily="49" charset="0"/>
                <a:cs typeface="Courier New" panose="02070309020205020404" pitchFamily="49" charset="0"/>
              </a:rPr>
              <a:t>district</a:t>
            </a:r>
            <a:r>
              <a:rPr lang="en-US" sz="2000" b="1"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FROM</a:t>
            </a:r>
            <a:r>
              <a:rPr lang="en-US" sz="2000" dirty="0">
                <a:solidFill>
                  <a:schemeClr val="tx2">
                    <a:lumMod val="75000"/>
                  </a:schemeClr>
                </a:solidFill>
                <a:latin typeface="Courier New" panose="02070309020205020404" pitchFamily="49" charset="0"/>
                <a:cs typeface="Courier New" panose="02070309020205020404" pitchFamily="49" charset="0"/>
              </a:rPr>
              <a:t> Address</a:t>
            </a:r>
          </a:p>
          <a:p>
            <a:r>
              <a:rPr lang="en-US" sz="2000" b="1" dirty="0">
                <a:solidFill>
                  <a:schemeClr val="accent6">
                    <a:lumMod val="75000"/>
                  </a:schemeClr>
                </a:solidFill>
                <a:latin typeface="Courier New" panose="02070309020205020404" pitchFamily="49" charset="0"/>
                <a:cs typeface="Courier New" panose="02070309020205020404" pitchFamily="49" charset="0"/>
              </a:rPr>
              <a:t> WHERE</a:t>
            </a:r>
            <a:r>
              <a:rPr lang="en-US" sz="2000" dirty="0">
                <a:solidFill>
                  <a:schemeClr val="tx2">
                    <a:lumMod val="75000"/>
                  </a:schemeClr>
                </a:solidFill>
                <a:latin typeface="Courier New" panose="02070309020205020404" pitchFamily="49" charset="0"/>
                <a:cs typeface="Courier New" panose="02070309020205020404" pitchFamily="49" charset="0"/>
              </a:rPr>
              <a:t> postal_code </a:t>
            </a:r>
            <a:r>
              <a:rPr lang="en-US" sz="2000" b="1" dirty="0">
                <a:solidFill>
                  <a:schemeClr val="accent6">
                    <a:lumMod val="75000"/>
                  </a:schemeClr>
                </a:solidFill>
                <a:latin typeface="Courier New" panose="02070309020205020404" pitchFamily="49" charset="0"/>
                <a:cs typeface="Courier New" panose="02070309020205020404" pitchFamily="49" charset="0"/>
              </a:rPr>
              <a:t>IN </a:t>
            </a:r>
            <a:r>
              <a:rPr lang="en-US" sz="2000" dirty="0">
                <a:solidFill>
                  <a:schemeClr val="tx2">
                    <a:lumMod val="75000"/>
                  </a:schemeClr>
                </a:solidFill>
                <a:latin typeface="Courier New" panose="02070309020205020404" pitchFamily="49" charset="0"/>
                <a:cs typeface="Courier New" panose="02070309020205020404" pitchFamily="49" charset="0"/>
              </a:rPr>
              <a:t>(45403,29444,26284);</a:t>
            </a:r>
          </a:p>
        </p:txBody>
      </p:sp>
      <p:sp>
        <p:nvSpPr>
          <p:cNvPr id="10" name="Rectangle 9">
            <a:extLst>
              <a:ext uri="{FF2B5EF4-FFF2-40B4-BE49-F238E27FC236}">
                <a16:creationId xmlns:a16="http://schemas.microsoft.com/office/drawing/2014/main" id="{FEF4CA73-677B-F64C-AFF7-015E01682FA7}"/>
              </a:ext>
            </a:extLst>
          </p:cNvPr>
          <p:cNvSpPr/>
          <p:nvPr/>
        </p:nvSpPr>
        <p:spPr>
          <a:xfrm>
            <a:off x="914400" y="3650902"/>
            <a:ext cx="6186309" cy="1015663"/>
          </a:xfrm>
          <a:prstGeom prst="rect">
            <a:avLst/>
          </a:prstGeom>
          <a:solidFill>
            <a:schemeClr val="bg2">
              <a:lumMod val="90000"/>
            </a:schemeClr>
          </a:solidFill>
        </p:spPr>
        <p:txBody>
          <a:bodyPr wrap="none">
            <a:spAutoFit/>
          </a:bodyPr>
          <a:lstStyle/>
          <a:p>
            <a:r>
              <a:rPr lang="en-US" sz="2000" b="1" dirty="0">
                <a:solidFill>
                  <a:schemeClr val="accent6">
                    <a:lumMod val="75000"/>
                  </a:schemeClr>
                </a:solidFill>
                <a:latin typeface="Courier New" panose="02070309020205020404" pitchFamily="49" charset="0"/>
                <a:cs typeface="Courier New" panose="02070309020205020404" pitchFamily="49" charset="0"/>
              </a:rPr>
              <a:t>SELECT DISTINCT </a:t>
            </a:r>
            <a:r>
              <a:rPr lang="en-US" sz="2000" dirty="0">
                <a:solidFill>
                  <a:schemeClr val="tx2">
                    <a:lumMod val="75000"/>
                  </a:schemeClr>
                </a:solidFill>
                <a:latin typeface="Courier New" panose="02070309020205020404" pitchFamily="49" charset="0"/>
                <a:cs typeface="Courier New" panose="02070309020205020404" pitchFamily="49" charset="0"/>
              </a:rPr>
              <a:t>district</a:t>
            </a:r>
            <a:r>
              <a:rPr lang="en-US" sz="2000" b="1"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FROM</a:t>
            </a:r>
            <a:r>
              <a:rPr lang="en-US" sz="2000" dirty="0">
                <a:solidFill>
                  <a:schemeClr val="tx2">
                    <a:lumMod val="75000"/>
                  </a:schemeClr>
                </a:solidFill>
                <a:latin typeface="Courier New" panose="02070309020205020404" pitchFamily="49" charset="0"/>
                <a:cs typeface="Courier New" panose="02070309020205020404" pitchFamily="49" charset="0"/>
              </a:rPr>
              <a:t> Address</a:t>
            </a:r>
          </a:p>
          <a:p>
            <a:r>
              <a:rPr lang="en-US" sz="2000" b="1" dirty="0">
                <a:solidFill>
                  <a:schemeClr val="accent6">
                    <a:lumMod val="75000"/>
                  </a:schemeClr>
                </a:solidFill>
                <a:latin typeface="Courier New" panose="02070309020205020404" pitchFamily="49" charset="0"/>
                <a:cs typeface="Courier New" panose="02070309020205020404" pitchFamily="49" charset="0"/>
              </a:rPr>
              <a:t> WHERE</a:t>
            </a:r>
            <a:r>
              <a:rPr lang="en-US" sz="2000" dirty="0">
                <a:solidFill>
                  <a:schemeClr val="tx2">
                    <a:lumMod val="75000"/>
                  </a:schemeClr>
                </a:solidFill>
                <a:latin typeface="Courier New" panose="02070309020205020404" pitchFamily="49" charset="0"/>
                <a:cs typeface="Courier New" panose="02070309020205020404" pitchFamily="49" charset="0"/>
              </a:rPr>
              <a:t> postal_code </a:t>
            </a:r>
            <a:r>
              <a:rPr lang="en-US" sz="2000" b="1" dirty="0">
                <a:solidFill>
                  <a:schemeClr val="accent6">
                    <a:lumMod val="75000"/>
                  </a:schemeClr>
                </a:solidFill>
                <a:latin typeface="Courier New" panose="02070309020205020404" pitchFamily="49" charset="0"/>
                <a:cs typeface="Courier New" panose="02070309020205020404" pitchFamily="49" charset="0"/>
              </a:rPr>
              <a:t>NOT</a:t>
            </a:r>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IN </a:t>
            </a:r>
          </a:p>
          <a:p>
            <a:r>
              <a:rPr lang="en-US" sz="2000" b="1" dirty="0">
                <a:solidFill>
                  <a:schemeClr val="accent6">
                    <a:lumMod val="75000"/>
                  </a:schemeClr>
                </a:solidFill>
                <a:latin typeface="Courier New" panose="02070309020205020404" pitchFamily="49" charset="0"/>
                <a:cs typeface="Courier New" panose="02070309020205020404" pitchFamily="49" charset="0"/>
              </a:rPr>
              <a:t>                   </a:t>
            </a:r>
            <a:r>
              <a:rPr lang="en-US" sz="2000" dirty="0">
                <a:solidFill>
                  <a:schemeClr val="tx2">
                    <a:lumMod val="75000"/>
                  </a:schemeClr>
                </a:solidFill>
                <a:latin typeface="Courier New" panose="02070309020205020404" pitchFamily="49" charset="0"/>
                <a:cs typeface="Courier New" panose="02070309020205020404" pitchFamily="49" charset="0"/>
              </a:rPr>
              <a:t>(45403,29444,26284);</a:t>
            </a:r>
          </a:p>
        </p:txBody>
      </p:sp>
      <p:sp>
        <p:nvSpPr>
          <p:cNvPr id="11" name="Rectangle 10">
            <a:extLst>
              <a:ext uri="{FF2B5EF4-FFF2-40B4-BE49-F238E27FC236}">
                <a16:creationId xmlns:a16="http://schemas.microsoft.com/office/drawing/2014/main" id="{533F6666-6C37-5E49-A879-70E814C58619}"/>
              </a:ext>
            </a:extLst>
          </p:cNvPr>
          <p:cNvSpPr/>
          <p:nvPr/>
        </p:nvSpPr>
        <p:spPr>
          <a:xfrm>
            <a:off x="918210" y="5086035"/>
            <a:ext cx="6647974" cy="707886"/>
          </a:xfrm>
          <a:prstGeom prst="rect">
            <a:avLst/>
          </a:prstGeom>
          <a:solidFill>
            <a:schemeClr val="bg2">
              <a:lumMod val="90000"/>
            </a:schemeClr>
          </a:solidFill>
        </p:spPr>
        <p:txBody>
          <a:bodyPr wrap="none">
            <a:spAutoFit/>
          </a:bodyPr>
          <a:lstStyle/>
          <a:p>
            <a:r>
              <a:rPr lang="en-US" sz="2000" b="1" dirty="0">
                <a:solidFill>
                  <a:schemeClr val="accent6">
                    <a:lumMod val="75000"/>
                  </a:schemeClr>
                </a:solidFill>
                <a:latin typeface="Courier New" panose="02070309020205020404" pitchFamily="49" charset="0"/>
                <a:cs typeface="Courier New" panose="02070309020205020404" pitchFamily="49" charset="0"/>
              </a:rPr>
              <a:t>SELECT </a:t>
            </a:r>
            <a:r>
              <a:rPr lang="en-US" sz="2000" dirty="0">
                <a:solidFill>
                  <a:schemeClr val="tx2">
                    <a:lumMod val="75000"/>
                  </a:schemeClr>
                </a:solidFill>
                <a:latin typeface="Courier New" panose="02070309020205020404" pitchFamily="49" charset="0"/>
                <a:cs typeface="Courier New" panose="02070309020205020404" pitchFamily="49" charset="0"/>
              </a:rPr>
              <a:t>*</a:t>
            </a:r>
            <a:r>
              <a:rPr lang="en-US" sz="2000" b="1" dirty="0">
                <a:solidFill>
                  <a:schemeClr val="accent6">
                    <a:lumMod val="75000"/>
                  </a:schemeClr>
                </a:solidFill>
                <a:latin typeface="Courier New" panose="02070309020205020404" pitchFamily="49" charset="0"/>
                <a:cs typeface="Courier New" panose="02070309020205020404" pitchFamily="49" charset="0"/>
              </a:rPr>
              <a:t> FROM</a:t>
            </a:r>
            <a:r>
              <a:rPr lang="en-US" sz="2000" dirty="0">
                <a:solidFill>
                  <a:schemeClr val="tx2">
                    <a:lumMod val="75000"/>
                  </a:schemeClr>
                </a:solidFill>
                <a:latin typeface="Courier New" panose="02070309020205020404" pitchFamily="49" charset="0"/>
                <a:cs typeface="Courier New" panose="02070309020205020404" pitchFamily="49" charset="0"/>
              </a:rPr>
              <a:t> Customers</a:t>
            </a:r>
          </a:p>
          <a:p>
            <a:r>
              <a:rPr lang="en-US" sz="2000" b="1" dirty="0">
                <a:solidFill>
                  <a:schemeClr val="accent6">
                    <a:lumMod val="75000"/>
                  </a:schemeClr>
                </a:solidFill>
                <a:latin typeface="Courier New" panose="02070309020205020404" pitchFamily="49" charset="0"/>
                <a:cs typeface="Courier New" panose="02070309020205020404" pitchFamily="49" charset="0"/>
              </a:rPr>
              <a:t> WHERE</a:t>
            </a:r>
            <a:r>
              <a:rPr lang="en-US" sz="2000" dirty="0">
                <a:solidFill>
                  <a:schemeClr val="tx2">
                    <a:lumMod val="75000"/>
                  </a:schemeClr>
                </a:solidFill>
                <a:latin typeface="Courier New" panose="02070309020205020404" pitchFamily="49" charset="0"/>
                <a:cs typeface="Courier New" panose="02070309020205020404" pitchFamily="49" charset="0"/>
              </a:rPr>
              <a:t> 'Jones' </a:t>
            </a:r>
            <a:r>
              <a:rPr lang="en-US" sz="2000" b="1" dirty="0">
                <a:solidFill>
                  <a:schemeClr val="accent6">
                    <a:lumMod val="75000"/>
                  </a:schemeClr>
                </a:solidFill>
                <a:latin typeface="Courier New" panose="02070309020205020404" pitchFamily="49" charset="0"/>
                <a:cs typeface="Courier New" panose="02070309020205020404" pitchFamily="49" charset="0"/>
              </a:rPr>
              <a:t>IN </a:t>
            </a:r>
            <a:r>
              <a:rPr lang="en-US" sz="2000" dirty="0">
                <a:solidFill>
                  <a:schemeClr val="tx2">
                    <a:lumMod val="75000"/>
                  </a:schemeClr>
                </a:solidFill>
                <a:latin typeface="Courier New" panose="02070309020205020404" pitchFamily="49" charset="0"/>
                <a:cs typeface="Courier New" panose="02070309020205020404" pitchFamily="49" charset="0"/>
              </a:rPr>
              <a:t>(first_name, last_name);</a:t>
            </a:r>
          </a:p>
        </p:txBody>
      </p:sp>
    </p:spTree>
    <p:extLst>
      <p:ext uri="{BB962C8B-B14F-4D97-AF65-F5344CB8AC3E}">
        <p14:creationId xmlns:p14="http://schemas.microsoft.com/office/powerpoint/2010/main" val="2980779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FB1D-43D8-E24A-B2C9-693FCC10283F}"/>
              </a:ext>
            </a:extLst>
          </p:cNvPr>
          <p:cNvSpPr>
            <a:spLocks noGrp="1"/>
          </p:cNvSpPr>
          <p:nvPr>
            <p:ph type="title"/>
          </p:nvPr>
        </p:nvSpPr>
        <p:spPr/>
        <p:txBody>
          <a:bodyPr/>
          <a:lstStyle/>
          <a:p>
            <a:r>
              <a:rPr lang="en-US" dirty="0"/>
              <a:t>SQL as a Query Language</a:t>
            </a:r>
          </a:p>
        </p:txBody>
      </p:sp>
      <p:sp>
        <p:nvSpPr>
          <p:cNvPr id="3" name="Content Placeholder 2">
            <a:extLst>
              <a:ext uri="{FF2B5EF4-FFF2-40B4-BE49-F238E27FC236}">
                <a16:creationId xmlns:a16="http://schemas.microsoft.com/office/drawing/2014/main" id="{24EE8124-E9EA-D040-AA0D-E802BDFA25E6}"/>
              </a:ext>
            </a:extLst>
          </p:cNvPr>
          <p:cNvSpPr>
            <a:spLocks noGrp="1"/>
          </p:cNvSpPr>
          <p:nvPr>
            <p:ph idx="1"/>
          </p:nvPr>
        </p:nvSpPr>
        <p:spPr/>
        <p:txBody>
          <a:bodyPr/>
          <a:lstStyle/>
          <a:p>
            <a:r>
              <a:rPr lang="en-US" dirty="0"/>
              <a:t>SQL is the standard query language for retrieving data from relational databases.</a:t>
            </a:r>
          </a:p>
          <a:p>
            <a:r>
              <a:rPr lang="en-US" dirty="0"/>
              <a:t>SQL is a standard and is supported by virtually all relational databases in the same manner.</a:t>
            </a:r>
          </a:p>
          <a:p>
            <a:r>
              <a:rPr lang="en-US" dirty="0"/>
              <a:t>Queries built for one database generally run without modification against another database.</a:t>
            </a:r>
          </a:p>
          <a:p>
            <a:r>
              <a:rPr lang="en-US" dirty="0"/>
              <a:t>Many vendors provide extensions to SQL for analytics and special data types.</a:t>
            </a:r>
          </a:p>
        </p:txBody>
      </p:sp>
      <p:sp>
        <p:nvSpPr>
          <p:cNvPr id="4" name="Date Placeholder 3">
            <a:extLst>
              <a:ext uri="{FF2B5EF4-FFF2-40B4-BE49-F238E27FC236}">
                <a16:creationId xmlns:a16="http://schemas.microsoft.com/office/drawing/2014/main" id="{3C66366A-9788-284E-8C4E-2D24C9AE58ED}"/>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10D5DFB3-1D17-7C40-BA95-4F9B78B09565}"/>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E93A4005-86EC-F94A-9139-7A34B559534D}"/>
              </a:ext>
            </a:extLst>
          </p:cNvPr>
          <p:cNvSpPr>
            <a:spLocks noGrp="1"/>
          </p:cNvSpPr>
          <p:nvPr>
            <p:ph type="sldNum" sz="quarter" idx="12"/>
          </p:nvPr>
        </p:nvSpPr>
        <p:spPr/>
        <p:txBody>
          <a:bodyPr/>
          <a:lstStyle/>
          <a:p>
            <a:fld id="{C0F4FBFA-1248-4AAF-9253-30F121885773}" type="slidenum">
              <a:rPr lang="en-US" smtClean="0"/>
              <a:t>4</a:t>
            </a:fld>
            <a:endParaRPr lang="en-US"/>
          </a:p>
        </p:txBody>
      </p:sp>
    </p:spTree>
    <p:extLst>
      <p:ext uri="{BB962C8B-B14F-4D97-AF65-F5344CB8AC3E}">
        <p14:creationId xmlns:p14="http://schemas.microsoft.com/office/powerpoint/2010/main" val="880946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8AD4-FD93-5648-878A-A8C812DC5242}"/>
              </a:ext>
            </a:extLst>
          </p:cNvPr>
          <p:cNvSpPr>
            <a:spLocks noGrp="1"/>
          </p:cNvSpPr>
          <p:nvPr>
            <p:ph type="title"/>
          </p:nvPr>
        </p:nvSpPr>
        <p:spPr/>
        <p:txBody>
          <a:bodyPr/>
          <a:lstStyle/>
          <a:p>
            <a:r>
              <a:rPr lang="en-US" dirty="0"/>
              <a:t>Existential Qualifiers</a:t>
            </a:r>
          </a:p>
        </p:txBody>
      </p:sp>
      <p:sp>
        <p:nvSpPr>
          <p:cNvPr id="3" name="Content Placeholder 2">
            <a:extLst>
              <a:ext uri="{FF2B5EF4-FFF2-40B4-BE49-F238E27FC236}">
                <a16:creationId xmlns:a16="http://schemas.microsoft.com/office/drawing/2014/main" id="{5F3ECDB1-3A0B-4547-844F-1EFEAEC1C607}"/>
              </a:ext>
            </a:extLst>
          </p:cNvPr>
          <p:cNvSpPr>
            <a:spLocks noGrp="1"/>
          </p:cNvSpPr>
          <p:nvPr>
            <p:ph idx="1"/>
          </p:nvPr>
        </p:nvSpPr>
        <p:spPr/>
        <p:txBody>
          <a:bodyPr/>
          <a:lstStyle/>
          <a:p>
            <a:r>
              <a:rPr lang="en-US" dirty="0"/>
              <a:t>There are two existential qualifiers on sets:</a:t>
            </a:r>
          </a:p>
          <a:p>
            <a:pPr lvl="1"/>
            <a:r>
              <a:rPr lang="en-US" b="1" dirty="0">
                <a:latin typeface="Bookman Old Style" panose="02050604050505020204" pitchFamily="18" charset="0"/>
              </a:rPr>
              <a:t>ANY</a:t>
            </a:r>
          </a:p>
          <a:p>
            <a:pPr lvl="1"/>
            <a:r>
              <a:rPr lang="en-US" b="1" dirty="0">
                <a:latin typeface="Bookman Old Style" panose="02050604050505020204" pitchFamily="18" charset="0"/>
              </a:rPr>
              <a:t>ALL</a:t>
            </a:r>
          </a:p>
          <a:p>
            <a:r>
              <a:rPr lang="en-US" dirty="0"/>
              <a:t>These are often combined with the set membership test operators </a:t>
            </a:r>
            <a:r>
              <a:rPr lang="en-US" sz="2800" b="1" dirty="0">
                <a:latin typeface="Bookman Old Style" panose="02050604050505020204" pitchFamily="18" charset="0"/>
              </a:rPr>
              <a:t>IN</a:t>
            </a:r>
            <a:r>
              <a:rPr lang="en-US" dirty="0"/>
              <a:t> and </a:t>
            </a:r>
            <a:r>
              <a:rPr lang="en-US" sz="2800" b="1" dirty="0">
                <a:latin typeface="Bookman Old Style" panose="02050604050505020204" pitchFamily="18" charset="0"/>
              </a:rPr>
              <a:t>NOT IN</a:t>
            </a:r>
            <a:r>
              <a:rPr lang="en-US" dirty="0"/>
              <a:t>.</a:t>
            </a:r>
          </a:p>
        </p:txBody>
      </p:sp>
      <p:sp>
        <p:nvSpPr>
          <p:cNvPr id="4" name="Date Placeholder 3">
            <a:extLst>
              <a:ext uri="{FF2B5EF4-FFF2-40B4-BE49-F238E27FC236}">
                <a16:creationId xmlns:a16="http://schemas.microsoft.com/office/drawing/2014/main" id="{FAC04144-217A-004D-A743-1B1BF8E1D806}"/>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2ECB0EB0-E129-0C41-A0A8-42E2CA6905EF}"/>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43FE1BFB-AF7B-F742-9106-4367156C1955}"/>
              </a:ext>
            </a:extLst>
          </p:cNvPr>
          <p:cNvSpPr>
            <a:spLocks noGrp="1"/>
          </p:cNvSpPr>
          <p:nvPr>
            <p:ph type="sldNum" sz="quarter" idx="12"/>
          </p:nvPr>
        </p:nvSpPr>
        <p:spPr/>
        <p:txBody>
          <a:bodyPr/>
          <a:lstStyle/>
          <a:p>
            <a:fld id="{C0F4FBFA-1248-4AAF-9253-30F121885773}" type="slidenum">
              <a:rPr lang="en-US" smtClean="0"/>
              <a:t>40</a:t>
            </a:fld>
            <a:endParaRPr lang="en-US"/>
          </a:p>
        </p:txBody>
      </p:sp>
      <p:sp>
        <p:nvSpPr>
          <p:cNvPr id="7" name="TextBox 6">
            <a:extLst>
              <a:ext uri="{FF2B5EF4-FFF2-40B4-BE49-F238E27FC236}">
                <a16:creationId xmlns:a16="http://schemas.microsoft.com/office/drawing/2014/main" id="{B1DA379F-14E1-654A-BE6B-676C15BDEB0D}"/>
              </a:ext>
            </a:extLst>
          </p:cNvPr>
          <p:cNvSpPr txBox="1"/>
          <p:nvPr/>
        </p:nvSpPr>
        <p:spPr>
          <a:xfrm>
            <a:off x="645160" y="5507765"/>
            <a:ext cx="5943589" cy="461665"/>
          </a:xfrm>
          <a:prstGeom prst="rect">
            <a:avLst/>
          </a:prstGeom>
          <a:noFill/>
        </p:spPr>
        <p:txBody>
          <a:bodyPr wrap="square" rtlCol="0">
            <a:spAutoFit/>
          </a:bodyPr>
          <a:lstStyle/>
          <a:p>
            <a:r>
              <a:rPr lang="en-US" sz="1200" dirty="0">
                <a:solidFill>
                  <a:schemeClr val="bg2">
                    <a:lumMod val="25000"/>
                  </a:schemeClr>
                </a:solidFill>
                <a:latin typeface="Baskerville" panose="02020502070401020303" pitchFamily="18" charset="0"/>
                <a:ea typeface="Baskerville" panose="02020502070401020303" pitchFamily="18" charset="0"/>
              </a:rPr>
              <a:t>The support for existential qualifiers differs among databases. For example, SQLite does not support the ALL and ANY operators.</a:t>
            </a:r>
          </a:p>
        </p:txBody>
      </p:sp>
      <p:cxnSp>
        <p:nvCxnSpPr>
          <p:cNvPr id="8" name="Straight Connector 7">
            <a:extLst>
              <a:ext uri="{FF2B5EF4-FFF2-40B4-BE49-F238E27FC236}">
                <a16:creationId xmlns:a16="http://schemas.microsoft.com/office/drawing/2014/main" id="{97C60E77-DACE-7C4F-8E13-2C17FD3BBC18}"/>
              </a:ext>
            </a:extLst>
          </p:cNvPr>
          <p:cNvCxnSpPr>
            <a:cxnSpLocks/>
          </p:cNvCxnSpPr>
          <p:nvPr/>
        </p:nvCxnSpPr>
        <p:spPr>
          <a:xfrm>
            <a:off x="609600" y="5480986"/>
            <a:ext cx="0" cy="488444"/>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391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A70A-A0E6-F342-9FFD-6851EDE19A23}"/>
              </a:ext>
            </a:extLst>
          </p:cNvPr>
          <p:cNvSpPr>
            <a:spLocks noGrp="1"/>
          </p:cNvSpPr>
          <p:nvPr>
            <p:ph type="title"/>
          </p:nvPr>
        </p:nvSpPr>
        <p:spPr/>
        <p:txBody>
          <a:bodyPr/>
          <a:lstStyle/>
          <a:p>
            <a:r>
              <a:rPr lang="en-US" dirty="0"/>
              <a:t>Example:  Existential Quantifiers</a:t>
            </a:r>
          </a:p>
        </p:txBody>
      </p:sp>
      <p:sp>
        <p:nvSpPr>
          <p:cNvPr id="4" name="Date Placeholder 3">
            <a:extLst>
              <a:ext uri="{FF2B5EF4-FFF2-40B4-BE49-F238E27FC236}">
                <a16:creationId xmlns:a16="http://schemas.microsoft.com/office/drawing/2014/main" id="{393C01CE-2E64-8C46-AEDA-4F905755F3D9}"/>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86AD94E7-C473-A54D-9D9F-BE384E440DE4}"/>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F27316EE-E1CB-1A44-813C-8ABCEF63178A}"/>
              </a:ext>
            </a:extLst>
          </p:cNvPr>
          <p:cNvSpPr>
            <a:spLocks noGrp="1"/>
          </p:cNvSpPr>
          <p:nvPr>
            <p:ph type="sldNum" sz="quarter" idx="12"/>
          </p:nvPr>
        </p:nvSpPr>
        <p:spPr/>
        <p:txBody>
          <a:bodyPr/>
          <a:lstStyle/>
          <a:p>
            <a:fld id="{C0F4FBFA-1248-4AAF-9253-30F121885773}" type="slidenum">
              <a:rPr lang="en-US" smtClean="0"/>
              <a:t>41</a:t>
            </a:fld>
            <a:endParaRPr lang="en-US"/>
          </a:p>
        </p:txBody>
      </p:sp>
      <p:pic>
        <p:nvPicPr>
          <p:cNvPr id="7" name="Picture 6">
            <a:extLst>
              <a:ext uri="{FF2B5EF4-FFF2-40B4-BE49-F238E27FC236}">
                <a16:creationId xmlns:a16="http://schemas.microsoft.com/office/drawing/2014/main" id="{7634D8EC-9E08-C744-A30E-3A91ECE08A43}"/>
              </a:ext>
            </a:extLst>
          </p:cNvPr>
          <p:cNvPicPr>
            <a:picLocks noChangeAspect="1"/>
          </p:cNvPicPr>
          <p:nvPr/>
        </p:nvPicPr>
        <p:blipFill>
          <a:blip r:embed="rId2"/>
          <a:stretch>
            <a:fillRect/>
          </a:stretch>
        </p:blipFill>
        <p:spPr>
          <a:xfrm>
            <a:off x="472440" y="1371600"/>
            <a:ext cx="2316357" cy="3581400"/>
          </a:xfrm>
          <a:prstGeom prst="rect">
            <a:avLst/>
          </a:prstGeom>
        </p:spPr>
      </p:pic>
      <p:sp>
        <p:nvSpPr>
          <p:cNvPr id="8" name="Rectangle 7">
            <a:extLst>
              <a:ext uri="{FF2B5EF4-FFF2-40B4-BE49-F238E27FC236}">
                <a16:creationId xmlns:a16="http://schemas.microsoft.com/office/drawing/2014/main" id="{E9D1D230-3F7E-BB4D-AC49-BCD3ABB92850}"/>
              </a:ext>
            </a:extLst>
          </p:cNvPr>
          <p:cNvSpPr/>
          <p:nvPr/>
        </p:nvSpPr>
        <p:spPr>
          <a:xfrm>
            <a:off x="3103880" y="1619389"/>
            <a:ext cx="5547360" cy="1015663"/>
          </a:xfrm>
          <a:prstGeom prst="rect">
            <a:avLst/>
          </a:prstGeom>
          <a:solidFill>
            <a:schemeClr val="bg2">
              <a:lumMod val="90000"/>
            </a:schemeClr>
          </a:solidFill>
        </p:spPr>
        <p:txBody>
          <a:bodyPr wrap="square">
            <a:spAutoFit/>
          </a:bodyPr>
          <a:lstStyle/>
          <a:p>
            <a:r>
              <a:rPr lang="en-US" sz="2000" b="1" dirty="0">
                <a:solidFill>
                  <a:schemeClr val="accent6">
                    <a:lumMod val="75000"/>
                  </a:schemeClr>
                </a:solidFill>
                <a:latin typeface="Courier New" panose="02070309020205020404" pitchFamily="49" charset="0"/>
                <a:cs typeface="Courier New" panose="02070309020205020404" pitchFamily="49" charset="0"/>
              </a:rPr>
              <a:t>SELECT </a:t>
            </a:r>
            <a:r>
              <a:rPr lang="en-US" sz="2000" dirty="0">
                <a:solidFill>
                  <a:schemeClr val="tx2">
                    <a:lumMod val="75000"/>
                  </a:schemeClr>
                </a:solidFill>
                <a:latin typeface="Courier New" panose="02070309020205020404" pitchFamily="49" charset="0"/>
                <a:cs typeface="Courier New" panose="02070309020205020404" pitchFamily="49" charset="0"/>
              </a:rPr>
              <a:t>*</a:t>
            </a:r>
            <a:br>
              <a:rPr lang="en-US" sz="2000" dirty="0">
                <a:solidFill>
                  <a:schemeClr val="tx2">
                    <a:lumMod val="75000"/>
                  </a:schemeClr>
                </a:solidFill>
                <a:latin typeface="Courier New" panose="02070309020205020404" pitchFamily="49" charset="0"/>
                <a:cs typeface="Courier New" panose="02070309020205020404" pitchFamily="49" charset="0"/>
              </a:rPr>
            </a:br>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FROM</a:t>
            </a:r>
            <a:r>
              <a:rPr lang="en-US" sz="2000" dirty="0">
                <a:solidFill>
                  <a:schemeClr val="tx2">
                    <a:lumMod val="75000"/>
                  </a:schemeClr>
                </a:solidFill>
                <a:latin typeface="Courier New" panose="02070309020205020404" pitchFamily="49" charset="0"/>
                <a:cs typeface="Courier New" panose="02070309020205020404" pitchFamily="49" charset="0"/>
              </a:rPr>
              <a:t> Courses</a:t>
            </a:r>
          </a:p>
          <a:p>
            <a:r>
              <a:rPr lang="en-US" sz="2000" b="1" dirty="0">
                <a:solidFill>
                  <a:schemeClr val="accent6">
                    <a:lumMod val="75000"/>
                  </a:schemeClr>
                </a:solidFill>
                <a:latin typeface="Courier New" panose="02070309020205020404" pitchFamily="49" charset="0"/>
                <a:cs typeface="Courier New" panose="02070309020205020404" pitchFamily="49" charset="0"/>
              </a:rPr>
              <a:t> WHERE</a:t>
            </a:r>
            <a:r>
              <a:rPr lang="en-US" sz="2000" dirty="0">
                <a:solidFill>
                  <a:schemeClr val="tx2">
                    <a:lumMod val="75000"/>
                  </a:schemeClr>
                </a:solidFill>
                <a:latin typeface="Courier New" panose="02070309020205020404" pitchFamily="49" charset="0"/>
                <a:cs typeface="Courier New" panose="02070309020205020404" pitchFamily="49" charset="0"/>
              </a:rPr>
              <a:t> credits &gt; </a:t>
            </a:r>
            <a:r>
              <a:rPr lang="en-US" sz="2000" b="1" dirty="0">
                <a:solidFill>
                  <a:schemeClr val="accent6">
                    <a:lumMod val="75000"/>
                  </a:schemeClr>
                </a:solidFill>
                <a:latin typeface="Courier New" panose="02070309020205020404" pitchFamily="49" charset="0"/>
                <a:cs typeface="Courier New" panose="02070309020205020404" pitchFamily="49" charset="0"/>
              </a:rPr>
              <a:t>ANY</a:t>
            </a:r>
            <a:r>
              <a:rPr lang="en-US" sz="2000" dirty="0">
                <a:solidFill>
                  <a:schemeClr val="tx2">
                    <a:lumMod val="75000"/>
                  </a:schemeClr>
                </a:solidFill>
                <a:latin typeface="Courier New" panose="02070309020205020404" pitchFamily="49" charset="0"/>
                <a:cs typeface="Courier New" panose="02070309020205020404" pitchFamily="49" charset="0"/>
              </a:rPr>
              <a:t> (4, 2, 3);</a:t>
            </a:r>
          </a:p>
        </p:txBody>
      </p:sp>
      <p:sp>
        <p:nvSpPr>
          <p:cNvPr id="9" name="Rectangle 8">
            <a:extLst>
              <a:ext uri="{FF2B5EF4-FFF2-40B4-BE49-F238E27FC236}">
                <a16:creationId xmlns:a16="http://schemas.microsoft.com/office/drawing/2014/main" id="{B0F91506-5FC4-C84A-95AA-936E0B6CFD71}"/>
              </a:ext>
            </a:extLst>
          </p:cNvPr>
          <p:cNvSpPr/>
          <p:nvPr/>
        </p:nvSpPr>
        <p:spPr>
          <a:xfrm>
            <a:off x="3124200" y="2895600"/>
            <a:ext cx="5547360" cy="1015663"/>
          </a:xfrm>
          <a:prstGeom prst="rect">
            <a:avLst/>
          </a:prstGeom>
          <a:solidFill>
            <a:schemeClr val="bg2">
              <a:lumMod val="90000"/>
            </a:schemeClr>
          </a:solidFill>
        </p:spPr>
        <p:txBody>
          <a:bodyPr wrap="square">
            <a:spAutoFit/>
          </a:bodyPr>
          <a:lstStyle/>
          <a:p>
            <a:r>
              <a:rPr lang="en-US" sz="2000" b="1" dirty="0">
                <a:solidFill>
                  <a:schemeClr val="accent6">
                    <a:lumMod val="75000"/>
                  </a:schemeClr>
                </a:solidFill>
                <a:latin typeface="Courier New" panose="02070309020205020404" pitchFamily="49" charset="0"/>
                <a:cs typeface="Courier New" panose="02070309020205020404" pitchFamily="49" charset="0"/>
              </a:rPr>
              <a:t>SELECT </a:t>
            </a:r>
            <a:r>
              <a:rPr lang="en-US" sz="2000" dirty="0">
                <a:solidFill>
                  <a:schemeClr val="tx2">
                    <a:lumMod val="75000"/>
                  </a:schemeClr>
                </a:solidFill>
                <a:latin typeface="Courier New" panose="02070309020205020404" pitchFamily="49" charset="0"/>
                <a:cs typeface="Courier New" panose="02070309020205020404" pitchFamily="49" charset="0"/>
              </a:rPr>
              <a:t>*</a:t>
            </a:r>
            <a:br>
              <a:rPr lang="en-US" sz="2000" dirty="0">
                <a:solidFill>
                  <a:schemeClr val="tx2">
                    <a:lumMod val="75000"/>
                  </a:schemeClr>
                </a:solidFill>
                <a:latin typeface="Courier New" panose="02070309020205020404" pitchFamily="49" charset="0"/>
                <a:cs typeface="Courier New" panose="02070309020205020404" pitchFamily="49" charset="0"/>
              </a:rPr>
            </a:br>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FROM</a:t>
            </a:r>
            <a:r>
              <a:rPr lang="en-US" sz="2000" dirty="0">
                <a:solidFill>
                  <a:schemeClr val="tx2">
                    <a:lumMod val="75000"/>
                  </a:schemeClr>
                </a:solidFill>
                <a:latin typeface="Courier New" panose="02070309020205020404" pitchFamily="49" charset="0"/>
                <a:cs typeface="Courier New" panose="02070309020205020404" pitchFamily="49" charset="0"/>
              </a:rPr>
              <a:t> Courses</a:t>
            </a:r>
          </a:p>
          <a:p>
            <a:r>
              <a:rPr lang="en-US" sz="2000" b="1" dirty="0">
                <a:solidFill>
                  <a:schemeClr val="accent6">
                    <a:lumMod val="75000"/>
                  </a:schemeClr>
                </a:solidFill>
                <a:latin typeface="Courier New" panose="02070309020205020404" pitchFamily="49" charset="0"/>
                <a:cs typeface="Courier New" panose="02070309020205020404" pitchFamily="49" charset="0"/>
              </a:rPr>
              <a:t> WHERE</a:t>
            </a:r>
            <a:r>
              <a:rPr lang="en-US" sz="2000" dirty="0">
                <a:solidFill>
                  <a:schemeClr val="tx2">
                    <a:lumMod val="75000"/>
                  </a:schemeClr>
                </a:solidFill>
                <a:latin typeface="Courier New" panose="02070309020205020404" pitchFamily="49" charset="0"/>
                <a:cs typeface="Courier New" panose="02070309020205020404" pitchFamily="49" charset="0"/>
              </a:rPr>
              <a:t> credits &gt; </a:t>
            </a:r>
            <a:r>
              <a:rPr lang="en-US" sz="2000" b="1" dirty="0">
                <a:solidFill>
                  <a:schemeClr val="accent6">
                    <a:lumMod val="75000"/>
                  </a:schemeClr>
                </a:solidFill>
                <a:latin typeface="Courier New" panose="02070309020205020404" pitchFamily="49" charset="0"/>
                <a:cs typeface="Courier New" panose="02070309020205020404" pitchFamily="49" charset="0"/>
              </a:rPr>
              <a:t>ALL</a:t>
            </a:r>
            <a:r>
              <a:rPr lang="en-US" sz="2000" dirty="0">
                <a:solidFill>
                  <a:schemeClr val="tx2">
                    <a:lumMod val="75000"/>
                  </a:schemeClr>
                </a:solidFill>
                <a:latin typeface="Courier New" panose="02070309020205020404" pitchFamily="49" charset="0"/>
                <a:cs typeface="Courier New" panose="02070309020205020404" pitchFamily="49" charset="0"/>
              </a:rPr>
              <a:t> (1, 2, 3);</a:t>
            </a:r>
          </a:p>
        </p:txBody>
      </p:sp>
      <p:sp>
        <p:nvSpPr>
          <p:cNvPr id="10" name="TextBox 9">
            <a:extLst>
              <a:ext uri="{FF2B5EF4-FFF2-40B4-BE49-F238E27FC236}">
                <a16:creationId xmlns:a16="http://schemas.microsoft.com/office/drawing/2014/main" id="{76DE465C-13FB-5F44-9836-541F4A747B64}"/>
              </a:ext>
            </a:extLst>
          </p:cNvPr>
          <p:cNvSpPr txBox="1"/>
          <p:nvPr/>
        </p:nvSpPr>
        <p:spPr>
          <a:xfrm>
            <a:off x="457200" y="5964892"/>
            <a:ext cx="8229600" cy="307777"/>
          </a:xfrm>
          <a:prstGeom prst="rect">
            <a:avLst/>
          </a:prstGeom>
          <a:noFill/>
        </p:spPr>
        <p:txBody>
          <a:bodyPr wrap="square" rtlCol="0">
            <a:spAutoFit/>
          </a:bodyPr>
          <a:lstStyle/>
          <a:p>
            <a:r>
              <a:rPr lang="en-US" sz="1400" i="1" dirty="0">
                <a:solidFill>
                  <a:schemeClr val="bg2">
                    <a:lumMod val="25000"/>
                  </a:schemeClr>
                </a:solidFill>
                <a:latin typeface="Baskerville" panose="02020502070401020303" pitchFamily="18" charset="0"/>
                <a:ea typeface="Baskerville" panose="02020502070401020303" pitchFamily="18" charset="0"/>
              </a:rPr>
              <a:t>The existential quantifiers are most useful when combined with subqueries that generate the sets.</a:t>
            </a:r>
          </a:p>
        </p:txBody>
      </p:sp>
    </p:spTree>
    <p:extLst>
      <p:ext uri="{BB962C8B-B14F-4D97-AF65-F5344CB8AC3E}">
        <p14:creationId xmlns:p14="http://schemas.microsoft.com/office/powerpoint/2010/main" val="2505090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0B1D-F801-C44B-9437-94EE0921BA0F}"/>
              </a:ext>
            </a:extLst>
          </p:cNvPr>
          <p:cNvSpPr>
            <a:spLocks noGrp="1"/>
          </p:cNvSpPr>
          <p:nvPr>
            <p:ph type="title"/>
          </p:nvPr>
        </p:nvSpPr>
        <p:spPr/>
        <p:txBody>
          <a:bodyPr/>
          <a:lstStyle/>
          <a:p>
            <a:r>
              <a:rPr lang="en-US" dirty="0"/>
              <a:t>Summary: Building Conditions</a:t>
            </a:r>
          </a:p>
        </p:txBody>
      </p:sp>
      <p:sp>
        <p:nvSpPr>
          <p:cNvPr id="3" name="Content Placeholder 2">
            <a:extLst>
              <a:ext uri="{FF2B5EF4-FFF2-40B4-BE49-F238E27FC236}">
                <a16:creationId xmlns:a16="http://schemas.microsoft.com/office/drawing/2014/main" id="{711439D4-C660-3042-9950-26F4932FDCED}"/>
              </a:ext>
            </a:extLst>
          </p:cNvPr>
          <p:cNvSpPr>
            <a:spLocks noGrp="1"/>
          </p:cNvSpPr>
          <p:nvPr>
            <p:ph idx="1"/>
          </p:nvPr>
        </p:nvSpPr>
        <p:spPr>
          <a:xfrm>
            <a:off x="457200" y="1447800"/>
            <a:ext cx="8229600" cy="4876800"/>
          </a:xfrm>
        </p:spPr>
        <p:txBody>
          <a:bodyPr>
            <a:normAutofit fontScale="92500" lnSpcReduction="10000"/>
          </a:bodyPr>
          <a:lstStyle/>
          <a:p>
            <a:r>
              <a:rPr lang="en-US" sz="2800" dirty="0"/>
              <a:t>The condition in a </a:t>
            </a:r>
            <a:r>
              <a:rPr lang="en-US" sz="2800" b="1" dirty="0"/>
              <a:t>WHERE</a:t>
            </a:r>
            <a:r>
              <a:rPr lang="en-US" sz="2800" dirty="0"/>
              <a:t> clause is a Boolean expression that evaluates to </a:t>
            </a:r>
            <a:r>
              <a:rPr lang="en-US" sz="2800" dirty="0">
                <a:latin typeface="Bookman Old Style" panose="02050604050505020204" pitchFamily="18" charset="0"/>
              </a:rPr>
              <a:t>True</a:t>
            </a:r>
            <a:r>
              <a:rPr lang="en-US" sz="2800" dirty="0"/>
              <a:t> or </a:t>
            </a:r>
            <a:r>
              <a:rPr lang="en-US" sz="2800" dirty="0">
                <a:latin typeface="Bookman Old Style" panose="02050604050505020204" pitchFamily="18" charset="0"/>
              </a:rPr>
              <a:t>False</a:t>
            </a:r>
            <a:r>
              <a:rPr lang="en-US" sz="2800" dirty="0"/>
              <a:t>.</a:t>
            </a:r>
          </a:p>
          <a:p>
            <a:r>
              <a:rPr lang="en-US" sz="2800" dirty="0"/>
              <a:t>Conditional expressions are comprised of:</a:t>
            </a:r>
          </a:p>
          <a:p>
            <a:pPr lvl="1"/>
            <a:r>
              <a:rPr lang="en-US" sz="2400" dirty="0"/>
              <a:t>Literals (numbers or text, </a:t>
            </a:r>
            <a:r>
              <a:rPr lang="en-US" sz="2400" i="1" dirty="0"/>
              <a:t>e.g.</a:t>
            </a:r>
            <a:r>
              <a:rPr lang="en-US" sz="2400" dirty="0"/>
              <a:t>, 5 or ‘James’)</a:t>
            </a:r>
          </a:p>
          <a:p>
            <a:pPr lvl="1"/>
            <a:r>
              <a:rPr lang="en-US" sz="2400" dirty="0"/>
              <a:t>Columns in a table or view that is in the </a:t>
            </a:r>
            <a:r>
              <a:rPr lang="en-US" sz="2400" b="1" dirty="0"/>
              <a:t>FROM</a:t>
            </a:r>
            <a:r>
              <a:rPr lang="en-US" sz="2400" dirty="0"/>
              <a:t> clause, </a:t>
            </a:r>
            <a:r>
              <a:rPr lang="en-US" sz="2400" i="1" dirty="0"/>
              <a:t>e.g.</a:t>
            </a:r>
            <a:r>
              <a:rPr lang="en-US" sz="2400" dirty="0"/>
              <a:t>, </a:t>
            </a:r>
            <a:r>
              <a:rPr lang="en-US" sz="2400" b="1" dirty="0"/>
              <a:t>a.name</a:t>
            </a:r>
          </a:p>
          <a:p>
            <a:pPr lvl="1"/>
            <a:r>
              <a:rPr lang="en-US" sz="2400" dirty="0"/>
              <a:t>Built-in functions, </a:t>
            </a:r>
            <a:r>
              <a:rPr lang="en-US" sz="2400" i="1" dirty="0"/>
              <a:t>e.g.</a:t>
            </a:r>
            <a:r>
              <a:rPr lang="en-US" sz="2400" dirty="0"/>
              <a:t>, </a:t>
            </a:r>
            <a:r>
              <a:rPr lang="en-US" sz="2400" b="1" dirty="0"/>
              <a:t>SQRT() </a:t>
            </a:r>
            <a:r>
              <a:rPr lang="en-US" sz="2400" dirty="0"/>
              <a:t>or </a:t>
            </a:r>
            <a:r>
              <a:rPr lang="en-US" sz="2400" b="1" dirty="0"/>
              <a:t>CEIL()</a:t>
            </a:r>
          </a:p>
          <a:p>
            <a:pPr lvl="1"/>
            <a:r>
              <a:rPr lang="en-US" sz="2400" dirty="0"/>
              <a:t>Sets, </a:t>
            </a:r>
            <a:r>
              <a:rPr lang="en-US" sz="2400" i="1" dirty="0"/>
              <a:t>e.g.</a:t>
            </a:r>
            <a:r>
              <a:rPr lang="en-US" sz="2400" dirty="0"/>
              <a:t>, (‘Ell’, ’Church’, ’Berakis ’)</a:t>
            </a:r>
          </a:p>
          <a:p>
            <a:pPr lvl="1"/>
            <a:r>
              <a:rPr lang="en-US" sz="2400" dirty="0"/>
              <a:t>Logical operators: </a:t>
            </a:r>
          </a:p>
          <a:p>
            <a:pPr lvl="2"/>
            <a:r>
              <a:rPr lang="en-US" sz="2000" dirty="0">
                <a:latin typeface="Bookman Old Style" panose="02050604050505020204" pitchFamily="18" charset="0"/>
              </a:rPr>
              <a:t>=</a:t>
            </a:r>
            <a:r>
              <a:rPr lang="en-US" sz="2000" dirty="0"/>
              <a:t>, </a:t>
            </a:r>
            <a:r>
              <a:rPr lang="en-US" sz="2000" dirty="0">
                <a:latin typeface="Bookman Old Style" panose="02050604050505020204" pitchFamily="18" charset="0"/>
              </a:rPr>
              <a:t>!=</a:t>
            </a:r>
            <a:r>
              <a:rPr lang="en-US" sz="2000" dirty="0"/>
              <a:t>, </a:t>
            </a:r>
            <a:r>
              <a:rPr lang="en-US" sz="2000" dirty="0">
                <a:latin typeface="Bookman Old Style" panose="02050604050505020204" pitchFamily="18" charset="0"/>
              </a:rPr>
              <a:t>&lt;&gt;</a:t>
            </a:r>
            <a:r>
              <a:rPr lang="en-US" sz="2000" dirty="0"/>
              <a:t>, </a:t>
            </a:r>
            <a:r>
              <a:rPr lang="en-US" sz="2000" dirty="0">
                <a:latin typeface="Bookman Old Style" panose="02050604050505020204" pitchFamily="18" charset="0"/>
              </a:rPr>
              <a:t>&lt;</a:t>
            </a:r>
            <a:r>
              <a:rPr lang="en-US" sz="2000" dirty="0"/>
              <a:t>, </a:t>
            </a:r>
            <a:r>
              <a:rPr lang="en-US" sz="2000" dirty="0">
                <a:latin typeface="Bookman Old Style" panose="02050604050505020204" pitchFamily="18" charset="0"/>
              </a:rPr>
              <a:t>&gt;</a:t>
            </a:r>
            <a:r>
              <a:rPr lang="en-US" sz="2000" dirty="0"/>
              <a:t>, </a:t>
            </a:r>
            <a:r>
              <a:rPr lang="en-US" sz="2000" dirty="0">
                <a:latin typeface="Bookman Old Style" panose="02050604050505020204" pitchFamily="18" charset="0"/>
              </a:rPr>
              <a:t>&lt;=</a:t>
            </a:r>
            <a:r>
              <a:rPr lang="en-US" sz="2000" dirty="0"/>
              <a:t>, </a:t>
            </a:r>
            <a:r>
              <a:rPr lang="en-US" sz="2000" dirty="0">
                <a:latin typeface="Bookman Old Style" panose="02050604050505020204" pitchFamily="18" charset="0"/>
              </a:rPr>
              <a:t>&gt;=</a:t>
            </a:r>
            <a:r>
              <a:rPr lang="en-US" sz="2000" dirty="0"/>
              <a:t>, </a:t>
            </a:r>
            <a:r>
              <a:rPr lang="en-US" sz="2000" dirty="0">
                <a:latin typeface="Bookman Old Style" panose="02050604050505020204" pitchFamily="18" charset="0"/>
              </a:rPr>
              <a:t>LIKE</a:t>
            </a:r>
            <a:r>
              <a:rPr lang="en-US" sz="2000" dirty="0"/>
              <a:t>, </a:t>
            </a:r>
            <a:r>
              <a:rPr lang="en-US" sz="2000" dirty="0">
                <a:latin typeface="Bookman Old Style" panose="02050604050505020204" pitchFamily="18" charset="0"/>
              </a:rPr>
              <a:t>IN</a:t>
            </a:r>
            <a:r>
              <a:rPr lang="en-US" sz="2000" dirty="0"/>
              <a:t>, </a:t>
            </a:r>
            <a:r>
              <a:rPr lang="en-US" sz="2000" dirty="0">
                <a:latin typeface="Bookman Old Style" panose="02050604050505020204" pitchFamily="18" charset="0"/>
              </a:rPr>
              <a:t>IS</a:t>
            </a:r>
            <a:r>
              <a:rPr lang="en-US" sz="2000" dirty="0"/>
              <a:t> , </a:t>
            </a:r>
            <a:r>
              <a:rPr lang="en-US" sz="2000" dirty="0">
                <a:latin typeface="Bookman Old Style" panose="02050604050505020204" pitchFamily="18" charset="0"/>
              </a:rPr>
              <a:t>NOT</a:t>
            </a:r>
          </a:p>
          <a:p>
            <a:pPr lvl="1"/>
            <a:r>
              <a:rPr lang="en-US" sz="2400" dirty="0"/>
              <a:t>Arithmetic operators: </a:t>
            </a:r>
            <a:r>
              <a:rPr lang="en-US" sz="2400" dirty="0">
                <a:latin typeface="Bookman Old Style" panose="02050604050505020204" pitchFamily="18" charset="0"/>
              </a:rPr>
              <a:t>+</a:t>
            </a:r>
            <a:r>
              <a:rPr lang="en-US" sz="2400" dirty="0"/>
              <a:t>, </a:t>
            </a:r>
            <a:r>
              <a:rPr lang="en-US" sz="2400" dirty="0">
                <a:latin typeface="Bookman Old Style" panose="02050604050505020204" pitchFamily="18" charset="0"/>
              </a:rPr>
              <a:t>-</a:t>
            </a:r>
            <a:r>
              <a:rPr lang="en-US" sz="2400" dirty="0"/>
              <a:t>, </a:t>
            </a:r>
            <a:r>
              <a:rPr lang="en-US" sz="2400" dirty="0">
                <a:latin typeface="Bookman Old Style" panose="02050604050505020204" pitchFamily="18" charset="0"/>
              </a:rPr>
              <a:t>*</a:t>
            </a:r>
            <a:r>
              <a:rPr lang="en-US" sz="2400" dirty="0"/>
              <a:t>, and </a:t>
            </a:r>
            <a:r>
              <a:rPr lang="en-US" sz="2400" dirty="0">
                <a:latin typeface="Bookman Old Style" panose="02050604050505020204" pitchFamily="18" charset="0"/>
              </a:rPr>
              <a:t>/</a:t>
            </a:r>
          </a:p>
          <a:p>
            <a:pPr lvl="1"/>
            <a:r>
              <a:rPr lang="en-US" sz="2400" dirty="0"/>
              <a:t>Parenthesis for precedence ordering: </a:t>
            </a:r>
            <a:r>
              <a:rPr lang="en-US" sz="2400" dirty="0">
                <a:latin typeface="Bookman Old Style" panose="02050604050505020204" pitchFamily="18" charset="0"/>
              </a:rPr>
              <a:t>(</a:t>
            </a:r>
            <a:r>
              <a:rPr lang="en-US" sz="2400" dirty="0"/>
              <a:t>, </a:t>
            </a:r>
            <a:r>
              <a:rPr lang="en-US" sz="2400" dirty="0">
                <a:latin typeface="Bookman Old Style" panose="02050604050505020204" pitchFamily="18" charset="0"/>
              </a:rPr>
              <a:t>)</a:t>
            </a:r>
          </a:p>
          <a:p>
            <a:pPr lvl="1"/>
            <a:r>
              <a:rPr lang="en-US" sz="2400" dirty="0"/>
              <a:t>Booleans operators: </a:t>
            </a:r>
            <a:r>
              <a:rPr lang="en-US" sz="2100" dirty="0">
                <a:latin typeface="Bookman Old Style" panose="02050604050505020204" pitchFamily="18" charset="0"/>
              </a:rPr>
              <a:t>AND</a:t>
            </a:r>
            <a:r>
              <a:rPr lang="en-US" sz="2400" dirty="0"/>
              <a:t>, </a:t>
            </a:r>
            <a:r>
              <a:rPr lang="en-US" sz="2100" dirty="0">
                <a:latin typeface="Bookman Old Style" panose="02050604050505020204" pitchFamily="18" charset="0"/>
              </a:rPr>
              <a:t>OR</a:t>
            </a:r>
            <a:r>
              <a:rPr lang="en-US" sz="2400" dirty="0"/>
              <a:t>, </a:t>
            </a:r>
            <a:r>
              <a:rPr lang="en-US" sz="2100" dirty="0">
                <a:latin typeface="Bookman Old Style" panose="02050604050505020204" pitchFamily="18" charset="0"/>
              </a:rPr>
              <a:t>NOT</a:t>
            </a:r>
            <a:r>
              <a:rPr lang="en-US" sz="2400" dirty="0"/>
              <a:t>, </a:t>
            </a:r>
            <a:r>
              <a:rPr lang="en-US" sz="2100" dirty="0">
                <a:latin typeface="Bookman Old Style" panose="02050604050505020204" pitchFamily="18" charset="0"/>
              </a:rPr>
              <a:t>XOR</a:t>
            </a:r>
          </a:p>
        </p:txBody>
      </p:sp>
      <p:sp>
        <p:nvSpPr>
          <p:cNvPr id="4" name="Date Placeholder 3">
            <a:extLst>
              <a:ext uri="{FF2B5EF4-FFF2-40B4-BE49-F238E27FC236}">
                <a16:creationId xmlns:a16="http://schemas.microsoft.com/office/drawing/2014/main" id="{0617895D-5B82-924E-9D27-4F1A50ED71DF}"/>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8AD6DD5B-7195-994D-AC7A-DFFB8CEFAA2F}"/>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9430E9C2-8D72-7E44-AB5B-F49126F10ACB}"/>
              </a:ext>
            </a:extLst>
          </p:cNvPr>
          <p:cNvSpPr>
            <a:spLocks noGrp="1"/>
          </p:cNvSpPr>
          <p:nvPr>
            <p:ph type="sldNum" sz="quarter" idx="12"/>
          </p:nvPr>
        </p:nvSpPr>
        <p:spPr/>
        <p:txBody>
          <a:bodyPr/>
          <a:lstStyle/>
          <a:p>
            <a:fld id="{C0F4FBFA-1248-4AAF-9253-30F121885773}" type="slidenum">
              <a:rPr lang="en-US" smtClean="0"/>
              <a:t>42</a:t>
            </a:fld>
            <a:endParaRPr lang="en-US"/>
          </a:p>
        </p:txBody>
      </p:sp>
    </p:spTree>
    <p:extLst>
      <p:ext uri="{BB962C8B-B14F-4D97-AF65-F5344CB8AC3E}">
        <p14:creationId xmlns:p14="http://schemas.microsoft.com/office/powerpoint/2010/main" val="3124877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E2CC-205E-8B45-92A4-1EB2B988F4A0}"/>
              </a:ext>
            </a:extLst>
          </p:cNvPr>
          <p:cNvSpPr>
            <a:spLocks noGrp="1"/>
          </p:cNvSpPr>
          <p:nvPr>
            <p:ph type="title"/>
          </p:nvPr>
        </p:nvSpPr>
        <p:spPr/>
        <p:txBody>
          <a:bodyPr/>
          <a:lstStyle/>
          <a:p>
            <a:r>
              <a:rPr lang="en-US" dirty="0"/>
              <a:t>Example: Conditional Expression</a:t>
            </a:r>
          </a:p>
        </p:txBody>
      </p:sp>
      <p:sp>
        <p:nvSpPr>
          <p:cNvPr id="4" name="Date Placeholder 3">
            <a:extLst>
              <a:ext uri="{FF2B5EF4-FFF2-40B4-BE49-F238E27FC236}">
                <a16:creationId xmlns:a16="http://schemas.microsoft.com/office/drawing/2014/main" id="{F8BE5D71-BB3C-1F4E-8E5B-50319427AB17}"/>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D76BB147-7FA5-B24D-8650-25DAE89281A3}"/>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8F1BE39C-A498-7442-B25B-7A1A222C451B}"/>
              </a:ext>
            </a:extLst>
          </p:cNvPr>
          <p:cNvSpPr>
            <a:spLocks noGrp="1"/>
          </p:cNvSpPr>
          <p:nvPr>
            <p:ph type="sldNum" sz="quarter" idx="12"/>
          </p:nvPr>
        </p:nvSpPr>
        <p:spPr/>
        <p:txBody>
          <a:bodyPr/>
          <a:lstStyle/>
          <a:p>
            <a:fld id="{C0F4FBFA-1248-4AAF-9253-30F121885773}" type="slidenum">
              <a:rPr lang="en-US" smtClean="0"/>
              <a:t>43</a:t>
            </a:fld>
            <a:endParaRPr lang="en-US"/>
          </a:p>
        </p:txBody>
      </p:sp>
      <p:sp>
        <p:nvSpPr>
          <p:cNvPr id="7" name="Rectangle 6">
            <a:extLst>
              <a:ext uri="{FF2B5EF4-FFF2-40B4-BE49-F238E27FC236}">
                <a16:creationId xmlns:a16="http://schemas.microsoft.com/office/drawing/2014/main" id="{8FB41177-C7CA-994C-995A-3C022D166C97}"/>
              </a:ext>
            </a:extLst>
          </p:cNvPr>
          <p:cNvSpPr/>
          <p:nvPr/>
        </p:nvSpPr>
        <p:spPr>
          <a:xfrm>
            <a:off x="457200" y="1676400"/>
            <a:ext cx="8229600" cy="2862322"/>
          </a:xfrm>
          <a:prstGeom prst="rect">
            <a:avLst/>
          </a:prstGeom>
          <a:solidFill>
            <a:schemeClr val="bg2">
              <a:lumMod val="90000"/>
            </a:schemeClr>
          </a:solidFill>
        </p:spPr>
        <p:txBody>
          <a:bodyPr wrap="square">
            <a:spAutoFit/>
          </a:bodyPr>
          <a:lstStyle/>
          <a:p>
            <a:r>
              <a:rPr lang="en-US" sz="2000" b="1" dirty="0">
                <a:solidFill>
                  <a:schemeClr val="accent6">
                    <a:lumMod val="75000"/>
                  </a:schemeClr>
                </a:solidFill>
                <a:latin typeface="Courier New" panose="02070309020205020404" pitchFamily="49" charset="0"/>
                <a:cs typeface="Courier New" panose="02070309020205020404" pitchFamily="49" charset="0"/>
              </a:rPr>
              <a:t>SELECT DISTINCT </a:t>
            </a:r>
            <a:r>
              <a:rPr lang="en-US" sz="2000" dirty="0">
                <a:solidFill>
                  <a:schemeClr val="tx2">
                    <a:lumMod val="75000"/>
                  </a:schemeClr>
                </a:solidFill>
                <a:latin typeface="Courier New" panose="02070309020205020404" pitchFamily="49" charset="0"/>
                <a:cs typeface="Courier New" panose="02070309020205020404" pitchFamily="49" charset="0"/>
              </a:rPr>
              <a:t>district</a:t>
            </a:r>
            <a:r>
              <a:rPr lang="en-US" sz="2000" b="1" dirty="0">
                <a:solidFill>
                  <a:schemeClr val="tx2">
                    <a:lumMod val="75000"/>
                  </a:schemeClr>
                </a:solidFill>
                <a:latin typeface="Courier New" panose="02070309020205020404" pitchFamily="49" charset="0"/>
                <a:cs typeface="Courier New" panose="02070309020205020404" pitchFamily="49" charset="0"/>
              </a:rPr>
              <a:t> </a:t>
            </a:r>
          </a:p>
          <a:p>
            <a:r>
              <a:rPr lang="en-US" sz="2000" b="1"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FROM</a:t>
            </a:r>
            <a:r>
              <a:rPr lang="en-US" sz="2000" dirty="0">
                <a:solidFill>
                  <a:schemeClr val="tx2">
                    <a:lumMod val="75000"/>
                  </a:schemeClr>
                </a:solidFill>
                <a:latin typeface="Courier New" panose="02070309020205020404" pitchFamily="49" charset="0"/>
                <a:cs typeface="Courier New" panose="02070309020205020404" pitchFamily="49" charset="0"/>
              </a:rPr>
              <a:t> Address</a:t>
            </a:r>
          </a:p>
          <a:p>
            <a:r>
              <a:rPr lang="en-US" sz="2000" b="1" dirty="0">
                <a:solidFill>
                  <a:schemeClr val="accent6">
                    <a:lumMod val="75000"/>
                  </a:schemeClr>
                </a:solidFill>
                <a:latin typeface="Courier New" panose="02070309020205020404" pitchFamily="49" charset="0"/>
                <a:cs typeface="Courier New" panose="02070309020205020404" pitchFamily="49" charset="0"/>
              </a:rPr>
              <a:t> WHERE</a:t>
            </a:r>
            <a:r>
              <a:rPr lang="en-US" sz="2000" dirty="0">
                <a:solidFill>
                  <a:schemeClr val="tx2">
                    <a:lumMod val="75000"/>
                  </a:schemeClr>
                </a:solidFill>
                <a:latin typeface="Courier New" panose="02070309020205020404" pitchFamily="49" charset="0"/>
                <a:cs typeface="Courier New" panose="02070309020205020404" pitchFamily="49" charset="0"/>
              </a:rPr>
              <a:t> postal_code </a:t>
            </a:r>
            <a:r>
              <a:rPr lang="en-US" sz="2000" b="1" dirty="0">
                <a:solidFill>
                  <a:schemeClr val="accent6">
                    <a:lumMod val="75000"/>
                  </a:schemeClr>
                </a:solidFill>
                <a:latin typeface="Courier New" panose="02070309020205020404" pitchFamily="49" charset="0"/>
                <a:cs typeface="Courier New" panose="02070309020205020404" pitchFamily="49" charset="0"/>
              </a:rPr>
              <a:t>IN </a:t>
            </a:r>
            <a:r>
              <a:rPr lang="en-US" sz="2000" dirty="0">
                <a:solidFill>
                  <a:schemeClr val="tx2">
                    <a:lumMod val="75000"/>
                  </a:schemeClr>
                </a:solidFill>
                <a:latin typeface="Courier New" panose="02070309020205020404" pitchFamily="49" charset="0"/>
                <a:cs typeface="Courier New" panose="02070309020205020404" pitchFamily="49" charset="0"/>
              </a:rPr>
              <a:t>(45403,29444,26284)</a:t>
            </a:r>
          </a:p>
          <a:p>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AND</a:t>
            </a:r>
            <a:r>
              <a:rPr lang="en-US" sz="2000" dirty="0">
                <a:solidFill>
                  <a:schemeClr val="tx2">
                    <a:lumMod val="75000"/>
                  </a:schemeClr>
                </a:solidFill>
                <a:latin typeface="Courier New" panose="02070309020205020404" pitchFamily="49" charset="0"/>
                <a:cs typeface="Courier New" panose="02070309020205020404" pitchFamily="49" charset="0"/>
              </a:rPr>
              <a:t> (postal_code &lt;&gt; 66789 </a:t>
            </a:r>
          </a:p>
          <a:p>
            <a:r>
              <a:rPr lang="en-US" sz="2000" dirty="0">
                <a:solidFill>
                  <a:schemeClr val="tx2">
                    <a:lumMod val="75000"/>
                  </a:schemeClr>
                </a:solidFill>
                <a:latin typeface="Courier New" panose="02070309020205020404" pitchFamily="49" charset="0"/>
                <a:cs typeface="Courier New" panose="02070309020205020404" pitchFamily="49" charset="0"/>
              </a:rPr>
              <a:t>        OR postal_code &lt;&gt; 11887)</a:t>
            </a:r>
          </a:p>
          <a:p>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AND</a:t>
            </a:r>
            <a:r>
              <a:rPr lang="en-US" sz="2000" dirty="0">
                <a:solidFill>
                  <a:schemeClr val="tx2">
                    <a:lumMod val="75000"/>
                  </a:schemeClr>
                </a:solidFill>
                <a:latin typeface="Courier New" panose="02070309020205020404" pitchFamily="49" charset="0"/>
                <a:cs typeface="Courier New" panose="02070309020205020404" pitchFamily="49" charset="0"/>
              </a:rPr>
              <a:t> ((city_id &gt; 10000)</a:t>
            </a:r>
          </a:p>
          <a:p>
            <a:r>
              <a:rPr lang="en-US" sz="2000" dirty="0">
                <a:solidFill>
                  <a:schemeClr val="tx2">
                    <a:lumMod val="75000"/>
                  </a:schemeClr>
                </a:solidFill>
                <a:latin typeface="Courier New" panose="02070309020205020404" pitchFamily="49" charset="0"/>
                <a:cs typeface="Courier New" panose="02070309020205020404" pitchFamily="49" charset="0"/>
              </a:rPr>
              <a:t>        OR (city_id </a:t>
            </a:r>
            <a:r>
              <a:rPr lang="en-US" sz="2000" b="1" dirty="0">
                <a:solidFill>
                  <a:schemeClr val="accent6">
                    <a:lumMod val="75000"/>
                  </a:schemeClr>
                </a:solidFill>
                <a:latin typeface="Courier New" panose="02070309020205020404" pitchFamily="49" charset="0"/>
                <a:cs typeface="Courier New" panose="02070309020205020404" pitchFamily="49" charset="0"/>
              </a:rPr>
              <a:t>BETWEEN</a:t>
            </a:r>
            <a:r>
              <a:rPr lang="en-US" sz="2000" dirty="0">
                <a:solidFill>
                  <a:schemeClr val="tx2">
                    <a:lumMod val="75000"/>
                  </a:schemeClr>
                </a:solidFill>
                <a:latin typeface="Courier New" panose="02070309020205020404" pitchFamily="49" charset="0"/>
                <a:cs typeface="Courier New" panose="02070309020205020404" pitchFamily="49" charset="0"/>
              </a:rPr>
              <a:t> 500 </a:t>
            </a:r>
            <a:r>
              <a:rPr lang="en-US" sz="2000" b="1" dirty="0">
                <a:solidFill>
                  <a:schemeClr val="accent6">
                    <a:lumMod val="75000"/>
                  </a:schemeClr>
                </a:solidFill>
                <a:latin typeface="Courier New" panose="02070309020205020404" pitchFamily="49" charset="0"/>
                <a:cs typeface="Courier New" panose="02070309020205020404" pitchFamily="49" charset="0"/>
              </a:rPr>
              <a:t>AND</a:t>
            </a:r>
            <a:r>
              <a:rPr lang="en-US" sz="2000" dirty="0">
                <a:solidFill>
                  <a:schemeClr val="tx2">
                    <a:lumMod val="75000"/>
                  </a:schemeClr>
                </a:solidFill>
                <a:latin typeface="Courier New" panose="02070309020205020404" pitchFamily="49" charset="0"/>
                <a:cs typeface="Courier New" panose="02070309020205020404" pitchFamily="49" charset="0"/>
              </a:rPr>
              <a:t> 800))</a:t>
            </a:r>
          </a:p>
          <a:p>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AND</a:t>
            </a:r>
            <a:r>
              <a:rPr lang="en-US" sz="2000" dirty="0">
                <a:solidFill>
                  <a:schemeClr val="tx2">
                    <a:lumMod val="75000"/>
                  </a:schemeClr>
                </a:solidFill>
                <a:latin typeface="Courier New" panose="02070309020205020404" pitchFamily="49" charset="0"/>
                <a:cs typeface="Courier New" panose="02070309020205020404" pitchFamily="49" charset="0"/>
              </a:rPr>
              <a:t> address </a:t>
            </a:r>
            <a:r>
              <a:rPr lang="en-US" sz="2000" b="1" dirty="0">
                <a:solidFill>
                  <a:schemeClr val="accent6">
                    <a:lumMod val="75000"/>
                  </a:schemeClr>
                </a:solidFill>
                <a:latin typeface="Courier New" panose="02070309020205020404" pitchFamily="49" charset="0"/>
                <a:cs typeface="Courier New" panose="02070309020205020404" pitchFamily="49" charset="0"/>
              </a:rPr>
              <a:t>LIKE</a:t>
            </a:r>
            <a:r>
              <a:rPr lang="en-US" sz="2000" dirty="0">
                <a:solidFill>
                  <a:schemeClr val="tx2">
                    <a:lumMod val="75000"/>
                  </a:schemeClr>
                </a:solidFill>
                <a:latin typeface="Courier New" panose="02070309020205020404" pitchFamily="49" charset="0"/>
                <a:cs typeface="Courier New" panose="02070309020205020404" pitchFamily="49" charset="0"/>
              </a:rPr>
              <a:t> '%000'</a:t>
            </a:r>
          </a:p>
          <a:p>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AND</a:t>
            </a:r>
            <a:r>
              <a:rPr lang="en-US" sz="2000" dirty="0">
                <a:solidFill>
                  <a:schemeClr val="tx2">
                    <a:lumMod val="75000"/>
                  </a:schemeClr>
                </a:solidFill>
                <a:latin typeface="Courier New" panose="02070309020205020404" pitchFamily="49" charset="0"/>
                <a:cs typeface="Courier New" panose="02070309020205020404" pitchFamily="49" charset="0"/>
              </a:rPr>
              <a:t> city_id </a:t>
            </a:r>
            <a:r>
              <a:rPr lang="en-US" sz="2000" b="1" dirty="0">
                <a:solidFill>
                  <a:schemeClr val="accent6">
                    <a:lumMod val="75000"/>
                  </a:schemeClr>
                </a:solidFill>
                <a:latin typeface="Courier New" panose="02070309020205020404" pitchFamily="49" charset="0"/>
                <a:cs typeface="Courier New" panose="02070309020205020404" pitchFamily="49" charset="0"/>
              </a:rPr>
              <a:t>IS</a:t>
            </a:r>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NOT</a:t>
            </a:r>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NULL</a:t>
            </a:r>
            <a:r>
              <a:rPr lang="en-US" sz="2000" dirty="0">
                <a:solidFill>
                  <a:schemeClr val="tx2">
                    <a:lumMod val="75000"/>
                  </a:schemeClr>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80631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DA64-6C0A-DE49-B94C-E13386A344EB}"/>
              </a:ext>
            </a:extLst>
          </p:cNvPr>
          <p:cNvSpPr>
            <a:spLocks noGrp="1"/>
          </p:cNvSpPr>
          <p:nvPr>
            <p:ph type="title"/>
          </p:nvPr>
        </p:nvSpPr>
        <p:spPr/>
        <p:txBody>
          <a:bodyPr/>
          <a:lstStyle/>
          <a:p>
            <a:r>
              <a:rPr lang="en-US" dirty="0"/>
              <a:t>Unions: Combining Query Results</a:t>
            </a:r>
          </a:p>
        </p:txBody>
      </p:sp>
      <p:sp>
        <p:nvSpPr>
          <p:cNvPr id="3" name="Content Placeholder 2">
            <a:extLst>
              <a:ext uri="{FF2B5EF4-FFF2-40B4-BE49-F238E27FC236}">
                <a16:creationId xmlns:a16="http://schemas.microsoft.com/office/drawing/2014/main" id="{9388BD1B-C442-0B40-A607-6F71C5A143A3}"/>
              </a:ext>
            </a:extLst>
          </p:cNvPr>
          <p:cNvSpPr>
            <a:spLocks noGrp="1"/>
          </p:cNvSpPr>
          <p:nvPr>
            <p:ph idx="1"/>
          </p:nvPr>
        </p:nvSpPr>
        <p:spPr>
          <a:xfrm>
            <a:off x="457200" y="1447800"/>
            <a:ext cx="8229600" cy="1600200"/>
          </a:xfrm>
        </p:spPr>
        <p:txBody>
          <a:bodyPr>
            <a:normAutofit lnSpcReduction="10000"/>
          </a:bodyPr>
          <a:lstStyle/>
          <a:p>
            <a:r>
              <a:rPr lang="en-US" sz="2400" dirty="0"/>
              <a:t>Unions are combinations of two or more results sets into a single result set.</a:t>
            </a:r>
          </a:p>
          <a:p>
            <a:r>
              <a:rPr lang="en-US" sz="2400" dirty="0"/>
              <a:t>The results sets must have the same number of columns with the same data types.</a:t>
            </a:r>
          </a:p>
        </p:txBody>
      </p:sp>
      <p:sp>
        <p:nvSpPr>
          <p:cNvPr id="4" name="Date Placeholder 3">
            <a:extLst>
              <a:ext uri="{FF2B5EF4-FFF2-40B4-BE49-F238E27FC236}">
                <a16:creationId xmlns:a16="http://schemas.microsoft.com/office/drawing/2014/main" id="{6DC866F9-ECDE-874F-BE83-AFB99761CB47}"/>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8B0CB555-D28B-3A4F-8489-C79B23C6AD4B}"/>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EE9FCE41-1817-0640-BC67-62DD574EE5A1}"/>
              </a:ext>
            </a:extLst>
          </p:cNvPr>
          <p:cNvSpPr>
            <a:spLocks noGrp="1"/>
          </p:cNvSpPr>
          <p:nvPr>
            <p:ph type="sldNum" sz="quarter" idx="12"/>
          </p:nvPr>
        </p:nvSpPr>
        <p:spPr/>
        <p:txBody>
          <a:bodyPr/>
          <a:lstStyle/>
          <a:p>
            <a:fld id="{C0F4FBFA-1248-4AAF-9253-30F121885773}" type="slidenum">
              <a:rPr lang="en-US" smtClean="0"/>
              <a:t>44</a:t>
            </a:fld>
            <a:endParaRPr lang="en-US"/>
          </a:p>
        </p:txBody>
      </p:sp>
      <p:sp>
        <p:nvSpPr>
          <p:cNvPr id="7" name="Rectangle 6">
            <a:extLst>
              <a:ext uri="{FF2B5EF4-FFF2-40B4-BE49-F238E27FC236}">
                <a16:creationId xmlns:a16="http://schemas.microsoft.com/office/drawing/2014/main" id="{5D91A42B-A4C2-0A4D-96AC-9613B59CDFF5}"/>
              </a:ext>
            </a:extLst>
          </p:cNvPr>
          <p:cNvSpPr/>
          <p:nvPr/>
        </p:nvSpPr>
        <p:spPr>
          <a:xfrm>
            <a:off x="2971800" y="3631048"/>
            <a:ext cx="2589077" cy="1169551"/>
          </a:xfrm>
          <a:prstGeom prst="rect">
            <a:avLst/>
          </a:prstGeom>
          <a:solidFill>
            <a:schemeClr val="bg2">
              <a:lumMod val="90000"/>
            </a:schemeClr>
          </a:solidFill>
        </p:spPr>
        <p:txBody>
          <a:bodyPr wrap="square">
            <a:spAutoFit/>
          </a:bodyPr>
          <a:lstStyle/>
          <a:p>
            <a:r>
              <a:rPr lang="en-US" sz="1400" b="1" dirty="0">
                <a:solidFill>
                  <a:schemeClr val="accent6">
                    <a:lumMod val="75000"/>
                  </a:schemeClr>
                </a:solidFill>
                <a:latin typeface="Courier New" panose="02070309020205020404" pitchFamily="49" charset="0"/>
                <a:cs typeface="Courier New" panose="02070309020205020404" pitchFamily="49" charset="0"/>
              </a:rPr>
              <a:t>SELECT * FROM </a:t>
            </a:r>
            <a:r>
              <a:rPr lang="en-US" sz="1400" dirty="0">
                <a:solidFill>
                  <a:schemeClr val="tx2">
                    <a:lumMod val="75000"/>
                  </a:schemeClr>
                </a:solidFill>
                <a:latin typeface="Courier New" panose="02070309020205020404" pitchFamily="49" charset="0"/>
                <a:cs typeface="Courier New" panose="02070309020205020404" pitchFamily="49" charset="0"/>
              </a:rPr>
              <a:t>Courses</a:t>
            </a:r>
            <a:r>
              <a:rPr lang="en-US" sz="1400" b="1" dirty="0">
                <a:solidFill>
                  <a:schemeClr val="accent6">
                    <a:lumMod val="75000"/>
                  </a:schemeClr>
                </a:solidFill>
                <a:latin typeface="Courier New" panose="02070309020205020404" pitchFamily="49" charset="0"/>
                <a:cs typeface="Courier New" panose="02070309020205020404" pitchFamily="49" charset="0"/>
              </a:rPr>
              <a:t> </a:t>
            </a:r>
          </a:p>
          <a:p>
            <a:r>
              <a:rPr lang="en-US" sz="1400" b="1" dirty="0">
                <a:solidFill>
                  <a:schemeClr val="accent6">
                    <a:lumMod val="75000"/>
                  </a:schemeClr>
                </a:solidFill>
                <a:latin typeface="Courier New" panose="02070309020205020404" pitchFamily="49" charset="0"/>
                <a:cs typeface="Courier New" panose="02070309020205020404" pitchFamily="49" charset="0"/>
              </a:rPr>
              <a:t> WHERE </a:t>
            </a:r>
            <a:r>
              <a:rPr lang="en-US" sz="1400" dirty="0">
                <a:solidFill>
                  <a:schemeClr val="tx2">
                    <a:lumMod val="75000"/>
                  </a:schemeClr>
                </a:solidFill>
                <a:latin typeface="Courier New" panose="02070309020205020404" pitchFamily="49" charset="0"/>
                <a:cs typeface="Courier New" panose="02070309020205020404" pitchFamily="49" charset="0"/>
              </a:rPr>
              <a:t>credits &gt; 3</a:t>
            </a:r>
          </a:p>
          <a:p>
            <a:r>
              <a:rPr lang="en-US" sz="1400" b="1" dirty="0">
                <a:solidFill>
                  <a:schemeClr val="accent6">
                    <a:lumMod val="75000"/>
                  </a:schemeClr>
                </a:solidFill>
                <a:latin typeface="Courier New" panose="02070309020205020404" pitchFamily="49" charset="0"/>
                <a:cs typeface="Courier New" panose="02070309020205020404" pitchFamily="49" charset="0"/>
              </a:rPr>
              <a:t>UNION</a:t>
            </a:r>
          </a:p>
          <a:p>
            <a:r>
              <a:rPr lang="en-US" sz="1400" b="1" dirty="0">
                <a:solidFill>
                  <a:schemeClr val="accent6">
                    <a:lumMod val="75000"/>
                  </a:schemeClr>
                </a:solidFill>
                <a:latin typeface="Courier New" panose="02070309020205020404" pitchFamily="49" charset="0"/>
                <a:cs typeface="Courier New" panose="02070309020205020404" pitchFamily="49" charset="0"/>
              </a:rPr>
              <a:t>SELECT * FROM </a:t>
            </a:r>
            <a:r>
              <a:rPr lang="en-US" sz="1400" dirty="0">
                <a:solidFill>
                  <a:schemeClr val="tx2">
                    <a:lumMod val="75000"/>
                  </a:schemeClr>
                </a:solidFill>
                <a:latin typeface="Courier New" panose="02070309020205020404" pitchFamily="49" charset="0"/>
                <a:cs typeface="Courier New" panose="02070309020205020404" pitchFamily="49" charset="0"/>
              </a:rPr>
              <a:t>Courses</a:t>
            </a:r>
            <a:r>
              <a:rPr lang="en-US" sz="1400" b="1" dirty="0">
                <a:solidFill>
                  <a:schemeClr val="accent6">
                    <a:lumMod val="75000"/>
                  </a:schemeClr>
                </a:solidFill>
                <a:latin typeface="Courier New" panose="02070309020205020404" pitchFamily="49" charset="0"/>
                <a:cs typeface="Courier New" panose="02070309020205020404" pitchFamily="49" charset="0"/>
              </a:rPr>
              <a:t> </a:t>
            </a:r>
          </a:p>
          <a:p>
            <a:r>
              <a:rPr lang="en-US" sz="1400" b="1" dirty="0">
                <a:solidFill>
                  <a:schemeClr val="accent6">
                    <a:lumMod val="75000"/>
                  </a:schemeClr>
                </a:solidFill>
                <a:latin typeface="Courier New" panose="02070309020205020404" pitchFamily="49" charset="0"/>
                <a:cs typeface="Courier New" panose="02070309020205020404" pitchFamily="49" charset="0"/>
              </a:rPr>
              <a:t> WHERE </a:t>
            </a:r>
            <a:r>
              <a:rPr lang="en-US" sz="1400" dirty="0">
                <a:solidFill>
                  <a:schemeClr val="tx2">
                    <a:lumMod val="75000"/>
                  </a:schemeClr>
                </a:solidFill>
                <a:latin typeface="Courier New" panose="02070309020205020404" pitchFamily="49" charset="0"/>
                <a:cs typeface="Courier New" panose="02070309020205020404" pitchFamily="49" charset="0"/>
              </a:rPr>
              <a:t>dept = 'IE'</a:t>
            </a:r>
          </a:p>
        </p:txBody>
      </p:sp>
      <p:pic>
        <p:nvPicPr>
          <p:cNvPr id="8" name="Picture 7">
            <a:extLst>
              <a:ext uri="{FF2B5EF4-FFF2-40B4-BE49-F238E27FC236}">
                <a16:creationId xmlns:a16="http://schemas.microsoft.com/office/drawing/2014/main" id="{7D8B0F7E-420F-6E41-B6CA-63E256414A2A}"/>
              </a:ext>
            </a:extLst>
          </p:cNvPr>
          <p:cNvPicPr>
            <a:picLocks noChangeAspect="1"/>
          </p:cNvPicPr>
          <p:nvPr/>
        </p:nvPicPr>
        <p:blipFill>
          <a:blip r:embed="rId2"/>
          <a:stretch>
            <a:fillRect/>
          </a:stretch>
        </p:blipFill>
        <p:spPr>
          <a:xfrm>
            <a:off x="914400" y="3083560"/>
            <a:ext cx="1872799" cy="2895600"/>
          </a:xfrm>
          <a:prstGeom prst="rect">
            <a:avLst/>
          </a:prstGeom>
        </p:spPr>
      </p:pic>
      <p:pic>
        <p:nvPicPr>
          <p:cNvPr id="9" name="Picture 8">
            <a:extLst>
              <a:ext uri="{FF2B5EF4-FFF2-40B4-BE49-F238E27FC236}">
                <a16:creationId xmlns:a16="http://schemas.microsoft.com/office/drawing/2014/main" id="{E68E2285-D9D0-AF4B-BD61-C5E47F925312}"/>
              </a:ext>
            </a:extLst>
          </p:cNvPr>
          <p:cNvPicPr>
            <a:picLocks noChangeAspect="1"/>
          </p:cNvPicPr>
          <p:nvPr/>
        </p:nvPicPr>
        <p:blipFill>
          <a:blip r:embed="rId3"/>
          <a:stretch>
            <a:fillRect/>
          </a:stretch>
        </p:blipFill>
        <p:spPr>
          <a:xfrm>
            <a:off x="5986508" y="3266956"/>
            <a:ext cx="2150381" cy="1616710"/>
          </a:xfrm>
          <a:prstGeom prst="rect">
            <a:avLst/>
          </a:prstGeom>
        </p:spPr>
      </p:pic>
      <p:cxnSp>
        <p:nvCxnSpPr>
          <p:cNvPr id="11" name="Straight Connector 10">
            <a:extLst>
              <a:ext uri="{FF2B5EF4-FFF2-40B4-BE49-F238E27FC236}">
                <a16:creationId xmlns:a16="http://schemas.microsoft.com/office/drawing/2014/main" id="{69B73020-0372-9744-ABF1-96121EA5792E}"/>
              </a:ext>
            </a:extLst>
          </p:cNvPr>
          <p:cNvCxnSpPr/>
          <p:nvPr/>
        </p:nvCxnSpPr>
        <p:spPr>
          <a:xfrm>
            <a:off x="5867400" y="4419600"/>
            <a:ext cx="24384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532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45</a:t>
            </a:fld>
            <a:endParaRPr lang="en-US"/>
          </a:p>
        </p:txBody>
      </p:sp>
      <p:sp>
        <p:nvSpPr>
          <p:cNvPr id="2" name="Date Placeholder 1"/>
          <p:cNvSpPr>
            <a:spLocks noGrp="1"/>
          </p:cNvSpPr>
          <p:nvPr>
            <p:ph type="dt" sz="half" idx="10"/>
          </p:nvPr>
        </p:nvSpPr>
        <p:spPr/>
        <p:txBody>
          <a:bodyPr/>
          <a:lstStyle/>
          <a:p>
            <a:r>
              <a:rPr lang="en-US"/>
              <a:t>v2.0</a:t>
            </a:r>
          </a:p>
        </p:txBody>
      </p:sp>
    </p:spTree>
    <p:extLst>
      <p:ext uri="{BB962C8B-B14F-4D97-AF65-F5344CB8AC3E}">
        <p14:creationId xmlns:p14="http://schemas.microsoft.com/office/powerpoint/2010/main" val="4242043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type="body" sz="quarter" idx="10"/>
          </p:nvPr>
        </p:nvSpPr>
        <p:spPr/>
        <p:txBody>
          <a:bodyPr/>
          <a:lstStyle/>
          <a:p>
            <a:r>
              <a:rPr lang="en-US" dirty="0"/>
              <a:t>Working with Temporal Data: Dates and Times</a:t>
            </a:r>
          </a:p>
        </p:txBody>
      </p:sp>
    </p:spTree>
    <p:extLst>
      <p:ext uri="{BB962C8B-B14F-4D97-AF65-F5344CB8AC3E}">
        <p14:creationId xmlns:p14="http://schemas.microsoft.com/office/powerpoint/2010/main" val="2903664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68981D-E878-BF40-ACF9-FA7551FD9A52}"/>
              </a:ext>
            </a:extLst>
          </p:cNvPr>
          <p:cNvSpPr>
            <a:spLocks noGrp="1"/>
          </p:cNvSpPr>
          <p:nvPr>
            <p:ph type="title"/>
          </p:nvPr>
        </p:nvSpPr>
        <p:spPr/>
        <p:txBody>
          <a:bodyPr/>
          <a:lstStyle/>
          <a:p>
            <a:r>
              <a:rPr lang="en-US" dirty="0"/>
              <a:t>Date and Time Encoding in SQL</a:t>
            </a:r>
          </a:p>
        </p:txBody>
      </p:sp>
      <p:sp>
        <p:nvSpPr>
          <p:cNvPr id="4" name="Content Placeholder 3">
            <a:extLst>
              <a:ext uri="{FF2B5EF4-FFF2-40B4-BE49-F238E27FC236}">
                <a16:creationId xmlns:a16="http://schemas.microsoft.com/office/drawing/2014/main" id="{62D60DB6-693B-E845-A939-B6E720EFF61B}"/>
              </a:ext>
            </a:extLst>
          </p:cNvPr>
          <p:cNvSpPr>
            <a:spLocks noGrp="1"/>
          </p:cNvSpPr>
          <p:nvPr>
            <p:ph idx="1"/>
          </p:nvPr>
        </p:nvSpPr>
        <p:spPr>
          <a:xfrm>
            <a:off x="457200" y="1447800"/>
            <a:ext cx="8229600" cy="1143000"/>
          </a:xfrm>
        </p:spPr>
        <p:txBody>
          <a:bodyPr>
            <a:normAutofit/>
          </a:bodyPr>
          <a:lstStyle/>
          <a:p>
            <a:r>
              <a:rPr lang="en-US" sz="2000" dirty="0"/>
              <a:t>For date and time functions and comparisons to work properly, dates and times must be stored in a </a:t>
            </a:r>
            <a:r>
              <a:rPr lang="en-US" sz="2000" b="1" dirty="0"/>
              <a:t>DATE</a:t>
            </a:r>
            <a:r>
              <a:rPr lang="en-US" sz="2000" dirty="0"/>
              <a:t>, </a:t>
            </a:r>
            <a:r>
              <a:rPr lang="en-US" sz="2000" b="1" dirty="0"/>
              <a:t>DATETIME</a:t>
            </a:r>
            <a:r>
              <a:rPr lang="en-US" sz="2000" dirty="0"/>
              <a:t>, </a:t>
            </a:r>
            <a:r>
              <a:rPr lang="en-US" sz="2000" b="1" dirty="0"/>
              <a:t>TIMESTAMP</a:t>
            </a:r>
            <a:r>
              <a:rPr lang="en-US" sz="2000" dirty="0"/>
              <a:t>, or </a:t>
            </a:r>
            <a:r>
              <a:rPr lang="en-US" sz="2000" b="1" dirty="0"/>
              <a:t>TIME</a:t>
            </a:r>
            <a:r>
              <a:rPr lang="en-US" sz="2000" dirty="0"/>
              <a:t> column and not </a:t>
            </a:r>
            <a:r>
              <a:rPr lang="en-US" sz="2000" b="1" dirty="0"/>
              <a:t>TEXT</a:t>
            </a:r>
            <a:r>
              <a:rPr lang="en-US" sz="2000" dirty="0"/>
              <a:t> or </a:t>
            </a:r>
            <a:r>
              <a:rPr lang="en-US" sz="2000" b="1" dirty="0"/>
              <a:t>VARCHAR</a:t>
            </a:r>
            <a:r>
              <a:rPr lang="en-US" sz="2000" dirty="0"/>
              <a:t>.</a:t>
            </a:r>
          </a:p>
        </p:txBody>
      </p:sp>
      <p:sp>
        <p:nvSpPr>
          <p:cNvPr id="5" name="TextBox 4">
            <a:extLst>
              <a:ext uri="{FF2B5EF4-FFF2-40B4-BE49-F238E27FC236}">
                <a16:creationId xmlns:a16="http://schemas.microsoft.com/office/drawing/2014/main" id="{D20882CE-D404-3841-9863-9B72BE9C07F0}"/>
              </a:ext>
            </a:extLst>
          </p:cNvPr>
          <p:cNvSpPr txBox="1"/>
          <p:nvPr/>
        </p:nvSpPr>
        <p:spPr>
          <a:xfrm>
            <a:off x="876300" y="4191001"/>
            <a:ext cx="1714500" cy="2031325"/>
          </a:xfrm>
          <a:prstGeom prst="rect">
            <a:avLst/>
          </a:prstGeom>
          <a:noFill/>
        </p:spPr>
        <p:txBody>
          <a:bodyPr wrap="square" rtlCol="0">
            <a:spAutoFit/>
          </a:bodyPr>
          <a:lstStyle/>
          <a:p>
            <a:r>
              <a:rPr lang="en-US" b="1" dirty="0">
                <a:solidFill>
                  <a:schemeClr val="accent5">
                    <a:lumMod val="50000"/>
                  </a:schemeClr>
                </a:solidFill>
                <a:latin typeface="Bookman Old Style" panose="02050604050505020204" pitchFamily="18" charset="0"/>
              </a:rPr>
              <a:t>Component</a:t>
            </a:r>
          </a:p>
          <a:p>
            <a:r>
              <a:rPr lang="en-US" dirty="0">
                <a:solidFill>
                  <a:schemeClr val="accent5">
                    <a:lumMod val="50000"/>
                  </a:schemeClr>
                </a:solidFill>
                <a:latin typeface="Bookman Old Style" panose="02050604050505020204" pitchFamily="18" charset="0"/>
              </a:rPr>
              <a:t>YYYY</a:t>
            </a:r>
          </a:p>
          <a:p>
            <a:r>
              <a:rPr lang="en-US" dirty="0">
                <a:solidFill>
                  <a:schemeClr val="accent5">
                    <a:lumMod val="50000"/>
                  </a:schemeClr>
                </a:solidFill>
                <a:latin typeface="Bookman Old Style" panose="02050604050505020204" pitchFamily="18" charset="0"/>
              </a:rPr>
              <a:t>MM</a:t>
            </a:r>
          </a:p>
          <a:p>
            <a:r>
              <a:rPr lang="en-US" dirty="0">
                <a:solidFill>
                  <a:schemeClr val="accent5">
                    <a:lumMod val="50000"/>
                  </a:schemeClr>
                </a:solidFill>
                <a:latin typeface="Bookman Old Style" panose="02050604050505020204" pitchFamily="18" charset="0"/>
              </a:rPr>
              <a:t>DD</a:t>
            </a:r>
          </a:p>
          <a:p>
            <a:r>
              <a:rPr lang="en-US" dirty="0">
                <a:solidFill>
                  <a:schemeClr val="accent5">
                    <a:lumMod val="50000"/>
                  </a:schemeClr>
                </a:solidFill>
                <a:latin typeface="Bookman Old Style" panose="02050604050505020204" pitchFamily="18" charset="0"/>
              </a:rPr>
              <a:t>HH</a:t>
            </a:r>
          </a:p>
          <a:p>
            <a:r>
              <a:rPr lang="en-US" dirty="0">
                <a:solidFill>
                  <a:schemeClr val="accent5">
                    <a:lumMod val="50000"/>
                  </a:schemeClr>
                </a:solidFill>
                <a:latin typeface="Bookman Old Style" panose="02050604050505020204" pitchFamily="18" charset="0"/>
              </a:rPr>
              <a:t>MI</a:t>
            </a:r>
          </a:p>
          <a:p>
            <a:r>
              <a:rPr lang="en-US" dirty="0">
                <a:solidFill>
                  <a:schemeClr val="accent5">
                    <a:lumMod val="50000"/>
                  </a:schemeClr>
                </a:solidFill>
                <a:latin typeface="Bookman Old Style" panose="02050604050505020204" pitchFamily="18" charset="0"/>
              </a:rPr>
              <a:t>SS</a:t>
            </a:r>
          </a:p>
        </p:txBody>
      </p:sp>
      <p:sp>
        <p:nvSpPr>
          <p:cNvPr id="6" name="TextBox 5">
            <a:extLst>
              <a:ext uri="{FF2B5EF4-FFF2-40B4-BE49-F238E27FC236}">
                <a16:creationId xmlns:a16="http://schemas.microsoft.com/office/drawing/2014/main" id="{A094ABC4-8FA0-D14B-BCB9-F746764DF9BF}"/>
              </a:ext>
            </a:extLst>
          </p:cNvPr>
          <p:cNvSpPr txBox="1"/>
          <p:nvPr/>
        </p:nvSpPr>
        <p:spPr>
          <a:xfrm>
            <a:off x="2895600" y="4191001"/>
            <a:ext cx="2057400" cy="2031325"/>
          </a:xfrm>
          <a:prstGeom prst="rect">
            <a:avLst/>
          </a:prstGeom>
          <a:noFill/>
        </p:spPr>
        <p:txBody>
          <a:bodyPr wrap="square" rtlCol="0">
            <a:spAutoFit/>
          </a:bodyPr>
          <a:lstStyle/>
          <a:p>
            <a:r>
              <a:rPr lang="en-US" b="1" dirty="0">
                <a:solidFill>
                  <a:schemeClr val="accent5">
                    <a:lumMod val="50000"/>
                  </a:schemeClr>
                </a:solidFill>
                <a:latin typeface="Bookman Old Style" panose="02050604050505020204" pitchFamily="18" charset="0"/>
              </a:rPr>
              <a:t>Definition</a:t>
            </a:r>
          </a:p>
          <a:p>
            <a:r>
              <a:rPr lang="en-US" dirty="0">
                <a:solidFill>
                  <a:schemeClr val="accent5">
                    <a:lumMod val="50000"/>
                  </a:schemeClr>
                </a:solidFill>
                <a:latin typeface="Bookman Old Style" panose="02050604050505020204" pitchFamily="18" charset="0"/>
              </a:rPr>
              <a:t>Year</a:t>
            </a:r>
          </a:p>
          <a:p>
            <a:r>
              <a:rPr lang="en-US" dirty="0">
                <a:solidFill>
                  <a:schemeClr val="accent5">
                    <a:lumMod val="50000"/>
                  </a:schemeClr>
                </a:solidFill>
                <a:latin typeface="Bookman Old Style" panose="02050604050505020204" pitchFamily="18" charset="0"/>
              </a:rPr>
              <a:t>Month</a:t>
            </a:r>
          </a:p>
          <a:p>
            <a:r>
              <a:rPr lang="en-US" dirty="0">
                <a:solidFill>
                  <a:schemeClr val="accent5">
                    <a:lumMod val="50000"/>
                  </a:schemeClr>
                </a:solidFill>
                <a:latin typeface="Bookman Old Style" panose="02050604050505020204" pitchFamily="18" charset="0"/>
              </a:rPr>
              <a:t>Day</a:t>
            </a:r>
          </a:p>
          <a:p>
            <a:r>
              <a:rPr lang="en-US" dirty="0">
                <a:solidFill>
                  <a:schemeClr val="accent5">
                    <a:lumMod val="50000"/>
                  </a:schemeClr>
                </a:solidFill>
                <a:latin typeface="Bookman Old Style" panose="02050604050505020204" pitchFamily="18" charset="0"/>
              </a:rPr>
              <a:t>Hours</a:t>
            </a:r>
          </a:p>
          <a:p>
            <a:r>
              <a:rPr lang="en-US" dirty="0">
                <a:solidFill>
                  <a:schemeClr val="accent5">
                    <a:lumMod val="50000"/>
                  </a:schemeClr>
                </a:solidFill>
                <a:latin typeface="Bookman Old Style" panose="02050604050505020204" pitchFamily="18" charset="0"/>
              </a:rPr>
              <a:t>Minutes</a:t>
            </a:r>
          </a:p>
          <a:p>
            <a:r>
              <a:rPr lang="en-US" dirty="0">
                <a:solidFill>
                  <a:schemeClr val="accent5">
                    <a:lumMod val="50000"/>
                  </a:schemeClr>
                </a:solidFill>
                <a:latin typeface="Bookman Old Style" panose="02050604050505020204" pitchFamily="18" charset="0"/>
              </a:rPr>
              <a:t>Seconds</a:t>
            </a:r>
          </a:p>
        </p:txBody>
      </p:sp>
      <p:sp>
        <p:nvSpPr>
          <p:cNvPr id="7" name="TextBox 6">
            <a:extLst>
              <a:ext uri="{FF2B5EF4-FFF2-40B4-BE49-F238E27FC236}">
                <a16:creationId xmlns:a16="http://schemas.microsoft.com/office/drawing/2014/main" id="{61EC4B81-FCA6-2741-A3FC-388CCAAA064D}"/>
              </a:ext>
            </a:extLst>
          </p:cNvPr>
          <p:cNvSpPr txBox="1"/>
          <p:nvPr/>
        </p:nvSpPr>
        <p:spPr>
          <a:xfrm>
            <a:off x="4953000" y="4191000"/>
            <a:ext cx="3314700" cy="2031325"/>
          </a:xfrm>
          <a:prstGeom prst="rect">
            <a:avLst/>
          </a:prstGeom>
          <a:noFill/>
        </p:spPr>
        <p:txBody>
          <a:bodyPr wrap="square" rtlCol="0">
            <a:spAutoFit/>
          </a:bodyPr>
          <a:lstStyle/>
          <a:p>
            <a:r>
              <a:rPr lang="en-US" b="1" dirty="0">
                <a:solidFill>
                  <a:schemeClr val="accent5">
                    <a:lumMod val="50000"/>
                  </a:schemeClr>
                </a:solidFill>
                <a:latin typeface="Bookman Old Style" panose="02050604050505020204" pitchFamily="18" charset="0"/>
              </a:rPr>
              <a:t>Range</a:t>
            </a:r>
          </a:p>
          <a:p>
            <a:r>
              <a:rPr lang="en-US" dirty="0">
                <a:solidFill>
                  <a:schemeClr val="accent5">
                    <a:lumMod val="50000"/>
                  </a:schemeClr>
                </a:solidFill>
                <a:latin typeface="Bookman Old Style" panose="02050604050505020204" pitchFamily="18" charset="0"/>
              </a:rPr>
              <a:t>1000 to 9999</a:t>
            </a:r>
          </a:p>
          <a:p>
            <a:r>
              <a:rPr lang="en-US" dirty="0">
                <a:solidFill>
                  <a:schemeClr val="accent5">
                    <a:lumMod val="50000"/>
                  </a:schemeClr>
                </a:solidFill>
                <a:latin typeface="Bookman Old Style" panose="02050604050505020204" pitchFamily="18" charset="0"/>
              </a:rPr>
              <a:t>01 (Jan) to 12 (Dec)</a:t>
            </a:r>
          </a:p>
          <a:p>
            <a:r>
              <a:rPr lang="en-US" dirty="0">
                <a:solidFill>
                  <a:schemeClr val="accent5">
                    <a:lumMod val="50000"/>
                  </a:schemeClr>
                </a:solidFill>
                <a:latin typeface="Bookman Old Style" panose="02050604050505020204" pitchFamily="18" charset="0"/>
              </a:rPr>
              <a:t>01 to 31</a:t>
            </a:r>
          </a:p>
          <a:p>
            <a:r>
              <a:rPr lang="en-US" dirty="0">
                <a:solidFill>
                  <a:schemeClr val="accent5">
                    <a:lumMod val="50000"/>
                  </a:schemeClr>
                </a:solidFill>
                <a:latin typeface="Bookman Old Style" panose="02050604050505020204" pitchFamily="18" charset="0"/>
              </a:rPr>
              <a:t>00 to 23</a:t>
            </a:r>
          </a:p>
          <a:p>
            <a:r>
              <a:rPr lang="en-US" dirty="0">
                <a:solidFill>
                  <a:schemeClr val="accent5">
                    <a:lumMod val="50000"/>
                  </a:schemeClr>
                </a:solidFill>
                <a:latin typeface="Bookman Old Style" panose="02050604050505020204" pitchFamily="18" charset="0"/>
              </a:rPr>
              <a:t>00 to 59</a:t>
            </a:r>
          </a:p>
          <a:p>
            <a:r>
              <a:rPr lang="en-US" dirty="0">
                <a:solidFill>
                  <a:schemeClr val="accent5">
                    <a:lumMod val="50000"/>
                  </a:schemeClr>
                </a:solidFill>
                <a:latin typeface="Bookman Old Style" panose="02050604050505020204" pitchFamily="18" charset="0"/>
              </a:rPr>
              <a:t>00 to 59</a:t>
            </a:r>
          </a:p>
        </p:txBody>
      </p:sp>
      <p:pic>
        <p:nvPicPr>
          <p:cNvPr id="8" name="Picture 7">
            <a:extLst>
              <a:ext uri="{FF2B5EF4-FFF2-40B4-BE49-F238E27FC236}">
                <a16:creationId xmlns:a16="http://schemas.microsoft.com/office/drawing/2014/main" id="{0ED0D9F8-14F8-D944-A3FD-86F9893A59C8}"/>
              </a:ext>
            </a:extLst>
          </p:cNvPr>
          <p:cNvPicPr>
            <a:picLocks noChangeAspect="1"/>
          </p:cNvPicPr>
          <p:nvPr/>
        </p:nvPicPr>
        <p:blipFill>
          <a:blip r:embed="rId2"/>
          <a:stretch>
            <a:fillRect/>
          </a:stretch>
        </p:blipFill>
        <p:spPr>
          <a:xfrm>
            <a:off x="1028700" y="2590800"/>
            <a:ext cx="1752600" cy="1219200"/>
          </a:xfrm>
          <a:prstGeom prst="rect">
            <a:avLst/>
          </a:prstGeom>
        </p:spPr>
      </p:pic>
    </p:spTree>
    <p:extLst>
      <p:ext uri="{BB962C8B-B14F-4D97-AF65-F5344CB8AC3E}">
        <p14:creationId xmlns:p14="http://schemas.microsoft.com/office/powerpoint/2010/main" val="3354742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FBB5-4E49-474D-BC32-5573398C9CB8}"/>
              </a:ext>
            </a:extLst>
          </p:cNvPr>
          <p:cNvSpPr>
            <a:spLocks noGrp="1"/>
          </p:cNvSpPr>
          <p:nvPr>
            <p:ph type="title"/>
          </p:nvPr>
        </p:nvSpPr>
        <p:spPr/>
        <p:txBody>
          <a:bodyPr/>
          <a:lstStyle/>
          <a:p>
            <a:r>
              <a:rPr lang="en-US" dirty="0"/>
              <a:t>Text vs Date Columns</a:t>
            </a:r>
          </a:p>
        </p:txBody>
      </p:sp>
      <p:sp>
        <p:nvSpPr>
          <p:cNvPr id="3" name="Content Placeholder 2">
            <a:extLst>
              <a:ext uri="{FF2B5EF4-FFF2-40B4-BE49-F238E27FC236}">
                <a16:creationId xmlns:a16="http://schemas.microsoft.com/office/drawing/2014/main" id="{CD51FB0B-CAD1-C840-8E6E-4BFA36C1426D}"/>
              </a:ext>
            </a:extLst>
          </p:cNvPr>
          <p:cNvSpPr>
            <a:spLocks noGrp="1"/>
          </p:cNvSpPr>
          <p:nvPr>
            <p:ph idx="1"/>
          </p:nvPr>
        </p:nvSpPr>
        <p:spPr>
          <a:xfrm>
            <a:off x="457200" y="1447800"/>
            <a:ext cx="8229600" cy="1676400"/>
          </a:xfrm>
        </p:spPr>
        <p:txBody>
          <a:bodyPr/>
          <a:lstStyle/>
          <a:p>
            <a:r>
              <a:rPr lang="en-US" dirty="0"/>
              <a:t>A text column can store date information, but it is not the same as a Date column storing date fields recognized by SQL.</a:t>
            </a:r>
          </a:p>
        </p:txBody>
      </p:sp>
      <p:sp>
        <p:nvSpPr>
          <p:cNvPr id="4" name="Date Placeholder 3">
            <a:extLst>
              <a:ext uri="{FF2B5EF4-FFF2-40B4-BE49-F238E27FC236}">
                <a16:creationId xmlns:a16="http://schemas.microsoft.com/office/drawing/2014/main" id="{14F50519-5B57-534C-8295-952204A41184}"/>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98A1BDA7-91D1-E84D-B8EA-639729EB298B}"/>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94E9AEAB-8401-A64C-B2B1-D4B1FEA9CE82}"/>
              </a:ext>
            </a:extLst>
          </p:cNvPr>
          <p:cNvSpPr>
            <a:spLocks noGrp="1"/>
          </p:cNvSpPr>
          <p:nvPr>
            <p:ph type="sldNum" sz="quarter" idx="12"/>
          </p:nvPr>
        </p:nvSpPr>
        <p:spPr/>
        <p:txBody>
          <a:bodyPr/>
          <a:lstStyle/>
          <a:p>
            <a:fld id="{C0F4FBFA-1248-4AAF-9253-30F121885773}" type="slidenum">
              <a:rPr lang="en-US" smtClean="0"/>
              <a:t>48</a:t>
            </a:fld>
            <a:endParaRPr lang="en-US"/>
          </a:p>
        </p:txBody>
      </p:sp>
    </p:spTree>
    <p:extLst>
      <p:ext uri="{BB962C8B-B14F-4D97-AF65-F5344CB8AC3E}">
        <p14:creationId xmlns:p14="http://schemas.microsoft.com/office/powerpoint/2010/main" val="3279419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7D3B-8C8B-544E-B9C8-7F7F64CB9D39}"/>
              </a:ext>
            </a:extLst>
          </p:cNvPr>
          <p:cNvSpPr>
            <a:spLocks noGrp="1"/>
          </p:cNvSpPr>
          <p:nvPr>
            <p:ph type="title"/>
          </p:nvPr>
        </p:nvSpPr>
        <p:spPr/>
        <p:txBody>
          <a:bodyPr/>
          <a:lstStyle/>
          <a:p>
            <a:r>
              <a:rPr lang="en-US" dirty="0"/>
              <a:t>Extract Date from Time Stamp</a:t>
            </a:r>
          </a:p>
        </p:txBody>
      </p:sp>
      <p:sp>
        <p:nvSpPr>
          <p:cNvPr id="3" name="Content Placeholder 2">
            <a:extLst>
              <a:ext uri="{FF2B5EF4-FFF2-40B4-BE49-F238E27FC236}">
                <a16:creationId xmlns:a16="http://schemas.microsoft.com/office/drawing/2014/main" id="{63C44449-1730-EC47-B1FD-EFA50178C0CD}"/>
              </a:ext>
            </a:extLst>
          </p:cNvPr>
          <p:cNvSpPr>
            <a:spLocks noGrp="1"/>
          </p:cNvSpPr>
          <p:nvPr>
            <p:ph idx="1"/>
          </p:nvPr>
        </p:nvSpPr>
        <p:spPr>
          <a:xfrm>
            <a:off x="457200" y="1447800"/>
            <a:ext cx="8229600" cy="1828800"/>
          </a:xfrm>
        </p:spPr>
        <p:txBody>
          <a:bodyPr/>
          <a:lstStyle/>
          <a:p>
            <a:r>
              <a:rPr lang="en-US" dirty="0"/>
              <a:t>A time stamp (</a:t>
            </a:r>
            <a:r>
              <a:rPr lang="en-US" b="1" dirty="0"/>
              <a:t>DATETIME</a:t>
            </a:r>
            <a:r>
              <a:rPr lang="en-US" dirty="0"/>
              <a:t> or </a:t>
            </a:r>
            <a:r>
              <a:rPr lang="en-US" b="1" dirty="0"/>
              <a:t>TIMESTAMP</a:t>
            </a:r>
            <a:r>
              <a:rPr lang="en-US" dirty="0"/>
              <a:t>) column contains date and time.</a:t>
            </a:r>
          </a:p>
          <a:p>
            <a:r>
              <a:rPr lang="en-US" dirty="0"/>
              <a:t>Use the </a:t>
            </a:r>
            <a:r>
              <a:rPr lang="en-US" b="1" dirty="0"/>
              <a:t>date() </a:t>
            </a:r>
            <a:r>
              <a:rPr lang="en-US" dirty="0"/>
              <a:t>function to extract the date.</a:t>
            </a:r>
          </a:p>
        </p:txBody>
      </p:sp>
      <p:sp>
        <p:nvSpPr>
          <p:cNvPr id="4" name="Date Placeholder 3">
            <a:extLst>
              <a:ext uri="{FF2B5EF4-FFF2-40B4-BE49-F238E27FC236}">
                <a16:creationId xmlns:a16="http://schemas.microsoft.com/office/drawing/2014/main" id="{030A0BAF-4456-6642-80BB-EFF18AA1AE30}"/>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805AC065-7FA3-CC4C-B3CF-0CB3746E5F55}"/>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E5DA2B27-5F3C-134A-BD28-90817D591664}"/>
              </a:ext>
            </a:extLst>
          </p:cNvPr>
          <p:cNvSpPr>
            <a:spLocks noGrp="1"/>
          </p:cNvSpPr>
          <p:nvPr>
            <p:ph type="sldNum" sz="quarter" idx="12"/>
          </p:nvPr>
        </p:nvSpPr>
        <p:spPr/>
        <p:txBody>
          <a:bodyPr/>
          <a:lstStyle/>
          <a:p>
            <a:fld id="{C0F4FBFA-1248-4AAF-9253-30F121885773}" type="slidenum">
              <a:rPr lang="en-US" smtClean="0"/>
              <a:t>49</a:t>
            </a:fld>
            <a:endParaRPr lang="en-US"/>
          </a:p>
        </p:txBody>
      </p:sp>
      <p:sp>
        <p:nvSpPr>
          <p:cNvPr id="7" name="Rectangle 6">
            <a:extLst>
              <a:ext uri="{FF2B5EF4-FFF2-40B4-BE49-F238E27FC236}">
                <a16:creationId xmlns:a16="http://schemas.microsoft.com/office/drawing/2014/main" id="{52ED5C4E-0680-9A43-BAA6-8493FB5BB8A5}"/>
              </a:ext>
            </a:extLst>
          </p:cNvPr>
          <p:cNvSpPr/>
          <p:nvPr/>
        </p:nvSpPr>
        <p:spPr>
          <a:xfrm>
            <a:off x="914400" y="3429000"/>
            <a:ext cx="6268063" cy="461665"/>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a:t>
            </a:r>
            <a:r>
              <a:rPr lang="en-US" sz="2400" dirty="0">
                <a:solidFill>
                  <a:schemeClr val="tx2">
                    <a:lumMod val="75000"/>
                  </a:schemeClr>
                </a:solidFill>
                <a:latin typeface="Courier New" panose="02070309020205020404" pitchFamily="49" charset="0"/>
                <a:cs typeface="Courier New" panose="02070309020205020404" pitchFamily="49" charset="0"/>
              </a:rPr>
              <a:t>create_date</a:t>
            </a:r>
            <a:r>
              <a:rPr lang="en-US" sz="2400" b="1" dirty="0">
                <a:solidFill>
                  <a:schemeClr val="accent6">
                    <a:lumMod val="75000"/>
                  </a:schemeClr>
                </a:solidFill>
                <a:latin typeface="Courier New" panose="02070309020205020404" pitchFamily="49" charset="0"/>
                <a:cs typeface="Courier New" panose="02070309020205020404" pitchFamily="49" charset="0"/>
              </a:rPr>
              <a:t> FROM </a:t>
            </a:r>
            <a:r>
              <a:rPr lang="en-US" sz="2400" dirty="0">
                <a:solidFill>
                  <a:schemeClr val="tx2">
                    <a:lumMod val="75000"/>
                  </a:schemeClr>
                </a:solidFill>
                <a:latin typeface="Courier New" panose="02070309020205020404" pitchFamily="49" charset="0"/>
                <a:cs typeface="Courier New" panose="02070309020205020404" pitchFamily="49" charset="0"/>
              </a:rPr>
              <a:t>Customer;</a:t>
            </a:r>
          </a:p>
        </p:txBody>
      </p:sp>
      <p:sp>
        <p:nvSpPr>
          <p:cNvPr id="8" name="Rectangle 7">
            <a:extLst>
              <a:ext uri="{FF2B5EF4-FFF2-40B4-BE49-F238E27FC236}">
                <a16:creationId xmlns:a16="http://schemas.microsoft.com/office/drawing/2014/main" id="{3D375528-B86C-0547-80A5-5335D0B6B59A}"/>
              </a:ext>
            </a:extLst>
          </p:cNvPr>
          <p:cNvSpPr/>
          <p:nvPr/>
        </p:nvSpPr>
        <p:spPr>
          <a:xfrm>
            <a:off x="914400" y="4800600"/>
            <a:ext cx="7374135" cy="461665"/>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date(</a:t>
            </a:r>
            <a:r>
              <a:rPr lang="en-US" sz="2400" dirty="0">
                <a:solidFill>
                  <a:schemeClr val="tx2">
                    <a:lumMod val="75000"/>
                  </a:schemeClr>
                </a:solidFill>
                <a:latin typeface="Courier New" panose="02070309020205020404" pitchFamily="49" charset="0"/>
                <a:cs typeface="Courier New" panose="02070309020205020404" pitchFamily="49" charset="0"/>
              </a:rPr>
              <a:t>create_date</a:t>
            </a:r>
            <a:r>
              <a:rPr lang="en-US" sz="2400" b="1" dirty="0">
                <a:solidFill>
                  <a:schemeClr val="accent6">
                    <a:lumMod val="75000"/>
                  </a:schemeClr>
                </a:solidFill>
                <a:latin typeface="Courier New" panose="02070309020205020404" pitchFamily="49" charset="0"/>
                <a:cs typeface="Courier New" panose="02070309020205020404" pitchFamily="49" charset="0"/>
              </a:rPr>
              <a:t>) FROM </a:t>
            </a:r>
            <a:r>
              <a:rPr lang="en-US" sz="2400" dirty="0">
                <a:solidFill>
                  <a:schemeClr val="tx2">
                    <a:lumMod val="75000"/>
                  </a:schemeClr>
                </a:solidFill>
                <a:latin typeface="Courier New" panose="02070309020205020404" pitchFamily="49" charset="0"/>
                <a:cs typeface="Courier New" panose="02070309020205020404" pitchFamily="49" charset="0"/>
              </a:rPr>
              <a:t>Customer;</a:t>
            </a:r>
          </a:p>
        </p:txBody>
      </p:sp>
      <p:pic>
        <p:nvPicPr>
          <p:cNvPr id="9" name="Picture 8">
            <a:extLst>
              <a:ext uri="{FF2B5EF4-FFF2-40B4-BE49-F238E27FC236}">
                <a16:creationId xmlns:a16="http://schemas.microsoft.com/office/drawing/2014/main" id="{952AC7DE-426A-B743-B0A8-A6FB7DD6EF0F}"/>
              </a:ext>
            </a:extLst>
          </p:cNvPr>
          <p:cNvPicPr>
            <a:picLocks noChangeAspect="1"/>
          </p:cNvPicPr>
          <p:nvPr/>
        </p:nvPicPr>
        <p:blipFill>
          <a:blip r:embed="rId2"/>
          <a:stretch>
            <a:fillRect/>
          </a:stretch>
        </p:blipFill>
        <p:spPr>
          <a:xfrm>
            <a:off x="914400" y="3930161"/>
            <a:ext cx="1768199" cy="637374"/>
          </a:xfrm>
          <a:prstGeom prst="rect">
            <a:avLst/>
          </a:prstGeom>
        </p:spPr>
      </p:pic>
      <p:pic>
        <p:nvPicPr>
          <p:cNvPr id="10" name="Picture 9">
            <a:extLst>
              <a:ext uri="{FF2B5EF4-FFF2-40B4-BE49-F238E27FC236}">
                <a16:creationId xmlns:a16="http://schemas.microsoft.com/office/drawing/2014/main" id="{5CA57634-4E3E-9142-9063-9460B3F4614D}"/>
              </a:ext>
            </a:extLst>
          </p:cNvPr>
          <p:cNvPicPr>
            <a:picLocks noChangeAspect="1"/>
          </p:cNvPicPr>
          <p:nvPr/>
        </p:nvPicPr>
        <p:blipFill>
          <a:blip r:embed="rId3"/>
          <a:stretch>
            <a:fillRect/>
          </a:stretch>
        </p:blipFill>
        <p:spPr>
          <a:xfrm>
            <a:off x="914400" y="5382986"/>
            <a:ext cx="990600" cy="617899"/>
          </a:xfrm>
          <a:prstGeom prst="rect">
            <a:avLst/>
          </a:prstGeom>
        </p:spPr>
      </p:pic>
    </p:spTree>
    <p:extLst>
      <p:ext uri="{BB962C8B-B14F-4D97-AF65-F5344CB8AC3E}">
        <p14:creationId xmlns:p14="http://schemas.microsoft.com/office/powerpoint/2010/main" val="97257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9A09-DC4E-F04F-AB87-2E83077ACFC4}"/>
              </a:ext>
            </a:extLst>
          </p:cNvPr>
          <p:cNvSpPr>
            <a:spLocks noGrp="1"/>
          </p:cNvSpPr>
          <p:nvPr>
            <p:ph type="title"/>
          </p:nvPr>
        </p:nvSpPr>
        <p:spPr/>
        <p:txBody>
          <a:bodyPr/>
          <a:lstStyle/>
          <a:p>
            <a:r>
              <a:rPr lang="en-US" dirty="0"/>
              <a:t>Performing Queries</a:t>
            </a:r>
          </a:p>
        </p:txBody>
      </p:sp>
      <p:sp>
        <p:nvSpPr>
          <p:cNvPr id="3" name="Content Placeholder 2">
            <a:extLst>
              <a:ext uri="{FF2B5EF4-FFF2-40B4-BE49-F238E27FC236}">
                <a16:creationId xmlns:a16="http://schemas.microsoft.com/office/drawing/2014/main" id="{210CD01A-8B0B-9B42-9B66-D9C887567BCF}"/>
              </a:ext>
            </a:extLst>
          </p:cNvPr>
          <p:cNvSpPr>
            <a:spLocks noGrp="1"/>
          </p:cNvSpPr>
          <p:nvPr>
            <p:ph idx="1"/>
          </p:nvPr>
        </p:nvSpPr>
        <p:spPr>
          <a:xfrm>
            <a:off x="457200" y="1447800"/>
            <a:ext cx="7315200" cy="4876800"/>
          </a:xfrm>
        </p:spPr>
        <p:txBody>
          <a:bodyPr>
            <a:normAutofit/>
          </a:bodyPr>
          <a:lstStyle/>
          <a:p>
            <a:r>
              <a:rPr lang="en-US" sz="2800" dirty="0"/>
              <a:t>SQL queries require a connection to the database and a means to execute a query:</a:t>
            </a:r>
          </a:p>
          <a:p>
            <a:pPr lvl="1"/>
            <a:r>
              <a:rPr lang="en-US" sz="2400" dirty="0"/>
              <a:t>query tool for </a:t>
            </a:r>
            <a:r>
              <a:rPr lang="en-US" sz="2400" i="1" dirty="0"/>
              <a:t>ad hoc </a:t>
            </a:r>
            <a:r>
              <a:rPr lang="en-US" sz="2400" dirty="0"/>
              <a:t>queries</a:t>
            </a:r>
            <a:br>
              <a:rPr lang="en-US" sz="2400" dirty="0"/>
            </a:br>
            <a:br>
              <a:rPr lang="en-US" sz="2400" dirty="0"/>
            </a:br>
            <a:br>
              <a:rPr lang="en-US" sz="2400" dirty="0"/>
            </a:br>
            <a:br>
              <a:rPr lang="en-US" sz="2400" dirty="0"/>
            </a:br>
            <a:endParaRPr lang="en-US" sz="2400" dirty="0"/>
          </a:p>
          <a:p>
            <a:pPr lvl="1"/>
            <a:r>
              <a:rPr lang="en-US" sz="2400" dirty="0"/>
              <a:t>embedded SQL for retrieving </a:t>
            </a:r>
            <a:br>
              <a:rPr lang="en-US" sz="2400" dirty="0"/>
            </a:br>
            <a:r>
              <a:rPr lang="en-US" sz="2400" dirty="0"/>
              <a:t>data into a programming </a:t>
            </a:r>
            <a:br>
              <a:rPr lang="en-US" sz="2400" dirty="0"/>
            </a:br>
            <a:r>
              <a:rPr lang="en-US" sz="2400" dirty="0"/>
              <a:t>language for analytics and </a:t>
            </a:r>
            <a:br>
              <a:rPr lang="en-US" sz="2400" dirty="0"/>
            </a:br>
            <a:r>
              <a:rPr lang="en-US" sz="2400" dirty="0"/>
              <a:t>further processing of the data</a:t>
            </a:r>
          </a:p>
        </p:txBody>
      </p:sp>
      <p:sp>
        <p:nvSpPr>
          <p:cNvPr id="4" name="Date Placeholder 3">
            <a:extLst>
              <a:ext uri="{FF2B5EF4-FFF2-40B4-BE49-F238E27FC236}">
                <a16:creationId xmlns:a16="http://schemas.microsoft.com/office/drawing/2014/main" id="{8A40DBBE-D36A-654D-A55A-C72BF0043166}"/>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05D70453-8D26-EA4F-B5EE-284482C7EFCE}"/>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C7E7F952-4A66-7243-960E-B28ED532DC73}"/>
              </a:ext>
            </a:extLst>
          </p:cNvPr>
          <p:cNvSpPr>
            <a:spLocks noGrp="1"/>
          </p:cNvSpPr>
          <p:nvPr>
            <p:ph type="sldNum" sz="quarter" idx="12"/>
          </p:nvPr>
        </p:nvSpPr>
        <p:spPr/>
        <p:txBody>
          <a:bodyPr/>
          <a:lstStyle/>
          <a:p>
            <a:fld id="{C0F4FBFA-1248-4AAF-9253-30F121885773}" type="slidenum">
              <a:rPr lang="en-US" smtClean="0"/>
              <a:t>5</a:t>
            </a:fld>
            <a:endParaRPr lang="en-US"/>
          </a:p>
        </p:txBody>
      </p:sp>
      <p:sp>
        <p:nvSpPr>
          <p:cNvPr id="7" name="Rectangle 6">
            <a:extLst>
              <a:ext uri="{FF2B5EF4-FFF2-40B4-BE49-F238E27FC236}">
                <a16:creationId xmlns:a16="http://schemas.microsoft.com/office/drawing/2014/main" id="{55AA2575-839A-8848-AE0B-1D80AD304701}"/>
              </a:ext>
            </a:extLst>
          </p:cNvPr>
          <p:cNvSpPr/>
          <p:nvPr/>
        </p:nvSpPr>
        <p:spPr>
          <a:xfrm>
            <a:off x="5372100" y="4520032"/>
            <a:ext cx="3048000" cy="1338828"/>
          </a:xfrm>
          <a:prstGeom prst="rect">
            <a:avLst/>
          </a:prstGeom>
          <a:solidFill>
            <a:schemeClr val="accent2">
              <a:lumMod val="20000"/>
              <a:lumOff val="80000"/>
            </a:schemeClr>
          </a:solidFill>
        </p:spPr>
        <p:txBody>
          <a:bodyPr wrap="square">
            <a:spAutoFit/>
          </a:bodyPr>
          <a:lstStyle/>
          <a:p>
            <a:r>
              <a:rPr lang="en-US" sz="900" dirty="0">
                <a:latin typeface="Courier New" panose="02070309020205020404" pitchFamily="49" charset="0"/>
                <a:cs typeface="Courier New" panose="02070309020205020404" pitchFamily="49" charset="0"/>
              </a:rPr>
              <a:t># connect to the SQLite database</a:t>
            </a:r>
          </a:p>
          <a:p>
            <a:r>
              <a:rPr lang="en-US" sz="900" dirty="0">
                <a:latin typeface="Courier New" panose="02070309020205020404" pitchFamily="49" charset="0"/>
                <a:cs typeface="Courier New" panose="02070309020205020404" pitchFamily="49" charset="0"/>
              </a:rPr>
              <a:t>db.conn &lt;- dbConnect(SQLite(), </a:t>
            </a:r>
          </a:p>
          <a:p>
            <a:r>
              <a:rPr lang="en-US" sz="900" dirty="0">
                <a:latin typeface="Courier New" panose="02070309020205020404" pitchFamily="49" charset="0"/>
                <a:cs typeface="Courier New" panose="02070309020205020404" pitchFamily="49" charset="0"/>
              </a:rPr>
              <a:t>                     dbname="projdb.db") </a:t>
            </a:r>
          </a:p>
          <a:p>
            <a:r>
              <a:rPr lang="en-US" sz="900" dirty="0">
                <a:latin typeface="Courier New" panose="02070309020205020404" pitchFamily="49" charset="0"/>
                <a:cs typeface="Courier New" panose="02070309020205020404" pitchFamily="49" charset="0"/>
              </a:rPr>
              <a:t># construct a SQL query </a:t>
            </a:r>
          </a:p>
          <a:p>
            <a:r>
              <a:rPr lang="en-US" sz="900" dirty="0">
                <a:latin typeface="Courier New" panose="02070309020205020404" pitchFamily="49" charset="0"/>
                <a:cs typeface="Courier New" panose="02070309020205020404" pitchFamily="49" charset="0"/>
              </a:rPr>
              <a:t>sqlCmd = "SELECT * FROM projects" </a:t>
            </a:r>
          </a:p>
          <a:p>
            <a:r>
              <a:rPr lang="en-US" sz="900" dirty="0">
                <a:latin typeface="Courier New" panose="02070309020205020404" pitchFamily="49" charset="0"/>
                <a:cs typeface="Courier New" panose="02070309020205020404" pitchFamily="49" charset="0"/>
              </a:rPr>
              <a:t># send the SQL query</a:t>
            </a:r>
          </a:p>
          <a:p>
            <a:r>
              <a:rPr lang="en-US" sz="900" dirty="0">
                <a:latin typeface="Courier New" panose="02070309020205020404" pitchFamily="49" charset="0"/>
                <a:cs typeface="Courier New" panose="02070309020205020404" pitchFamily="49" charset="0"/>
              </a:rPr>
              <a:t>rs = dbGetQuery(db.conn, sqlCmd) </a:t>
            </a:r>
          </a:p>
          <a:p>
            <a:r>
              <a:rPr lang="en-US" sz="900" dirty="0">
                <a:latin typeface="Courier New" panose="02070309020205020404" pitchFamily="49" charset="0"/>
                <a:cs typeface="Courier New" panose="02070309020205020404" pitchFamily="49" charset="0"/>
              </a:rPr>
              <a:t># print part of the result table </a:t>
            </a:r>
          </a:p>
          <a:p>
            <a:r>
              <a:rPr lang="en-US" sz="900" dirty="0">
                <a:latin typeface="Courier New" panose="02070309020205020404" pitchFamily="49" charset="0"/>
                <a:cs typeface="Courier New" panose="02070309020205020404" pitchFamily="49" charset="0"/>
              </a:rPr>
              <a:t>head(rs,3)</a:t>
            </a:r>
          </a:p>
        </p:txBody>
      </p:sp>
      <p:pic>
        <p:nvPicPr>
          <p:cNvPr id="8" name="Picture 7">
            <a:extLst>
              <a:ext uri="{FF2B5EF4-FFF2-40B4-BE49-F238E27FC236}">
                <a16:creationId xmlns:a16="http://schemas.microsoft.com/office/drawing/2014/main" id="{DC339FA5-D25C-1348-8EDB-0BCCA38046CD}"/>
              </a:ext>
            </a:extLst>
          </p:cNvPr>
          <p:cNvPicPr>
            <a:picLocks noChangeAspect="1"/>
          </p:cNvPicPr>
          <p:nvPr/>
        </p:nvPicPr>
        <p:blipFill>
          <a:blip r:embed="rId2"/>
          <a:stretch>
            <a:fillRect/>
          </a:stretch>
        </p:blipFill>
        <p:spPr>
          <a:xfrm>
            <a:off x="1752600" y="2895600"/>
            <a:ext cx="1808147" cy="1302258"/>
          </a:xfrm>
          <a:prstGeom prst="rect">
            <a:avLst/>
          </a:prstGeom>
        </p:spPr>
      </p:pic>
    </p:spTree>
    <p:extLst>
      <p:ext uri="{BB962C8B-B14F-4D97-AF65-F5344CB8AC3E}">
        <p14:creationId xmlns:p14="http://schemas.microsoft.com/office/powerpoint/2010/main" val="3878568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7D3B-8C8B-544E-B9C8-7F7F64CB9D39}"/>
              </a:ext>
            </a:extLst>
          </p:cNvPr>
          <p:cNvSpPr>
            <a:spLocks noGrp="1"/>
          </p:cNvSpPr>
          <p:nvPr>
            <p:ph type="title"/>
          </p:nvPr>
        </p:nvSpPr>
        <p:spPr/>
        <p:txBody>
          <a:bodyPr/>
          <a:lstStyle/>
          <a:p>
            <a:r>
              <a:rPr lang="en-US" dirty="0"/>
              <a:t>Extract Date Components</a:t>
            </a:r>
          </a:p>
        </p:txBody>
      </p:sp>
      <p:sp>
        <p:nvSpPr>
          <p:cNvPr id="3" name="Content Placeholder 2">
            <a:extLst>
              <a:ext uri="{FF2B5EF4-FFF2-40B4-BE49-F238E27FC236}">
                <a16:creationId xmlns:a16="http://schemas.microsoft.com/office/drawing/2014/main" id="{63C44449-1730-EC47-B1FD-EFA50178C0CD}"/>
              </a:ext>
            </a:extLst>
          </p:cNvPr>
          <p:cNvSpPr>
            <a:spLocks noGrp="1"/>
          </p:cNvSpPr>
          <p:nvPr>
            <p:ph idx="1"/>
          </p:nvPr>
        </p:nvSpPr>
        <p:spPr>
          <a:xfrm>
            <a:off x="457200" y="1447800"/>
            <a:ext cx="8229600" cy="1295400"/>
          </a:xfrm>
        </p:spPr>
        <p:txBody>
          <a:bodyPr/>
          <a:lstStyle/>
          <a:p>
            <a:r>
              <a:rPr lang="en-US" dirty="0"/>
              <a:t>Different databases have varying support for date component extraction and date parsing.</a:t>
            </a:r>
          </a:p>
        </p:txBody>
      </p:sp>
      <p:sp>
        <p:nvSpPr>
          <p:cNvPr id="4" name="Date Placeholder 3">
            <a:extLst>
              <a:ext uri="{FF2B5EF4-FFF2-40B4-BE49-F238E27FC236}">
                <a16:creationId xmlns:a16="http://schemas.microsoft.com/office/drawing/2014/main" id="{030A0BAF-4456-6642-80BB-EFF18AA1AE30}"/>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805AC065-7FA3-CC4C-B3CF-0CB3746E5F55}"/>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E5DA2B27-5F3C-134A-BD28-90817D591664}"/>
              </a:ext>
            </a:extLst>
          </p:cNvPr>
          <p:cNvSpPr>
            <a:spLocks noGrp="1"/>
          </p:cNvSpPr>
          <p:nvPr>
            <p:ph type="sldNum" sz="quarter" idx="12"/>
          </p:nvPr>
        </p:nvSpPr>
        <p:spPr/>
        <p:txBody>
          <a:bodyPr/>
          <a:lstStyle/>
          <a:p>
            <a:fld id="{C0F4FBFA-1248-4AAF-9253-30F121885773}" type="slidenum">
              <a:rPr lang="en-US" smtClean="0"/>
              <a:t>50</a:t>
            </a:fld>
            <a:endParaRPr lang="en-US"/>
          </a:p>
        </p:txBody>
      </p:sp>
      <p:sp>
        <p:nvSpPr>
          <p:cNvPr id="7" name="Rectangle 6">
            <a:extLst>
              <a:ext uri="{FF2B5EF4-FFF2-40B4-BE49-F238E27FC236}">
                <a16:creationId xmlns:a16="http://schemas.microsoft.com/office/drawing/2014/main" id="{52ED5C4E-0680-9A43-BAA6-8493FB5BB8A5}"/>
              </a:ext>
            </a:extLst>
          </p:cNvPr>
          <p:cNvSpPr/>
          <p:nvPr/>
        </p:nvSpPr>
        <p:spPr>
          <a:xfrm>
            <a:off x="914400" y="3245198"/>
            <a:ext cx="6636753"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strftime(</a:t>
            </a:r>
            <a:r>
              <a:rPr lang="en-US" sz="2400" b="1" dirty="0">
                <a:solidFill>
                  <a:schemeClr val="tx2">
                    <a:lumMod val="75000"/>
                  </a:schemeClr>
                </a:solidFill>
                <a:latin typeface="Courier New" panose="02070309020205020404" pitchFamily="49" charset="0"/>
                <a:cs typeface="Courier New" panose="02070309020205020404" pitchFamily="49" charset="0"/>
              </a:rPr>
              <a:t>'</a:t>
            </a:r>
            <a:r>
              <a:rPr lang="en-US" sz="2400" dirty="0">
                <a:solidFill>
                  <a:schemeClr val="tx2">
                    <a:lumMod val="75000"/>
                  </a:schemeClr>
                </a:solidFill>
                <a:latin typeface="Courier New" panose="02070309020205020404" pitchFamily="49" charset="0"/>
                <a:cs typeface="Courier New" panose="02070309020205020404" pitchFamily="49" charset="0"/>
              </a:rPr>
              <a:t>%Y’, create_date)</a:t>
            </a:r>
            <a:r>
              <a:rPr lang="en-US" sz="2400" b="1" dirty="0">
                <a:solidFill>
                  <a:schemeClr val="accent6">
                    <a:lumMod val="75000"/>
                  </a:schemeClr>
                </a:solidFill>
                <a:latin typeface="Courier New" panose="02070309020205020404" pitchFamily="49" charset="0"/>
                <a:cs typeface="Courier New" panose="02070309020205020404" pitchFamily="49" charset="0"/>
              </a:rPr>
              <a:t> </a:t>
            </a:r>
          </a:p>
          <a:p>
            <a:r>
              <a:rPr lang="en-US" sz="2400" b="1" dirty="0">
                <a:solidFill>
                  <a:schemeClr val="accent6">
                    <a:lumMod val="75000"/>
                  </a:schemeClr>
                </a:solidFill>
                <a:latin typeface="Courier New" panose="02070309020205020404" pitchFamily="49" charset="0"/>
                <a:cs typeface="Courier New" panose="02070309020205020404" pitchFamily="49" charset="0"/>
              </a:rPr>
              <a:t>  FROM </a:t>
            </a:r>
            <a:r>
              <a:rPr lang="en-US" sz="2400" dirty="0">
                <a:solidFill>
                  <a:schemeClr val="tx2">
                    <a:lumMod val="75000"/>
                  </a:schemeClr>
                </a:solidFill>
                <a:latin typeface="Courier New" panose="02070309020205020404" pitchFamily="49" charset="0"/>
                <a:cs typeface="Courier New" panose="02070309020205020404" pitchFamily="49" charset="0"/>
              </a:rPr>
              <a:t>Customer;</a:t>
            </a:r>
          </a:p>
        </p:txBody>
      </p:sp>
      <p:sp>
        <p:nvSpPr>
          <p:cNvPr id="8" name="Rectangle 7">
            <a:extLst>
              <a:ext uri="{FF2B5EF4-FFF2-40B4-BE49-F238E27FC236}">
                <a16:creationId xmlns:a16="http://schemas.microsoft.com/office/drawing/2014/main" id="{3D375528-B86C-0547-80A5-5335D0B6B59A}"/>
              </a:ext>
            </a:extLst>
          </p:cNvPr>
          <p:cNvSpPr/>
          <p:nvPr/>
        </p:nvSpPr>
        <p:spPr>
          <a:xfrm>
            <a:off x="914400" y="4800600"/>
            <a:ext cx="5899372" cy="830997"/>
          </a:xfrm>
          <a:prstGeom prst="rect">
            <a:avLst/>
          </a:prstGeom>
          <a:solidFill>
            <a:schemeClr val="bg2">
              <a:lumMod val="90000"/>
            </a:schemeClr>
          </a:solidFill>
        </p:spPr>
        <p:txBody>
          <a:bodyPr wrap="non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year(date(</a:t>
            </a:r>
            <a:r>
              <a:rPr lang="en-US" sz="2400" dirty="0">
                <a:solidFill>
                  <a:schemeClr val="tx2">
                    <a:lumMod val="75000"/>
                  </a:schemeClr>
                </a:solidFill>
                <a:latin typeface="Courier New" panose="02070309020205020404" pitchFamily="49" charset="0"/>
                <a:cs typeface="Courier New" panose="02070309020205020404" pitchFamily="49" charset="0"/>
              </a:rPr>
              <a:t>create_date</a:t>
            </a:r>
            <a:r>
              <a:rPr lang="en-US" sz="2400" b="1" dirty="0">
                <a:solidFill>
                  <a:schemeClr val="accent6">
                    <a:lumMod val="75000"/>
                  </a:schemeClr>
                </a:solidFill>
                <a:latin typeface="Courier New" panose="02070309020205020404" pitchFamily="49" charset="0"/>
                <a:cs typeface="Courier New" panose="02070309020205020404" pitchFamily="49" charset="0"/>
              </a:rPr>
              <a:t>)) </a:t>
            </a:r>
          </a:p>
          <a:p>
            <a:r>
              <a:rPr lang="en-US" sz="2400" b="1" dirty="0">
                <a:solidFill>
                  <a:schemeClr val="accent6">
                    <a:lumMod val="75000"/>
                  </a:schemeClr>
                </a:solidFill>
                <a:latin typeface="Courier New" panose="02070309020205020404" pitchFamily="49" charset="0"/>
                <a:cs typeface="Courier New" panose="02070309020205020404" pitchFamily="49" charset="0"/>
              </a:rPr>
              <a:t>  FROM </a:t>
            </a:r>
            <a:r>
              <a:rPr lang="en-US" sz="2400" dirty="0">
                <a:solidFill>
                  <a:schemeClr val="tx2">
                    <a:lumMod val="75000"/>
                  </a:schemeClr>
                </a:solidFill>
                <a:latin typeface="Courier New" panose="02070309020205020404" pitchFamily="49" charset="0"/>
                <a:cs typeface="Courier New" panose="02070309020205020404" pitchFamily="49" charset="0"/>
              </a:rPr>
              <a:t>Customer;</a:t>
            </a:r>
          </a:p>
        </p:txBody>
      </p:sp>
      <p:sp>
        <p:nvSpPr>
          <p:cNvPr id="11" name="TextBox 10">
            <a:extLst>
              <a:ext uri="{FF2B5EF4-FFF2-40B4-BE49-F238E27FC236}">
                <a16:creationId xmlns:a16="http://schemas.microsoft.com/office/drawing/2014/main" id="{652DF9E8-C7A0-B445-B267-3C6329E39586}"/>
              </a:ext>
            </a:extLst>
          </p:cNvPr>
          <p:cNvSpPr txBox="1"/>
          <p:nvPr/>
        </p:nvSpPr>
        <p:spPr>
          <a:xfrm>
            <a:off x="914400" y="2743200"/>
            <a:ext cx="3200400"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SQLite</a:t>
            </a:r>
          </a:p>
        </p:txBody>
      </p:sp>
      <p:sp>
        <p:nvSpPr>
          <p:cNvPr id="12" name="TextBox 11">
            <a:extLst>
              <a:ext uri="{FF2B5EF4-FFF2-40B4-BE49-F238E27FC236}">
                <a16:creationId xmlns:a16="http://schemas.microsoft.com/office/drawing/2014/main" id="{D99C4BD3-ECF1-1D41-8D3E-EA484D0BD21E}"/>
              </a:ext>
            </a:extLst>
          </p:cNvPr>
          <p:cNvSpPr txBox="1"/>
          <p:nvPr/>
        </p:nvSpPr>
        <p:spPr>
          <a:xfrm>
            <a:off x="848030" y="4305300"/>
            <a:ext cx="4409769"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MySQL, Oracle, PostegreSQL</a:t>
            </a:r>
          </a:p>
        </p:txBody>
      </p:sp>
    </p:spTree>
    <p:extLst>
      <p:ext uri="{BB962C8B-B14F-4D97-AF65-F5344CB8AC3E}">
        <p14:creationId xmlns:p14="http://schemas.microsoft.com/office/powerpoint/2010/main" val="4120384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04C8-AB38-934F-8F6B-C4DC7828EED1}"/>
              </a:ext>
            </a:extLst>
          </p:cNvPr>
          <p:cNvSpPr>
            <a:spLocks noGrp="1"/>
          </p:cNvSpPr>
          <p:nvPr>
            <p:ph type="title"/>
          </p:nvPr>
        </p:nvSpPr>
        <p:spPr/>
        <p:txBody>
          <a:bodyPr/>
          <a:lstStyle/>
          <a:p>
            <a:r>
              <a:rPr lang="en-US" dirty="0"/>
              <a:t>Range Testing Dates</a:t>
            </a:r>
          </a:p>
        </p:txBody>
      </p:sp>
      <p:sp>
        <p:nvSpPr>
          <p:cNvPr id="3" name="Content Placeholder 2">
            <a:extLst>
              <a:ext uri="{FF2B5EF4-FFF2-40B4-BE49-F238E27FC236}">
                <a16:creationId xmlns:a16="http://schemas.microsoft.com/office/drawing/2014/main" id="{4A0D6F66-3451-5545-BEFC-6C135562B72B}"/>
              </a:ext>
            </a:extLst>
          </p:cNvPr>
          <p:cNvSpPr>
            <a:spLocks noGrp="1"/>
          </p:cNvSpPr>
          <p:nvPr>
            <p:ph idx="1"/>
          </p:nvPr>
        </p:nvSpPr>
        <p:spPr>
          <a:xfrm>
            <a:off x="457200" y="1447800"/>
            <a:ext cx="8229600" cy="792162"/>
          </a:xfrm>
        </p:spPr>
        <p:txBody>
          <a:bodyPr/>
          <a:lstStyle/>
          <a:p>
            <a:r>
              <a:rPr lang="en-US" dirty="0"/>
              <a:t>Use </a:t>
            </a:r>
            <a:r>
              <a:rPr lang="en-US" b="1" dirty="0"/>
              <a:t>BETWEEN</a:t>
            </a:r>
            <a:r>
              <a:rPr lang="en-US" dirty="0"/>
              <a:t> to test for date ranges.</a:t>
            </a:r>
          </a:p>
        </p:txBody>
      </p:sp>
      <p:sp>
        <p:nvSpPr>
          <p:cNvPr id="4" name="Date Placeholder 3">
            <a:extLst>
              <a:ext uri="{FF2B5EF4-FFF2-40B4-BE49-F238E27FC236}">
                <a16:creationId xmlns:a16="http://schemas.microsoft.com/office/drawing/2014/main" id="{138D1BED-851A-6C4C-9AC9-BB668EE1AF37}"/>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725D1714-662B-D345-A5B7-7BF791C33FD3}"/>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C7892A7F-0002-DE47-8A96-C5D3363525BD}"/>
              </a:ext>
            </a:extLst>
          </p:cNvPr>
          <p:cNvSpPr>
            <a:spLocks noGrp="1"/>
          </p:cNvSpPr>
          <p:nvPr>
            <p:ph type="sldNum" sz="quarter" idx="12"/>
          </p:nvPr>
        </p:nvSpPr>
        <p:spPr/>
        <p:txBody>
          <a:bodyPr/>
          <a:lstStyle/>
          <a:p>
            <a:fld id="{C0F4FBFA-1248-4AAF-9253-30F121885773}" type="slidenum">
              <a:rPr lang="en-US" smtClean="0"/>
              <a:t>51</a:t>
            </a:fld>
            <a:endParaRPr lang="en-US"/>
          </a:p>
        </p:txBody>
      </p:sp>
      <p:sp>
        <p:nvSpPr>
          <p:cNvPr id="7" name="Rectangle 6">
            <a:extLst>
              <a:ext uri="{FF2B5EF4-FFF2-40B4-BE49-F238E27FC236}">
                <a16:creationId xmlns:a16="http://schemas.microsoft.com/office/drawing/2014/main" id="{B88228C2-B078-9A40-B120-5F9A96FDD373}"/>
              </a:ext>
            </a:extLst>
          </p:cNvPr>
          <p:cNvSpPr/>
          <p:nvPr/>
        </p:nvSpPr>
        <p:spPr>
          <a:xfrm>
            <a:off x="914400" y="2248628"/>
            <a:ext cx="6858000" cy="1569660"/>
          </a:xfrm>
          <a:prstGeom prst="rect">
            <a:avLst/>
          </a:prstGeom>
          <a:solidFill>
            <a:schemeClr val="bg2">
              <a:lumMod val="90000"/>
            </a:schemeClr>
          </a:solidFill>
        </p:spPr>
        <p:txBody>
          <a:bodyPr wrap="square">
            <a:spAutoFit/>
          </a:bodyPr>
          <a:lstStyle/>
          <a:p>
            <a:r>
              <a:rPr lang="en-US" sz="2400" b="1" dirty="0">
                <a:solidFill>
                  <a:schemeClr val="accent6">
                    <a:lumMod val="75000"/>
                  </a:schemeClr>
                </a:solidFill>
                <a:latin typeface="Courier New" panose="02070309020205020404" pitchFamily="49" charset="0"/>
                <a:cs typeface="Courier New" panose="02070309020205020404" pitchFamily="49" charset="0"/>
              </a:rPr>
              <a:t>SELECT * FROM</a:t>
            </a:r>
            <a:r>
              <a:rPr lang="en-US" sz="2400" dirty="0">
                <a:solidFill>
                  <a:schemeClr val="tx2">
                    <a:lumMod val="75000"/>
                  </a:schemeClr>
                </a:solidFill>
                <a:latin typeface="Courier New" panose="02070309020205020404" pitchFamily="49" charset="0"/>
                <a:cs typeface="Courier New" panose="02070309020205020404" pitchFamily="49" charset="0"/>
              </a:rPr>
              <a:t> Customer</a:t>
            </a:r>
          </a:p>
          <a:p>
            <a:r>
              <a:rPr lang="en-US" sz="2400" b="1" dirty="0">
                <a:solidFill>
                  <a:schemeClr val="accent6">
                    <a:lumMod val="75000"/>
                  </a:schemeClr>
                </a:solidFill>
                <a:latin typeface="Courier New" panose="02070309020205020404" pitchFamily="49" charset="0"/>
                <a:cs typeface="Courier New" panose="02070309020205020404" pitchFamily="49" charset="0"/>
              </a:rPr>
              <a:t> WHERE</a:t>
            </a:r>
            <a:r>
              <a:rPr lang="en-US" sz="2400" dirty="0">
                <a:solidFill>
                  <a:schemeClr val="tx2">
                    <a:lumMod val="75000"/>
                  </a:schemeClr>
                </a:solidFill>
                <a:latin typeface="Courier New" panose="02070309020205020404" pitchFamily="49" charset="0"/>
                <a:cs typeface="Courier New" panose="02070309020205020404" pitchFamily="49" charset="0"/>
              </a:rPr>
              <a:t> create_date </a:t>
            </a:r>
          </a:p>
          <a:p>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BETWEEN</a:t>
            </a:r>
            <a:r>
              <a:rPr lang="en-US" sz="2400" dirty="0">
                <a:solidFill>
                  <a:schemeClr val="tx2">
                    <a:lumMod val="75000"/>
                  </a:schemeClr>
                </a:solidFill>
                <a:latin typeface="Courier New" panose="02070309020205020404" pitchFamily="49" charset="0"/>
                <a:cs typeface="Courier New" panose="02070309020205020404" pitchFamily="49" charset="0"/>
              </a:rPr>
              <a:t> '2019-01-01' </a:t>
            </a:r>
          </a:p>
          <a:p>
            <a:r>
              <a:rPr lang="en-US" sz="2400" dirty="0">
                <a:solidFill>
                  <a:schemeClr val="tx2">
                    <a:lumMod val="75000"/>
                  </a:schemeClr>
                </a:solidFill>
                <a:latin typeface="Courier New" panose="02070309020205020404" pitchFamily="49" charset="0"/>
                <a:cs typeface="Courier New" panose="02070309020205020404" pitchFamily="49" charset="0"/>
              </a:rPr>
              <a:t>           </a:t>
            </a:r>
            <a:r>
              <a:rPr lang="en-US" sz="2400" b="1" dirty="0">
                <a:solidFill>
                  <a:schemeClr val="accent6">
                    <a:lumMod val="75000"/>
                  </a:schemeClr>
                </a:solidFill>
                <a:latin typeface="Courier New" panose="02070309020205020404" pitchFamily="49" charset="0"/>
                <a:cs typeface="Courier New" panose="02070309020205020404" pitchFamily="49" charset="0"/>
              </a:rPr>
              <a:t>AND</a:t>
            </a:r>
            <a:r>
              <a:rPr lang="en-US" sz="2400" dirty="0">
                <a:solidFill>
                  <a:schemeClr val="tx2">
                    <a:lumMod val="75000"/>
                  </a:schemeClr>
                </a:solidFill>
                <a:latin typeface="Courier New" panose="02070309020205020404" pitchFamily="49" charset="0"/>
                <a:cs typeface="Courier New" panose="02070309020205020404" pitchFamily="49" charset="0"/>
              </a:rPr>
              <a:t> '2019-12-31';</a:t>
            </a:r>
          </a:p>
        </p:txBody>
      </p:sp>
    </p:spTree>
    <p:extLst>
      <p:ext uri="{BB962C8B-B14F-4D97-AF65-F5344CB8AC3E}">
        <p14:creationId xmlns:p14="http://schemas.microsoft.com/office/powerpoint/2010/main" val="2401157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52</a:t>
            </a:fld>
            <a:endParaRPr lang="en-US"/>
          </a:p>
        </p:txBody>
      </p:sp>
      <p:sp>
        <p:nvSpPr>
          <p:cNvPr id="2" name="Date Placeholder 1"/>
          <p:cNvSpPr>
            <a:spLocks noGrp="1"/>
          </p:cNvSpPr>
          <p:nvPr>
            <p:ph type="dt" sz="half" idx="10"/>
          </p:nvPr>
        </p:nvSpPr>
        <p:spPr/>
        <p:txBody>
          <a:bodyPr/>
          <a:lstStyle/>
          <a:p>
            <a:r>
              <a:rPr lang="en-US"/>
              <a:t>v2.0</a:t>
            </a:r>
          </a:p>
        </p:txBody>
      </p:sp>
    </p:spTree>
    <p:extLst>
      <p:ext uri="{BB962C8B-B14F-4D97-AF65-F5344CB8AC3E}">
        <p14:creationId xmlns:p14="http://schemas.microsoft.com/office/powerpoint/2010/main" val="16186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type="body" sz="quarter" idx="10"/>
          </p:nvPr>
        </p:nvSpPr>
        <p:spPr/>
        <p:txBody>
          <a:bodyPr/>
          <a:lstStyle/>
          <a:p>
            <a:r>
              <a:rPr lang="en-US" dirty="0"/>
              <a:t>Aggregation</a:t>
            </a:r>
          </a:p>
        </p:txBody>
      </p:sp>
    </p:spTree>
    <p:extLst>
      <p:ext uri="{BB962C8B-B14F-4D97-AF65-F5344CB8AC3E}">
        <p14:creationId xmlns:p14="http://schemas.microsoft.com/office/powerpoint/2010/main" val="3730046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Appreciate role of SQL</a:t>
            </a:r>
          </a:p>
          <a:p>
            <a:r>
              <a:rPr lang="en-US" dirty="0"/>
              <a:t>Understand flow of a SQL Query</a:t>
            </a:r>
          </a:p>
          <a:p>
            <a:r>
              <a:rPr lang="en-US" dirty="0"/>
              <a:t>Use tools to run </a:t>
            </a:r>
            <a:r>
              <a:rPr lang="en-US" i="1" dirty="0"/>
              <a:t>ad hoc </a:t>
            </a:r>
            <a:r>
              <a:rPr lang="en-US" dirty="0"/>
              <a:t>queries</a:t>
            </a:r>
          </a:p>
          <a:p>
            <a:r>
              <a:rPr lang="en-US" dirty="0"/>
              <a:t>Learn key terminology</a:t>
            </a:r>
          </a:p>
          <a:p>
            <a:endParaRPr lang="en-US" dirty="0"/>
          </a:p>
          <a:p>
            <a:endParaRPr lang="en-US" dirty="0"/>
          </a:p>
        </p:txBody>
      </p:sp>
      <p:sp>
        <p:nvSpPr>
          <p:cNvPr id="2" name="Date Placeholder 1">
            <a:extLst>
              <a:ext uri="{FF2B5EF4-FFF2-40B4-BE49-F238E27FC236}">
                <a16:creationId xmlns:a16="http://schemas.microsoft.com/office/drawing/2014/main" id="{295BCF2A-DB53-4242-A908-B426722BAAD5}"/>
              </a:ext>
            </a:extLst>
          </p:cNvPr>
          <p:cNvSpPr>
            <a:spLocks noGrp="1"/>
          </p:cNvSpPr>
          <p:nvPr>
            <p:ph type="dt" sz="half" idx="2"/>
          </p:nvPr>
        </p:nvSpPr>
        <p:spPr/>
        <p:txBody>
          <a:bodyPr/>
          <a:lstStyle/>
          <a:p>
            <a:r>
              <a:rPr lang="en-US"/>
              <a:t>v2.0</a:t>
            </a:r>
          </a:p>
        </p:txBody>
      </p:sp>
      <p:sp>
        <p:nvSpPr>
          <p:cNvPr id="3" name="Footer Placeholder 2">
            <a:extLst>
              <a:ext uri="{FF2B5EF4-FFF2-40B4-BE49-F238E27FC236}">
                <a16:creationId xmlns:a16="http://schemas.microsoft.com/office/drawing/2014/main" id="{EAAAE585-186D-4494-A131-679948252DE3}"/>
              </a:ext>
            </a:extLst>
          </p:cNvPr>
          <p:cNvSpPr>
            <a:spLocks noGrp="1"/>
          </p:cNvSpPr>
          <p:nvPr>
            <p:ph type="ftr" sz="quarter" idx="3"/>
          </p:nvPr>
        </p:nvSpPr>
        <p:spPr/>
        <p:txBody>
          <a:bodyPr/>
          <a:lstStyle/>
          <a:p>
            <a:r>
              <a:rPr lang="en-US"/>
              <a:t>SQL Primer</a:t>
            </a:r>
          </a:p>
        </p:txBody>
      </p:sp>
      <p:sp>
        <p:nvSpPr>
          <p:cNvPr id="5" name="Slide Number Placeholder 4">
            <a:extLst>
              <a:ext uri="{FF2B5EF4-FFF2-40B4-BE49-F238E27FC236}">
                <a16:creationId xmlns:a16="http://schemas.microsoft.com/office/drawing/2014/main" id="{168BF97D-34BC-447C-A448-4F625EB3CFA5}"/>
              </a:ext>
            </a:extLst>
          </p:cNvPr>
          <p:cNvSpPr>
            <a:spLocks noGrp="1"/>
          </p:cNvSpPr>
          <p:nvPr>
            <p:ph type="sldNum" sz="quarter" idx="4"/>
          </p:nvPr>
        </p:nvSpPr>
        <p:spPr/>
        <p:txBody>
          <a:bodyPr/>
          <a:lstStyle/>
          <a:p>
            <a:fld id="{C0F4FBFA-1248-4AAF-9253-30F121885773}" type="slidenum">
              <a:rPr lang="en-US" smtClean="0"/>
              <a:t>54</a:t>
            </a:fld>
            <a:endParaRPr lang="en-US"/>
          </a:p>
        </p:txBody>
      </p:sp>
    </p:spTree>
    <p:extLst>
      <p:ext uri="{BB962C8B-B14F-4D97-AF65-F5344CB8AC3E}">
        <p14:creationId xmlns:p14="http://schemas.microsoft.com/office/powerpoint/2010/main" val="1736084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C2E0A7-2393-E74B-89E0-342790D39E15}"/>
              </a:ext>
            </a:extLst>
          </p:cNvPr>
          <p:cNvSpPr>
            <a:spLocks noGrp="1"/>
          </p:cNvSpPr>
          <p:nvPr>
            <p:ph type="title"/>
          </p:nvPr>
        </p:nvSpPr>
        <p:spPr/>
        <p:txBody>
          <a:bodyPr/>
          <a:lstStyle/>
          <a:p>
            <a:r>
              <a:rPr lang="en-US" dirty="0"/>
              <a:t>Aggregation Functions</a:t>
            </a:r>
          </a:p>
        </p:txBody>
      </p:sp>
      <p:sp>
        <p:nvSpPr>
          <p:cNvPr id="7" name="Content Placeholder 6">
            <a:extLst>
              <a:ext uri="{FF2B5EF4-FFF2-40B4-BE49-F238E27FC236}">
                <a16:creationId xmlns:a16="http://schemas.microsoft.com/office/drawing/2014/main" id="{E582ED3C-5F50-5549-BEA1-D69FB91D7B70}"/>
              </a:ext>
            </a:extLst>
          </p:cNvPr>
          <p:cNvSpPr>
            <a:spLocks noGrp="1"/>
          </p:cNvSpPr>
          <p:nvPr>
            <p:ph idx="1"/>
          </p:nvPr>
        </p:nvSpPr>
        <p:spPr>
          <a:xfrm>
            <a:off x="457200" y="1447800"/>
            <a:ext cx="8229600" cy="1362006"/>
          </a:xfrm>
        </p:spPr>
        <p:txBody>
          <a:bodyPr>
            <a:normAutofit fontScale="92500" lnSpcReduction="10000"/>
          </a:bodyPr>
          <a:lstStyle/>
          <a:p>
            <a:r>
              <a:rPr lang="en-US" sz="2000" dirty="0"/>
              <a:t>Aggregation functions summarize the values of a single result column.</a:t>
            </a:r>
          </a:p>
          <a:p>
            <a:r>
              <a:rPr lang="en-US" sz="2000" dirty="0"/>
              <a:t>All functions require the name of a column that is in a table in the FROM clause except the </a:t>
            </a:r>
            <a:r>
              <a:rPr lang="en-US" sz="2000" b="1" dirty="0"/>
              <a:t>COUNT() </a:t>
            </a:r>
            <a:r>
              <a:rPr lang="en-US" sz="2000" dirty="0"/>
              <a:t>function.</a:t>
            </a:r>
          </a:p>
          <a:p>
            <a:r>
              <a:rPr lang="en-US" sz="2000" dirty="0">
                <a:latin typeface="Book Antiqua" panose="02040602050305030304" pitchFamily="18" charset="0"/>
              </a:rPr>
              <a:t>NULL</a:t>
            </a:r>
            <a:r>
              <a:rPr lang="en-US" sz="2000" dirty="0"/>
              <a:t> values are ignored by the aggregation functions.</a:t>
            </a:r>
          </a:p>
        </p:txBody>
      </p:sp>
      <p:sp>
        <p:nvSpPr>
          <p:cNvPr id="3" name="Date Placeholder 2">
            <a:extLst>
              <a:ext uri="{FF2B5EF4-FFF2-40B4-BE49-F238E27FC236}">
                <a16:creationId xmlns:a16="http://schemas.microsoft.com/office/drawing/2014/main" id="{725CBFA0-732E-7840-AC85-4D6E99158339}"/>
              </a:ext>
            </a:extLst>
          </p:cNvPr>
          <p:cNvSpPr>
            <a:spLocks noGrp="1"/>
          </p:cNvSpPr>
          <p:nvPr>
            <p:ph type="dt" sz="half" idx="10"/>
          </p:nvPr>
        </p:nvSpPr>
        <p:spPr/>
        <p:txBody>
          <a:bodyPr/>
          <a:lstStyle/>
          <a:p>
            <a:r>
              <a:rPr lang="en-US"/>
              <a:t>v2.0</a:t>
            </a:r>
          </a:p>
        </p:txBody>
      </p:sp>
      <p:sp>
        <p:nvSpPr>
          <p:cNvPr id="4" name="Footer Placeholder 3">
            <a:extLst>
              <a:ext uri="{FF2B5EF4-FFF2-40B4-BE49-F238E27FC236}">
                <a16:creationId xmlns:a16="http://schemas.microsoft.com/office/drawing/2014/main" id="{5E059AE5-E25E-DB42-BC07-C014730975AF}"/>
              </a:ext>
            </a:extLst>
          </p:cNvPr>
          <p:cNvSpPr>
            <a:spLocks noGrp="1"/>
          </p:cNvSpPr>
          <p:nvPr>
            <p:ph type="ftr" sz="quarter" idx="11"/>
          </p:nvPr>
        </p:nvSpPr>
        <p:spPr/>
        <p:txBody>
          <a:bodyPr/>
          <a:lstStyle/>
          <a:p>
            <a:r>
              <a:rPr lang="en-US"/>
              <a:t>SQL Primer</a:t>
            </a:r>
          </a:p>
        </p:txBody>
      </p:sp>
      <p:sp>
        <p:nvSpPr>
          <p:cNvPr id="5" name="Slide Number Placeholder 4">
            <a:extLst>
              <a:ext uri="{FF2B5EF4-FFF2-40B4-BE49-F238E27FC236}">
                <a16:creationId xmlns:a16="http://schemas.microsoft.com/office/drawing/2014/main" id="{B48AEA4F-76E2-D841-843A-6FE12C07594F}"/>
              </a:ext>
            </a:extLst>
          </p:cNvPr>
          <p:cNvSpPr>
            <a:spLocks noGrp="1"/>
          </p:cNvSpPr>
          <p:nvPr>
            <p:ph type="sldNum" sz="quarter" idx="12"/>
          </p:nvPr>
        </p:nvSpPr>
        <p:spPr/>
        <p:txBody>
          <a:bodyPr/>
          <a:lstStyle/>
          <a:p>
            <a:fld id="{C0F4FBFA-1248-4AAF-9253-30F121885773}" type="slidenum">
              <a:rPr lang="en-US" smtClean="0"/>
              <a:t>55</a:t>
            </a:fld>
            <a:endParaRPr lang="en-US"/>
          </a:p>
        </p:txBody>
      </p:sp>
      <p:pic>
        <p:nvPicPr>
          <p:cNvPr id="8" name="Picture 7">
            <a:extLst>
              <a:ext uri="{FF2B5EF4-FFF2-40B4-BE49-F238E27FC236}">
                <a16:creationId xmlns:a16="http://schemas.microsoft.com/office/drawing/2014/main" id="{E229F7A6-E92A-124B-999C-FD6B7D26F053}"/>
              </a:ext>
            </a:extLst>
          </p:cNvPr>
          <p:cNvPicPr>
            <a:picLocks noChangeAspect="1"/>
          </p:cNvPicPr>
          <p:nvPr/>
        </p:nvPicPr>
        <p:blipFill>
          <a:blip r:embed="rId2"/>
          <a:stretch>
            <a:fillRect/>
          </a:stretch>
        </p:blipFill>
        <p:spPr>
          <a:xfrm>
            <a:off x="2971800" y="3200400"/>
            <a:ext cx="3708340" cy="1562196"/>
          </a:xfrm>
          <a:prstGeom prst="rect">
            <a:avLst/>
          </a:prstGeom>
        </p:spPr>
      </p:pic>
      <p:sp>
        <p:nvSpPr>
          <p:cNvPr id="11" name="Rectangle 10">
            <a:extLst>
              <a:ext uri="{FF2B5EF4-FFF2-40B4-BE49-F238E27FC236}">
                <a16:creationId xmlns:a16="http://schemas.microsoft.com/office/drawing/2014/main" id="{64857DF8-3E07-B64F-BD60-0FDC0DB72A97}"/>
              </a:ext>
            </a:extLst>
          </p:cNvPr>
          <p:cNvSpPr/>
          <p:nvPr/>
        </p:nvSpPr>
        <p:spPr>
          <a:xfrm>
            <a:off x="919510" y="5085388"/>
            <a:ext cx="3906460" cy="1077218"/>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a:t>
            </a:r>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COUNT(*)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n,</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AVG(time)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Average, </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SUM(time)</a:t>
            </a:r>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Total</a:t>
            </a:r>
          </a:p>
          <a:p>
            <a:r>
              <a:rPr lang="en-US" sz="1600" b="1"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FROM</a:t>
            </a:r>
            <a:r>
              <a:rPr lang="en-US" sz="1600" dirty="0">
                <a:solidFill>
                  <a:schemeClr val="tx2">
                    <a:lumMod val="75000"/>
                  </a:schemeClr>
                </a:solidFill>
                <a:latin typeface="Courier New" panose="02070309020205020404" pitchFamily="49" charset="0"/>
                <a:cs typeface="Courier New" panose="02070309020205020404" pitchFamily="49" charset="0"/>
              </a:rPr>
              <a:t> Asset;</a:t>
            </a:r>
          </a:p>
        </p:txBody>
      </p:sp>
      <p:pic>
        <p:nvPicPr>
          <p:cNvPr id="12" name="Graphic 11" descr="Caret Right">
            <a:extLst>
              <a:ext uri="{FF2B5EF4-FFF2-40B4-BE49-F238E27FC236}">
                <a16:creationId xmlns:a16="http://schemas.microsoft.com/office/drawing/2014/main" id="{AE7F3F6B-CCFF-684C-AD22-ACE6870A67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7790" y="5343867"/>
            <a:ext cx="560260" cy="560260"/>
          </a:xfrm>
          <a:prstGeom prst="rect">
            <a:avLst/>
          </a:prstGeom>
        </p:spPr>
      </p:pic>
      <p:pic>
        <p:nvPicPr>
          <p:cNvPr id="13" name="Picture 12">
            <a:extLst>
              <a:ext uri="{FF2B5EF4-FFF2-40B4-BE49-F238E27FC236}">
                <a16:creationId xmlns:a16="http://schemas.microsoft.com/office/drawing/2014/main" id="{BA03CAFB-E502-C648-A6AE-1FD490F3C6B2}"/>
              </a:ext>
            </a:extLst>
          </p:cNvPr>
          <p:cNvPicPr>
            <a:picLocks noChangeAspect="1"/>
          </p:cNvPicPr>
          <p:nvPr/>
        </p:nvPicPr>
        <p:blipFill>
          <a:blip r:embed="rId5"/>
          <a:stretch>
            <a:fillRect/>
          </a:stretch>
        </p:blipFill>
        <p:spPr>
          <a:xfrm>
            <a:off x="919511" y="3202242"/>
            <a:ext cx="1953230" cy="1129967"/>
          </a:xfrm>
          <a:prstGeom prst="rect">
            <a:avLst/>
          </a:prstGeom>
        </p:spPr>
      </p:pic>
      <p:pic>
        <p:nvPicPr>
          <p:cNvPr id="10" name="Picture 9">
            <a:extLst>
              <a:ext uri="{FF2B5EF4-FFF2-40B4-BE49-F238E27FC236}">
                <a16:creationId xmlns:a16="http://schemas.microsoft.com/office/drawing/2014/main" id="{EEA19D05-5975-824C-B00F-61D25F142592}"/>
              </a:ext>
            </a:extLst>
          </p:cNvPr>
          <p:cNvPicPr>
            <a:picLocks noChangeAspect="1"/>
          </p:cNvPicPr>
          <p:nvPr/>
        </p:nvPicPr>
        <p:blipFill>
          <a:blip r:embed="rId6"/>
          <a:stretch>
            <a:fillRect/>
          </a:stretch>
        </p:blipFill>
        <p:spPr>
          <a:xfrm>
            <a:off x="5549870" y="5259582"/>
            <a:ext cx="2057400" cy="714859"/>
          </a:xfrm>
          <a:prstGeom prst="rect">
            <a:avLst/>
          </a:prstGeom>
        </p:spPr>
      </p:pic>
    </p:spTree>
    <p:extLst>
      <p:ext uri="{BB962C8B-B14F-4D97-AF65-F5344CB8AC3E}">
        <p14:creationId xmlns:p14="http://schemas.microsoft.com/office/powerpoint/2010/main" val="733632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2C20-F7B0-EA48-A89B-AE8139E1BC2D}"/>
              </a:ext>
            </a:extLst>
          </p:cNvPr>
          <p:cNvSpPr>
            <a:spLocks noGrp="1"/>
          </p:cNvSpPr>
          <p:nvPr>
            <p:ph type="title"/>
          </p:nvPr>
        </p:nvSpPr>
        <p:spPr/>
        <p:txBody>
          <a:bodyPr>
            <a:normAutofit/>
          </a:bodyPr>
          <a:lstStyle/>
          <a:p>
            <a:r>
              <a:rPr lang="en-US" dirty="0"/>
              <a:t>Common Aggregation Functions</a:t>
            </a:r>
          </a:p>
        </p:txBody>
      </p:sp>
      <p:graphicFrame>
        <p:nvGraphicFramePr>
          <p:cNvPr id="7" name="Table 7">
            <a:extLst>
              <a:ext uri="{FF2B5EF4-FFF2-40B4-BE49-F238E27FC236}">
                <a16:creationId xmlns:a16="http://schemas.microsoft.com/office/drawing/2014/main" id="{590F2522-33AE-7F40-89B3-F7EC002DEFB2}"/>
              </a:ext>
            </a:extLst>
          </p:cNvPr>
          <p:cNvGraphicFramePr>
            <a:graphicFrameLocks noGrp="1"/>
          </p:cNvGraphicFramePr>
          <p:nvPr>
            <p:ph idx="1"/>
          </p:nvPr>
        </p:nvGraphicFramePr>
        <p:xfrm>
          <a:off x="457200" y="1447800"/>
          <a:ext cx="7391400" cy="3708400"/>
        </p:xfrm>
        <a:graphic>
          <a:graphicData uri="http://schemas.openxmlformats.org/drawingml/2006/table">
            <a:tbl>
              <a:tblPr firstRow="1" bandRow="1">
                <a:tableStyleId>{5C22544A-7EE6-4342-B048-85BDC9FD1C3A}</a:tableStyleId>
              </a:tblPr>
              <a:tblGrid>
                <a:gridCol w="2035313">
                  <a:extLst>
                    <a:ext uri="{9D8B030D-6E8A-4147-A177-3AD203B41FA5}">
                      <a16:colId xmlns:a16="http://schemas.microsoft.com/office/drawing/2014/main" val="1211188899"/>
                    </a:ext>
                  </a:extLst>
                </a:gridCol>
                <a:gridCol w="5356087">
                  <a:extLst>
                    <a:ext uri="{9D8B030D-6E8A-4147-A177-3AD203B41FA5}">
                      <a16:colId xmlns:a16="http://schemas.microsoft.com/office/drawing/2014/main" val="3306389690"/>
                    </a:ext>
                  </a:extLst>
                </a:gridCol>
              </a:tblGrid>
              <a:tr h="370840">
                <a:tc>
                  <a:txBody>
                    <a:bodyPr/>
                    <a:lstStyle/>
                    <a:p>
                      <a:r>
                        <a:rPr lang="en-US" dirty="0"/>
                        <a:t>Function</a:t>
                      </a:r>
                    </a:p>
                  </a:txBody>
                  <a:tcPr/>
                </a:tc>
                <a:tc>
                  <a:txBody>
                    <a:bodyPr/>
                    <a:lstStyle/>
                    <a:p>
                      <a:r>
                        <a:rPr lang="en-US" dirty="0"/>
                        <a:t>Description</a:t>
                      </a:r>
                    </a:p>
                  </a:txBody>
                  <a:tcPr/>
                </a:tc>
                <a:extLst>
                  <a:ext uri="{0D108BD9-81ED-4DB2-BD59-A6C34878D82A}">
                    <a16:rowId xmlns:a16="http://schemas.microsoft.com/office/drawing/2014/main" val="270766394"/>
                  </a:ext>
                </a:extLst>
              </a:tr>
              <a:tr h="370840">
                <a:tc>
                  <a:txBody>
                    <a:bodyPr/>
                    <a:lstStyle/>
                    <a:p>
                      <a:r>
                        <a:rPr lang="en-US" dirty="0">
                          <a:latin typeface="Bookman Old Style" panose="02050604050505020204" pitchFamily="18" charset="0"/>
                        </a:rPr>
                        <a:t>MIN</a:t>
                      </a:r>
                    </a:p>
                  </a:txBody>
                  <a:tcPr/>
                </a:tc>
                <a:tc>
                  <a:txBody>
                    <a:bodyPr/>
                    <a:lstStyle/>
                    <a:p>
                      <a:r>
                        <a:rPr lang="en-US" dirty="0"/>
                        <a:t>smallest value in a column</a:t>
                      </a:r>
                    </a:p>
                  </a:txBody>
                  <a:tcPr/>
                </a:tc>
                <a:extLst>
                  <a:ext uri="{0D108BD9-81ED-4DB2-BD59-A6C34878D82A}">
                    <a16:rowId xmlns:a16="http://schemas.microsoft.com/office/drawing/2014/main" val="3669085384"/>
                  </a:ext>
                </a:extLst>
              </a:tr>
              <a:tr h="370840">
                <a:tc>
                  <a:txBody>
                    <a:bodyPr/>
                    <a:lstStyle/>
                    <a:p>
                      <a:r>
                        <a:rPr lang="en-US" dirty="0">
                          <a:latin typeface="Bookman Old Style" panose="02050604050505020204" pitchFamily="18" charset="0"/>
                        </a:rPr>
                        <a:t>MAX</a:t>
                      </a:r>
                    </a:p>
                  </a:txBody>
                  <a:tcPr/>
                </a:tc>
                <a:tc>
                  <a:txBody>
                    <a:bodyPr/>
                    <a:lstStyle/>
                    <a:p>
                      <a:r>
                        <a:rPr lang="en-US" dirty="0"/>
                        <a:t>largest value in a column</a:t>
                      </a:r>
                    </a:p>
                  </a:txBody>
                  <a:tcPr/>
                </a:tc>
                <a:extLst>
                  <a:ext uri="{0D108BD9-81ED-4DB2-BD59-A6C34878D82A}">
                    <a16:rowId xmlns:a16="http://schemas.microsoft.com/office/drawing/2014/main" val="2569857562"/>
                  </a:ext>
                </a:extLst>
              </a:tr>
              <a:tr h="370840">
                <a:tc>
                  <a:txBody>
                    <a:bodyPr/>
                    <a:lstStyle/>
                    <a:p>
                      <a:r>
                        <a:rPr lang="en-US" dirty="0">
                          <a:latin typeface="Bookman Old Style" panose="02050604050505020204" pitchFamily="18" charset="0"/>
                        </a:rPr>
                        <a:t>SUM</a:t>
                      </a:r>
                    </a:p>
                  </a:txBody>
                  <a:tcPr/>
                </a:tc>
                <a:tc>
                  <a:txBody>
                    <a:bodyPr/>
                    <a:lstStyle/>
                    <a:p>
                      <a:r>
                        <a:rPr lang="en-US" dirty="0"/>
                        <a:t>sum of all values in a column</a:t>
                      </a:r>
                    </a:p>
                  </a:txBody>
                  <a:tcPr/>
                </a:tc>
                <a:extLst>
                  <a:ext uri="{0D108BD9-81ED-4DB2-BD59-A6C34878D82A}">
                    <a16:rowId xmlns:a16="http://schemas.microsoft.com/office/drawing/2014/main" val="842132667"/>
                  </a:ext>
                </a:extLst>
              </a:tr>
              <a:tr h="370840">
                <a:tc>
                  <a:txBody>
                    <a:bodyPr/>
                    <a:lstStyle/>
                    <a:p>
                      <a:r>
                        <a:rPr lang="en-US" dirty="0">
                          <a:latin typeface="Bookman Old Style" panose="02050604050505020204" pitchFamily="18" charset="0"/>
                        </a:rPr>
                        <a:t>AVG</a:t>
                      </a:r>
                    </a:p>
                  </a:txBody>
                  <a:tcPr/>
                </a:tc>
                <a:tc>
                  <a:txBody>
                    <a:bodyPr/>
                    <a:lstStyle/>
                    <a:p>
                      <a:r>
                        <a:rPr lang="en-US" dirty="0"/>
                        <a:t>average (mean) value</a:t>
                      </a:r>
                    </a:p>
                  </a:txBody>
                  <a:tcPr/>
                </a:tc>
                <a:extLst>
                  <a:ext uri="{0D108BD9-81ED-4DB2-BD59-A6C34878D82A}">
                    <a16:rowId xmlns:a16="http://schemas.microsoft.com/office/drawing/2014/main" val="1331641553"/>
                  </a:ext>
                </a:extLst>
              </a:tr>
              <a:tr h="370840">
                <a:tc>
                  <a:txBody>
                    <a:bodyPr/>
                    <a:lstStyle/>
                    <a:p>
                      <a:r>
                        <a:rPr lang="en-US" dirty="0">
                          <a:latin typeface="Bookman Old Style" panose="02050604050505020204" pitchFamily="18" charset="0"/>
                        </a:rPr>
                        <a:t>MEDIAN</a:t>
                      </a:r>
                    </a:p>
                  </a:txBody>
                  <a:tcPr/>
                </a:tc>
                <a:tc>
                  <a:txBody>
                    <a:bodyPr/>
                    <a:lstStyle/>
                    <a:p>
                      <a:r>
                        <a:rPr lang="en-US" dirty="0"/>
                        <a:t>median value</a:t>
                      </a:r>
                    </a:p>
                  </a:txBody>
                  <a:tcPr/>
                </a:tc>
                <a:extLst>
                  <a:ext uri="{0D108BD9-81ED-4DB2-BD59-A6C34878D82A}">
                    <a16:rowId xmlns:a16="http://schemas.microsoft.com/office/drawing/2014/main" val="582704914"/>
                  </a:ext>
                </a:extLst>
              </a:tr>
              <a:tr h="370840">
                <a:tc>
                  <a:txBody>
                    <a:bodyPr/>
                    <a:lstStyle/>
                    <a:p>
                      <a:r>
                        <a:rPr lang="en-US" dirty="0">
                          <a:latin typeface="Bookman Old Style" panose="02050604050505020204" pitchFamily="18" charset="0"/>
                        </a:rPr>
                        <a:t>COUNT(*)</a:t>
                      </a:r>
                    </a:p>
                  </a:txBody>
                  <a:tcPr/>
                </a:tc>
                <a:tc>
                  <a:txBody>
                    <a:bodyPr/>
                    <a:lstStyle/>
                    <a:p>
                      <a:r>
                        <a:rPr lang="en-US" dirty="0"/>
                        <a:t>number of rows in a table</a:t>
                      </a:r>
                    </a:p>
                  </a:txBody>
                  <a:tcPr/>
                </a:tc>
                <a:extLst>
                  <a:ext uri="{0D108BD9-81ED-4DB2-BD59-A6C34878D82A}">
                    <a16:rowId xmlns:a16="http://schemas.microsoft.com/office/drawing/2014/main" val="3952133701"/>
                  </a:ext>
                </a:extLst>
              </a:tr>
              <a:tr h="370840">
                <a:tc>
                  <a:txBody>
                    <a:bodyPr/>
                    <a:lstStyle/>
                    <a:p>
                      <a:r>
                        <a:rPr lang="en-US" dirty="0">
                          <a:latin typeface="Bookman Old Style" panose="02050604050505020204" pitchFamily="18" charset="0"/>
                        </a:rPr>
                        <a:t>COUNT(col)</a:t>
                      </a:r>
                    </a:p>
                  </a:txBody>
                  <a:tcPr/>
                </a:tc>
                <a:tc>
                  <a:txBody>
                    <a:bodyPr/>
                    <a:lstStyle/>
                    <a:p>
                      <a:r>
                        <a:rPr lang="en-US" dirty="0"/>
                        <a:t>number of non-NULL values in a column</a:t>
                      </a:r>
                    </a:p>
                  </a:txBody>
                  <a:tcPr/>
                </a:tc>
                <a:extLst>
                  <a:ext uri="{0D108BD9-81ED-4DB2-BD59-A6C34878D82A}">
                    <a16:rowId xmlns:a16="http://schemas.microsoft.com/office/drawing/2014/main" val="2596878549"/>
                  </a:ext>
                </a:extLst>
              </a:tr>
              <a:tr h="370840">
                <a:tc>
                  <a:txBody>
                    <a:bodyPr/>
                    <a:lstStyle/>
                    <a:p>
                      <a:r>
                        <a:rPr lang="en-US" dirty="0">
                          <a:latin typeface="Bookman Old Style" panose="02050604050505020204" pitchFamily="18" charset="0"/>
                        </a:rPr>
                        <a:t>STDEV</a:t>
                      </a:r>
                    </a:p>
                  </a:txBody>
                  <a:tcPr/>
                </a:tc>
                <a:tc>
                  <a:txBody>
                    <a:bodyPr/>
                    <a:lstStyle/>
                    <a:p>
                      <a:r>
                        <a:rPr lang="en-US" dirty="0"/>
                        <a:t>standard deviation</a:t>
                      </a:r>
                    </a:p>
                  </a:txBody>
                  <a:tcPr/>
                </a:tc>
                <a:extLst>
                  <a:ext uri="{0D108BD9-81ED-4DB2-BD59-A6C34878D82A}">
                    <a16:rowId xmlns:a16="http://schemas.microsoft.com/office/drawing/2014/main" val="2913606449"/>
                  </a:ext>
                </a:extLst>
              </a:tr>
              <a:tr h="370840">
                <a:tc>
                  <a:txBody>
                    <a:bodyPr/>
                    <a:lstStyle/>
                    <a:p>
                      <a:r>
                        <a:rPr lang="en-US" dirty="0">
                          <a:latin typeface="Bookman Old Style" panose="02050604050505020204" pitchFamily="18" charset="0"/>
                        </a:rPr>
                        <a:t>VARIANCE</a:t>
                      </a:r>
                    </a:p>
                  </a:txBody>
                  <a:tcPr/>
                </a:tc>
                <a:tc>
                  <a:txBody>
                    <a:bodyPr/>
                    <a:lstStyle/>
                    <a:p>
                      <a:r>
                        <a:rPr lang="en-US" dirty="0"/>
                        <a:t>variance (square of standard deviation)</a:t>
                      </a:r>
                    </a:p>
                  </a:txBody>
                  <a:tcPr/>
                </a:tc>
                <a:extLst>
                  <a:ext uri="{0D108BD9-81ED-4DB2-BD59-A6C34878D82A}">
                    <a16:rowId xmlns:a16="http://schemas.microsoft.com/office/drawing/2014/main" val="852139744"/>
                  </a:ext>
                </a:extLst>
              </a:tr>
            </a:tbl>
          </a:graphicData>
        </a:graphic>
      </p:graphicFrame>
      <p:sp>
        <p:nvSpPr>
          <p:cNvPr id="4" name="Date Placeholder 3">
            <a:extLst>
              <a:ext uri="{FF2B5EF4-FFF2-40B4-BE49-F238E27FC236}">
                <a16:creationId xmlns:a16="http://schemas.microsoft.com/office/drawing/2014/main" id="{07F21D99-9E05-F749-8B3C-B31704B7A0FE}"/>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3DE78275-F768-0145-9B13-07DB3D4DC224}"/>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39868E37-F547-7241-9E9D-502B001B127B}"/>
              </a:ext>
            </a:extLst>
          </p:cNvPr>
          <p:cNvSpPr>
            <a:spLocks noGrp="1"/>
          </p:cNvSpPr>
          <p:nvPr>
            <p:ph type="sldNum" sz="quarter" idx="12"/>
          </p:nvPr>
        </p:nvSpPr>
        <p:spPr/>
        <p:txBody>
          <a:bodyPr/>
          <a:lstStyle/>
          <a:p>
            <a:fld id="{C0F4FBFA-1248-4AAF-9253-30F121885773}" type="slidenum">
              <a:rPr lang="en-US" smtClean="0"/>
              <a:t>56</a:t>
            </a:fld>
            <a:endParaRPr lang="en-US"/>
          </a:p>
        </p:txBody>
      </p:sp>
      <p:sp>
        <p:nvSpPr>
          <p:cNvPr id="9" name="TextBox 8">
            <a:extLst>
              <a:ext uri="{FF2B5EF4-FFF2-40B4-BE49-F238E27FC236}">
                <a16:creationId xmlns:a16="http://schemas.microsoft.com/office/drawing/2014/main" id="{8812695D-1789-AD44-BC92-0A467B006544}"/>
              </a:ext>
            </a:extLst>
          </p:cNvPr>
          <p:cNvSpPr txBox="1"/>
          <p:nvPr/>
        </p:nvSpPr>
        <p:spPr>
          <a:xfrm>
            <a:off x="533407" y="5636417"/>
            <a:ext cx="5486393" cy="461665"/>
          </a:xfrm>
          <a:prstGeom prst="rect">
            <a:avLst/>
          </a:prstGeom>
          <a:noFill/>
        </p:spPr>
        <p:txBody>
          <a:bodyPr wrap="square" rtlCol="0">
            <a:spAutoFit/>
          </a:bodyPr>
          <a:lstStyle/>
          <a:p>
            <a:r>
              <a:rPr lang="en-US" sz="1200" dirty="0">
                <a:solidFill>
                  <a:schemeClr val="bg2">
                    <a:lumMod val="25000"/>
                  </a:schemeClr>
                </a:solidFill>
                <a:latin typeface="Baskerville" panose="02020502070401020303" pitchFamily="18" charset="0"/>
                <a:ea typeface="Baskerville" panose="02020502070401020303" pitchFamily="18" charset="0"/>
              </a:rPr>
              <a:t>Many database vendors supports additional functions. For example, Oracle supports additional statistical functions, XML functions, and ordering functions.</a:t>
            </a:r>
          </a:p>
        </p:txBody>
      </p:sp>
      <p:cxnSp>
        <p:nvCxnSpPr>
          <p:cNvPr id="10" name="Straight Connector 9">
            <a:extLst>
              <a:ext uri="{FF2B5EF4-FFF2-40B4-BE49-F238E27FC236}">
                <a16:creationId xmlns:a16="http://schemas.microsoft.com/office/drawing/2014/main" id="{4A57CAF6-0AB9-4D45-B84A-6F8CAEEF8474}"/>
              </a:ext>
            </a:extLst>
          </p:cNvPr>
          <p:cNvCxnSpPr>
            <a:cxnSpLocks/>
          </p:cNvCxnSpPr>
          <p:nvPr/>
        </p:nvCxnSpPr>
        <p:spPr>
          <a:xfrm>
            <a:off x="524824" y="5636417"/>
            <a:ext cx="0" cy="470285"/>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281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F4B-FCD9-AF4F-A9CC-B5D35D1083DF}"/>
              </a:ext>
            </a:extLst>
          </p:cNvPr>
          <p:cNvSpPr>
            <a:spLocks noGrp="1"/>
          </p:cNvSpPr>
          <p:nvPr>
            <p:ph type="title"/>
          </p:nvPr>
        </p:nvSpPr>
        <p:spPr/>
        <p:txBody>
          <a:bodyPr/>
          <a:lstStyle/>
          <a:p>
            <a:r>
              <a:rPr lang="en-US" dirty="0"/>
              <a:t>Effect of </a:t>
            </a:r>
            <a:r>
              <a:rPr lang="en-US" b="1" dirty="0"/>
              <a:t>NULL</a:t>
            </a:r>
            <a:r>
              <a:rPr lang="en-US" dirty="0"/>
              <a:t> on Counting</a:t>
            </a:r>
          </a:p>
        </p:txBody>
      </p:sp>
      <p:sp>
        <p:nvSpPr>
          <p:cNvPr id="3" name="Content Placeholder 2">
            <a:extLst>
              <a:ext uri="{FF2B5EF4-FFF2-40B4-BE49-F238E27FC236}">
                <a16:creationId xmlns:a16="http://schemas.microsoft.com/office/drawing/2014/main" id="{E7BC489F-B42E-4C43-83C4-4505902D41AD}"/>
              </a:ext>
            </a:extLst>
          </p:cNvPr>
          <p:cNvSpPr>
            <a:spLocks noGrp="1"/>
          </p:cNvSpPr>
          <p:nvPr>
            <p:ph idx="1"/>
          </p:nvPr>
        </p:nvSpPr>
        <p:spPr>
          <a:xfrm>
            <a:off x="457200" y="1447800"/>
            <a:ext cx="8229600" cy="1066800"/>
          </a:xfrm>
        </p:spPr>
        <p:txBody>
          <a:bodyPr/>
          <a:lstStyle/>
          <a:p>
            <a:r>
              <a:rPr lang="en-US" dirty="0"/>
              <a:t>Counting columns differs when there are </a:t>
            </a:r>
            <a:r>
              <a:rPr lang="en-US" b="1" dirty="0"/>
              <a:t>NULL</a:t>
            </a:r>
            <a:r>
              <a:rPr lang="en-US" dirty="0"/>
              <a:t> values:</a:t>
            </a:r>
          </a:p>
        </p:txBody>
      </p:sp>
      <p:sp>
        <p:nvSpPr>
          <p:cNvPr id="4" name="Date Placeholder 3">
            <a:extLst>
              <a:ext uri="{FF2B5EF4-FFF2-40B4-BE49-F238E27FC236}">
                <a16:creationId xmlns:a16="http://schemas.microsoft.com/office/drawing/2014/main" id="{C5BAE44F-01EB-1A49-B5B4-E1519290114B}"/>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656416B1-5104-3C48-8627-78A5A0A5A568}"/>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CBFC1F90-70BE-A544-8BFF-AAB5997390BB}"/>
              </a:ext>
            </a:extLst>
          </p:cNvPr>
          <p:cNvSpPr>
            <a:spLocks noGrp="1"/>
          </p:cNvSpPr>
          <p:nvPr>
            <p:ph type="sldNum" sz="quarter" idx="12"/>
          </p:nvPr>
        </p:nvSpPr>
        <p:spPr/>
        <p:txBody>
          <a:bodyPr/>
          <a:lstStyle/>
          <a:p>
            <a:fld id="{C0F4FBFA-1248-4AAF-9253-30F121885773}" type="slidenum">
              <a:rPr lang="en-US" smtClean="0"/>
              <a:t>57</a:t>
            </a:fld>
            <a:endParaRPr lang="en-US"/>
          </a:p>
        </p:txBody>
      </p:sp>
      <p:sp>
        <p:nvSpPr>
          <p:cNvPr id="7" name="Rectangle 6">
            <a:extLst>
              <a:ext uri="{FF2B5EF4-FFF2-40B4-BE49-F238E27FC236}">
                <a16:creationId xmlns:a16="http://schemas.microsoft.com/office/drawing/2014/main" id="{9FA877A7-9231-914B-94AD-0A47869E20E1}"/>
              </a:ext>
            </a:extLst>
          </p:cNvPr>
          <p:cNvSpPr/>
          <p:nvPr/>
        </p:nvSpPr>
        <p:spPr>
          <a:xfrm>
            <a:off x="904240" y="5224090"/>
            <a:ext cx="3894052" cy="584775"/>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 COUNT(*), COUNT(</a:t>
            </a:r>
            <a:r>
              <a:rPr lang="en-US" sz="1600" dirty="0">
                <a:solidFill>
                  <a:schemeClr val="tx2">
                    <a:lumMod val="75000"/>
                  </a:schemeClr>
                </a:solidFill>
                <a:latin typeface="Courier New" panose="02070309020205020404" pitchFamily="49" charset="0"/>
                <a:cs typeface="Courier New" panose="02070309020205020404" pitchFamily="49" charset="0"/>
              </a:rPr>
              <a:t>score</a:t>
            </a:r>
            <a:r>
              <a:rPr lang="en-US" sz="1600" b="1" dirty="0">
                <a:solidFill>
                  <a:schemeClr val="accent6">
                    <a:lumMod val="75000"/>
                  </a:schemeClr>
                </a:solidFill>
                <a:latin typeface="Courier New" panose="02070309020205020404" pitchFamily="49" charset="0"/>
                <a:cs typeface="Courier New" panose="02070309020205020404" pitchFamily="49" charset="0"/>
              </a:rPr>
              <a:t>) </a:t>
            </a:r>
          </a:p>
          <a:p>
            <a:r>
              <a:rPr lang="en-US" sz="1600" b="1" dirty="0">
                <a:solidFill>
                  <a:schemeClr val="accent6">
                    <a:lumMod val="75000"/>
                  </a:schemeClr>
                </a:solidFill>
                <a:latin typeface="Courier New" panose="02070309020205020404" pitchFamily="49" charset="0"/>
                <a:cs typeface="Courier New" panose="02070309020205020404" pitchFamily="49" charset="0"/>
              </a:rPr>
              <a:t>  FROM</a:t>
            </a:r>
            <a:r>
              <a:rPr lang="en-US" sz="1600" dirty="0">
                <a:solidFill>
                  <a:schemeClr val="tx2">
                    <a:lumMod val="75000"/>
                  </a:schemeClr>
                </a:solidFill>
                <a:latin typeface="Courier New" panose="02070309020205020404" pitchFamily="49" charset="0"/>
                <a:cs typeface="Courier New" panose="02070309020205020404" pitchFamily="49" charset="0"/>
              </a:rPr>
              <a:t> Sandbox;</a:t>
            </a:r>
          </a:p>
        </p:txBody>
      </p:sp>
      <p:sp>
        <p:nvSpPr>
          <p:cNvPr id="8" name="Rectangle 7">
            <a:extLst>
              <a:ext uri="{FF2B5EF4-FFF2-40B4-BE49-F238E27FC236}">
                <a16:creationId xmlns:a16="http://schemas.microsoft.com/office/drawing/2014/main" id="{2366FFBF-DA1E-3248-9EE7-9ADE2C14AE94}"/>
              </a:ext>
            </a:extLst>
          </p:cNvPr>
          <p:cNvSpPr/>
          <p:nvPr/>
        </p:nvSpPr>
        <p:spPr>
          <a:xfrm>
            <a:off x="904240" y="2622084"/>
            <a:ext cx="3894052" cy="1815882"/>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CREATE TABLE </a:t>
            </a:r>
            <a:r>
              <a:rPr lang="en-US" sz="1600" dirty="0">
                <a:solidFill>
                  <a:schemeClr val="tx2">
                    <a:lumMod val="75000"/>
                  </a:schemeClr>
                </a:solidFill>
                <a:latin typeface="Courier New" panose="02070309020205020404" pitchFamily="49" charset="0"/>
                <a:cs typeface="Courier New" panose="02070309020205020404" pitchFamily="49" charset="0"/>
              </a:rPr>
              <a:t>Sandbox</a:t>
            </a:r>
            <a:r>
              <a:rPr lang="en-US" sz="1600" b="1" dirty="0">
                <a:solidFill>
                  <a:schemeClr val="accent6">
                    <a:lumMod val="75000"/>
                  </a:schemeClr>
                </a:solidFill>
                <a:latin typeface="Courier New" panose="02070309020205020404" pitchFamily="49" charset="0"/>
                <a:cs typeface="Courier New" panose="02070309020205020404" pitchFamily="49" charset="0"/>
              </a:rPr>
              <a:t> (</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id</a:t>
            </a:r>
            <a:r>
              <a:rPr lang="en-US" sz="1600" b="1" dirty="0">
                <a:solidFill>
                  <a:schemeClr val="accent6">
                    <a:lumMod val="75000"/>
                  </a:schemeClr>
                </a:solidFill>
                <a:latin typeface="Courier New" panose="02070309020205020404" pitchFamily="49" charset="0"/>
                <a:cs typeface="Courier New" panose="02070309020205020404" pitchFamily="49" charset="0"/>
              </a:rPr>
              <a:t> INTEGER NOT NULL,</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create_date </a:t>
            </a:r>
            <a:r>
              <a:rPr lang="en-US" sz="1600" b="1" dirty="0">
                <a:solidFill>
                  <a:schemeClr val="accent6">
                    <a:lumMod val="75000"/>
                  </a:schemeClr>
                </a:solidFill>
                <a:latin typeface="Courier New" panose="02070309020205020404" pitchFamily="49" charset="0"/>
                <a:cs typeface="Courier New" panose="02070309020205020404" pitchFamily="49" charset="0"/>
              </a:rPr>
              <a:t>DATE,</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active_date </a:t>
            </a:r>
            <a:r>
              <a:rPr lang="en-US" sz="1600" b="1" dirty="0">
                <a:solidFill>
                  <a:schemeClr val="accent6">
                    <a:lumMod val="75000"/>
                  </a:schemeClr>
                </a:solidFill>
                <a:latin typeface="Courier New" panose="02070309020205020404" pitchFamily="49" charset="0"/>
                <a:cs typeface="Courier New" panose="02070309020205020404" pitchFamily="49" charset="0"/>
              </a:rPr>
              <a:t>TEXT,</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score</a:t>
            </a:r>
            <a:r>
              <a:rPr lang="en-US" sz="1600" b="1" dirty="0">
                <a:solidFill>
                  <a:schemeClr val="accent6">
                    <a:lumMod val="75000"/>
                  </a:schemeClr>
                </a:solidFill>
                <a:latin typeface="Courier New" panose="02070309020205020404" pitchFamily="49" charset="0"/>
                <a:cs typeface="Courier New" panose="02070309020205020404" pitchFamily="49" charset="0"/>
              </a:rPr>
              <a:t> NUMERIC,</a:t>
            </a:r>
          </a:p>
          <a:p>
            <a:r>
              <a:rPr lang="en-US" sz="1600" b="1" dirty="0">
                <a:solidFill>
                  <a:schemeClr val="accent6">
                    <a:lumMod val="75000"/>
                  </a:schemeClr>
                </a:solidFill>
                <a:latin typeface="Courier New" panose="02070309020205020404" pitchFamily="49" charset="0"/>
                <a:cs typeface="Courier New" panose="02070309020205020404" pitchFamily="49" charset="0"/>
              </a:rPr>
              <a:t>  PRIMARY KEY (</a:t>
            </a:r>
            <a:r>
              <a:rPr lang="en-US" sz="1600" dirty="0">
                <a:solidFill>
                  <a:schemeClr val="tx2">
                    <a:lumMod val="75000"/>
                  </a:schemeClr>
                </a:solidFill>
                <a:latin typeface="Courier New" panose="02070309020205020404" pitchFamily="49" charset="0"/>
                <a:cs typeface="Courier New" panose="02070309020205020404" pitchFamily="49" charset="0"/>
              </a:rPr>
              <a:t>id</a:t>
            </a:r>
            <a:r>
              <a:rPr lang="en-US" sz="1600" b="1" dirty="0">
                <a:solidFill>
                  <a:schemeClr val="accent6">
                    <a:lumMod val="75000"/>
                  </a:schemeClr>
                </a:solidFill>
                <a:latin typeface="Courier New" panose="02070309020205020404" pitchFamily="49" charset="0"/>
                <a:cs typeface="Courier New" panose="02070309020205020404" pitchFamily="49" charset="0"/>
              </a:rPr>
              <a:t>)</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endParaRPr lang="en-US" sz="1600" dirty="0">
              <a:solidFill>
                <a:schemeClr val="tx2">
                  <a:lumMod val="75000"/>
                </a:schemeClr>
              </a:solidFill>
              <a:latin typeface="Courier New" panose="02070309020205020404" pitchFamily="49" charset="0"/>
              <a:cs typeface="Courier New" panose="02070309020205020404" pitchFamily="49" charset="0"/>
            </a:endParaRPr>
          </a:p>
        </p:txBody>
      </p:sp>
      <p:pic>
        <p:nvPicPr>
          <p:cNvPr id="9" name="Picture 8">
            <a:extLst>
              <a:ext uri="{FF2B5EF4-FFF2-40B4-BE49-F238E27FC236}">
                <a16:creationId xmlns:a16="http://schemas.microsoft.com/office/drawing/2014/main" id="{3551E061-E40B-4342-803A-E59744E71134}"/>
              </a:ext>
            </a:extLst>
          </p:cNvPr>
          <p:cNvPicPr>
            <a:picLocks noChangeAspect="1"/>
          </p:cNvPicPr>
          <p:nvPr/>
        </p:nvPicPr>
        <p:blipFill>
          <a:blip r:embed="rId2"/>
          <a:stretch>
            <a:fillRect/>
          </a:stretch>
        </p:blipFill>
        <p:spPr>
          <a:xfrm>
            <a:off x="5019303" y="2190175"/>
            <a:ext cx="2234937" cy="2679700"/>
          </a:xfrm>
          <a:prstGeom prst="rect">
            <a:avLst/>
          </a:prstGeom>
        </p:spPr>
      </p:pic>
      <p:sp>
        <p:nvSpPr>
          <p:cNvPr id="10" name="TextBox 9">
            <a:extLst>
              <a:ext uri="{FF2B5EF4-FFF2-40B4-BE49-F238E27FC236}">
                <a16:creationId xmlns:a16="http://schemas.microsoft.com/office/drawing/2014/main" id="{F32E29BE-7AE0-514D-BFF6-4E17F89BC2FF}"/>
              </a:ext>
            </a:extLst>
          </p:cNvPr>
          <p:cNvSpPr txBox="1"/>
          <p:nvPr/>
        </p:nvSpPr>
        <p:spPr>
          <a:xfrm>
            <a:off x="6819020" y="2664768"/>
            <a:ext cx="373820" cy="230832"/>
          </a:xfrm>
          <a:prstGeom prst="rect">
            <a:avLst/>
          </a:prstGeom>
          <a:noFill/>
        </p:spPr>
        <p:txBody>
          <a:bodyPr wrap="none" rtlCol="0">
            <a:spAutoFit/>
          </a:bodyPr>
          <a:lstStyle/>
          <a:p>
            <a:r>
              <a:rPr lang="en-US" sz="900" dirty="0">
                <a:solidFill>
                  <a:schemeClr val="accent6">
                    <a:lumMod val="75000"/>
                  </a:schemeClr>
                </a:solidFill>
              </a:rPr>
              <a:t>Null</a:t>
            </a:r>
          </a:p>
        </p:txBody>
      </p:sp>
      <p:sp>
        <p:nvSpPr>
          <p:cNvPr id="11" name="TextBox 10">
            <a:extLst>
              <a:ext uri="{FF2B5EF4-FFF2-40B4-BE49-F238E27FC236}">
                <a16:creationId xmlns:a16="http://schemas.microsoft.com/office/drawing/2014/main" id="{73D78EFD-5869-F94E-ACC3-84F3EF6B5251}"/>
              </a:ext>
            </a:extLst>
          </p:cNvPr>
          <p:cNvSpPr txBox="1"/>
          <p:nvPr/>
        </p:nvSpPr>
        <p:spPr>
          <a:xfrm>
            <a:off x="6819020" y="2399184"/>
            <a:ext cx="373820" cy="230832"/>
          </a:xfrm>
          <a:prstGeom prst="rect">
            <a:avLst/>
          </a:prstGeom>
          <a:noFill/>
        </p:spPr>
        <p:txBody>
          <a:bodyPr wrap="none" rtlCol="0">
            <a:spAutoFit/>
          </a:bodyPr>
          <a:lstStyle/>
          <a:p>
            <a:r>
              <a:rPr lang="en-US" sz="900" dirty="0">
                <a:solidFill>
                  <a:schemeClr val="accent6">
                    <a:lumMod val="75000"/>
                  </a:schemeClr>
                </a:solidFill>
              </a:rPr>
              <a:t>Null</a:t>
            </a:r>
          </a:p>
        </p:txBody>
      </p:sp>
      <p:pic>
        <p:nvPicPr>
          <p:cNvPr id="12" name="Graphic 11" descr="Caret Right">
            <a:extLst>
              <a:ext uri="{FF2B5EF4-FFF2-40B4-BE49-F238E27FC236}">
                <a16:creationId xmlns:a16="http://schemas.microsoft.com/office/drawing/2014/main" id="{F6B3F0F2-F99E-3448-BCAA-5558DD7253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8452" y="5236347"/>
            <a:ext cx="560260" cy="560260"/>
          </a:xfrm>
          <a:prstGeom prst="rect">
            <a:avLst/>
          </a:prstGeom>
        </p:spPr>
      </p:pic>
      <p:pic>
        <p:nvPicPr>
          <p:cNvPr id="13" name="Picture 12">
            <a:extLst>
              <a:ext uri="{FF2B5EF4-FFF2-40B4-BE49-F238E27FC236}">
                <a16:creationId xmlns:a16="http://schemas.microsoft.com/office/drawing/2014/main" id="{497BA23D-E3C5-8641-A73A-01A7AF8FC7F8}"/>
              </a:ext>
            </a:extLst>
          </p:cNvPr>
          <p:cNvPicPr>
            <a:picLocks noChangeAspect="1"/>
          </p:cNvPicPr>
          <p:nvPr/>
        </p:nvPicPr>
        <p:blipFill>
          <a:blip r:embed="rId5"/>
          <a:stretch>
            <a:fillRect/>
          </a:stretch>
        </p:blipFill>
        <p:spPr>
          <a:xfrm>
            <a:off x="5562600" y="5239143"/>
            <a:ext cx="1691640" cy="568446"/>
          </a:xfrm>
          <a:prstGeom prst="rect">
            <a:avLst/>
          </a:prstGeom>
        </p:spPr>
      </p:pic>
      <p:sp>
        <p:nvSpPr>
          <p:cNvPr id="14" name="Rectangle 13">
            <a:extLst>
              <a:ext uri="{FF2B5EF4-FFF2-40B4-BE49-F238E27FC236}">
                <a16:creationId xmlns:a16="http://schemas.microsoft.com/office/drawing/2014/main" id="{FD376551-B844-D342-B0DE-87277442417C}"/>
              </a:ext>
            </a:extLst>
          </p:cNvPr>
          <p:cNvSpPr/>
          <p:nvPr/>
        </p:nvSpPr>
        <p:spPr>
          <a:xfrm>
            <a:off x="6808860" y="2415562"/>
            <a:ext cx="383980" cy="48003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64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0D2A-FC70-5D4E-893F-0CDD685E99B6}"/>
              </a:ext>
            </a:extLst>
          </p:cNvPr>
          <p:cNvSpPr>
            <a:spLocks noGrp="1"/>
          </p:cNvSpPr>
          <p:nvPr>
            <p:ph type="title"/>
          </p:nvPr>
        </p:nvSpPr>
        <p:spPr/>
        <p:txBody>
          <a:bodyPr/>
          <a:lstStyle/>
          <a:p>
            <a:r>
              <a:rPr lang="en-US" dirty="0"/>
              <a:t>Counting Distinct Values</a:t>
            </a:r>
          </a:p>
        </p:txBody>
      </p:sp>
      <p:sp>
        <p:nvSpPr>
          <p:cNvPr id="3" name="Content Placeholder 2">
            <a:extLst>
              <a:ext uri="{FF2B5EF4-FFF2-40B4-BE49-F238E27FC236}">
                <a16:creationId xmlns:a16="http://schemas.microsoft.com/office/drawing/2014/main" id="{E85943BE-7735-9046-9D72-640C78C86F56}"/>
              </a:ext>
            </a:extLst>
          </p:cNvPr>
          <p:cNvSpPr>
            <a:spLocks noGrp="1"/>
          </p:cNvSpPr>
          <p:nvPr>
            <p:ph idx="1"/>
          </p:nvPr>
        </p:nvSpPr>
        <p:spPr>
          <a:xfrm>
            <a:off x="457200" y="1447800"/>
            <a:ext cx="8229600" cy="584775"/>
          </a:xfrm>
        </p:spPr>
        <p:txBody>
          <a:bodyPr>
            <a:normAutofit fontScale="47500" lnSpcReduction="20000"/>
          </a:bodyPr>
          <a:lstStyle/>
          <a:p>
            <a:r>
              <a:rPr lang="en-US" dirty="0"/>
              <a:t>By default, COUNT counts all non-NULL values in a column.</a:t>
            </a:r>
          </a:p>
          <a:p>
            <a:r>
              <a:rPr lang="en-US" dirty="0"/>
              <a:t>Use the DISTINCT keyword to count unique non-NULL value.</a:t>
            </a:r>
          </a:p>
        </p:txBody>
      </p:sp>
      <p:sp>
        <p:nvSpPr>
          <p:cNvPr id="4" name="Date Placeholder 3">
            <a:extLst>
              <a:ext uri="{FF2B5EF4-FFF2-40B4-BE49-F238E27FC236}">
                <a16:creationId xmlns:a16="http://schemas.microsoft.com/office/drawing/2014/main" id="{A54DD477-3964-3246-977B-386E8C4FD797}"/>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FBE53708-8CEF-6E4D-B6A1-23718C3BB8C5}"/>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38D94686-021D-5E44-A9B4-5409E2FC9C19}"/>
              </a:ext>
            </a:extLst>
          </p:cNvPr>
          <p:cNvSpPr>
            <a:spLocks noGrp="1"/>
          </p:cNvSpPr>
          <p:nvPr>
            <p:ph type="sldNum" sz="quarter" idx="12"/>
          </p:nvPr>
        </p:nvSpPr>
        <p:spPr/>
        <p:txBody>
          <a:bodyPr/>
          <a:lstStyle/>
          <a:p>
            <a:fld id="{C0F4FBFA-1248-4AAF-9253-30F121885773}" type="slidenum">
              <a:rPr lang="en-US" smtClean="0"/>
              <a:t>58</a:t>
            </a:fld>
            <a:endParaRPr lang="en-US"/>
          </a:p>
        </p:txBody>
      </p:sp>
      <p:sp>
        <p:nvSpPr>
          <p:cNvPr id="7" name="Rectangle 6">
            <a:extLst>
              <a:ext uri="{FF2B5EF4-FFF2-40B4-BE49-F238E27FC236}">
                <a16:creationId xmlns:a16="http://schemas.microsoft.com/office/drawing/2014/main" id="{64AE505F-6225-464C-9985-93C93C2FF140}"/>
              </a:ext>
            </a:extLst>
          </p:cNvPr>
          <p:cNvSpPr/>
          <p:nvPr/>
        </p:nvSpPr>
        <p:spPr>
          <a:xfrm>
            <a:off x="904240" y="5171926"/>
            <a:ext cx="4889732" cy="830997"/>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 COUNT(*), </a:t>
            </a:r>
          </a:p>
          <a:p>
            <a:r>
              <a:rPr lang="en-US" sz="1600" b="1" dirty="0">
                <a:solidFill>
                  <a:schemeClr val="accent6">
                    <a:lumMod val="75000"/>
                  </a:schemeClr>
                </a:solidFill>
                <a:latin typeface="Courier New" panose="02070309020205020404" pitchFamily="49" charset="0"/>
                <a:cs typeface="Courier New" panose="02070309020205020404" pitchFamily="49" charset="0"/>
              </a:rPr>
              <a:t>       COUNT(</a:t>
            </a:r>
            <a:r>
              <a:rPr lang="en-US" sz="1600" b="1" dirty="0">
                <a:solidFill>
                  <a:schemeClr val="accent6">
                    <a:lumMod val="75000"/>
                  </a:schemeClr>
                </a:solidFill>
                <a:highlight>
                  <a:srgbClr val="FFFF00"/>
                </a:highlight>
                <a:latin typeface="Courier New" panose="02070309020205020404" pitchFamily="49" charset="0"/>
                <a:cs typeface="Courier New" panose="02070309020205020404" pitchFamily="49" charset="0"/>
              </a:rPr>
              <a:t>DISTINCT</a:t>
            </a:r>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score</a:t>
            </a:r>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n</a:t>
            </a:r>
            <a:r>
              <a:rPr lang="en-US" sz="1600" b="1" dirty="0">
                <a:solidFill>
                  <a:schemeClr val="accent6">
                    <a:lumMod val="75000"/>
                  </a:schemeClr>
                </a:solidFill>
                <a:latin typeface="Courier New" panose="02070309020205020404" pitchFamily="49" charset="0"/>
                <a:cs typeface="Courier New" panose="02070309020205020404" pitchFamily="49" charset="0"/>
              </a:rPr>
              <a:t> </a:t>
            </a:r>
          </a:p>
          <a:p>
            <a:r>
              <a:rPr lang="en-US" sz="1600" b="1" dirty="0">
                <a:solidFill>
                  <a:schemeClr val="accent6">
                    <a:lumMod val="75000"/>
                  </a:schemeClr>
                </a:solidFill>
                <a:latin typeface="Courier New" panose="02070309020205020404" pitchFamily="49" charset="0"/>
                <a:cs typeface="Courier New" panose="02070309020205020404" pitchFamily="49" charset="0"/>
              </a:rPr>
              <a:t>  FROM</a:t>
            </a:r>
            <a:r>
              <a:rPr lang="en-US" sz="1600" dirty="0">
                <a:solidFill>
                  <a:schemeClr val="tx2">
                    <a:lumMod val="75000"/>
                  </a:schemeClr>
                </a:solidFill>
                <a:latin typeface="Courier New" panose="02070309020205020404" pitchFamily="49" charset="0"/>
                <a:cs typeface="Courier New" panose="02070309020205020404" pitchFamily="49" charset="0"/>
              </a:rPr>
              <a:t> Sandbox;</a:t>
            </a:r>
          </a:p>
        </p:txBody>
      </p:sp>
      <p:sp>
        <p:nvSpPr>
          <p:cNvPr id="8" name="Rectangle 7">
            <a:extLst>
              <a:ext uri="{FF2B5EF4-FFF2-40B4-BE49-F238E27FC236}">
                <a16:creationId xmlns:a16="http://schemas.microsoft.com/office/drawing/2014/main" id="{DA4E0A1C-04FB-6E47-A0F8-63904DCF6FA5}"/>
              </a:ext>
            </a:extLst>
          </p:cNvPr>
          <p:cNvSpPr/>
          <p:nvPr/>
        </p:nvSpPr>
        <p:spPr>
          <a:xfrm>
            <a:off x="904240" y="2622084"/>
            <a:ext cx="3894052" cy="1815882"/>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CREATE TABLE </a:t>
            </a:r>
            <a:r>
              <a:rPr lang="en-US" sz="1600" dirty="0">
                <a:solidFill>
                  <a:schemeClr val="tx2">
                    <a:lumMod val="75000"/>
                  </a:schemeClr>
                </a:solidFill>
                <a:latin typeface="Courier New" panose="02070309020205020404" pitchFamily="49" charset="0"/>
                <a:cs typeface="Courier New" panose="02070309020205020404" pitchFamily="49" charset="0"/>
              </a:rPr>
              <a:t>Sandbox</a:t>
            </a:r>
            <a:r>
              <a:rPr lang="en-US" sz="1600" b="1" dirty="0">
                <a:solidFill>
                  <a:schemeClr val="accent6">
                    <a:lumMod val="75000"/>
                  </a:schemeClr>
                </a:solidFill>
                <a:latin typeface="Courier New" panose="02070309020205020404" pitchFamily="49" charset="0"/>
                <a:cs typeface="Courier New" panose="02070309020205020404" pitchFamily="49" charset="0"/>
              </a:rPr>
              <a:t> (</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id</a:t>
            </a:r>
            <a:r>
              <a:rPr lang="en-US" sz="1600" b="1" dirty="0">
                <a:solidFill>
                  <a:schemeClr val="accent6">
                    <a:lumMod val="75000"/>
                  </a:schemeClr>
                </a:solidFill>
                <a:latin typeface="Courier New" panose="02070309020205020404" pitchFamily="49" charset="0"/>
                <a:cs typeface="Courier New" panose="02070309020205020404" pitchFamily="49" charset="0"/>
              </a:rPr>
              <a:t> INTEGER NOT NULL,</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create_date </a:t>
            </a:r>
            <a:r>
              <a:rPr lang="en-US" sz="1600" b="1" dirty="0">
                <a:solidFill>
                  <a:schemeClr val="accent6">
                    <a:lumMod val="75000"/>
                  </a:schemeClr>
                </a:solidFill>
                <a:latin typeface="Courier New" panose="02070309020205020404" pitchFamily="49" charset="0"/>
                <a:cs typeface="Courier New" panose="02070309020205020404" pitchFamily="49" charset="0"/>
              </a:rPr>
              <a:t>DATE,</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active_date </a:t>
            </a:r>
            <a:r>
              <a:rPr lang="en-US" sz="1600" b="1" dirty="0">
                <a:solidFill>
                  <a:schemeClr val="accent6">
                    <a:lumMod val="75000"/>
                  </a:schemeClr>
                </a:solidFill>
                <a:latin typeface="Courier New" panose="02070309020205020404" pitchFamily="49" charset="0"/>
                <a:cs typeface="Courier New" panose="02070309020205020404" pitchFamily="49" charset="0"/>
              </a:rPr>
              <a:t>TEXT,</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dirty="0">
                <a:solidFill>
                  <a:schemeClr val="tx2">
                    <a:lumMod val="75000"/>
                  </a:schemeClr>
                </a:solidFill>
                <a:latin typeface="Courier New" panose="02070309020205020404" pitchFamily="49" charset="0"/>
                <a:cs typeface="Courier New" panose="02070309020205020404" pitchFamily="49" charset="0"/>
              </a:rPr>
              <a:t>score</a:t>
            </a:r>
            <a:r>
              <a:rPr lang="en-US" sz="1600" b="1" dirty="0">
                <a:solidFill>
                  <a:schemeClr val="accent6">
                    <a:lumMod val="75000"/>
                  </a:schemeClr>
                </a:solidFill>
                <a:latin typeface="Courier New" panose="02070309020205020404" pitchFamily="49" charset="0"/>
                <a:cs typeface="Courier New" panose="02070309020205020404" pitchFamily="49" charset="0"/>
              </a:rPr>
              <a:t> NUMERIC,</a:t>
            </a:r>
          </a:p>
          <a:p>
            <a:r>
              <a:rPr lang="en-US" sz="1600" b="1" dirty="0">
                <a:solidFill>
                  <a:schemeClr val="accent6">
                    <a:lumMod val="75000"/>
                  </a:schemeClr>
                </a:solidFill>
                <a:latin typeface="Courier New" panose="02070309020205020404" pitchFamily="49" charset="0"/>
                <a:cs typeface="Courier New" panose="02070309020205020404" pitchFamily="49" charset="0"/>
              </a:rPr>
              <a:t>  PRIMARY KEY (</a:t>
            </a:r>
            <a:r>
              <a:rPr lang="en-US" sz="1600" dirty="0">
                <a:solidFill>
                  <a:schemeClr val="tx2">
                    <a:lumMod val="75000"/>
                  </a:schemeClr>
                </a:solidFill>
                <a:latin typeface="Courier New" panose="02070309020205020404" pitchFamily="49" charset="0"/>
                <a:cs typeface="Courier New" panose="02070309020205020404" pitchFamily="49" charset="0"/>
              </a:rPr>
              <a:t>id</a:t>
            </a:r>
            <a:r>
              <a:rPr lang="en-US" sz="1600" b="1" dirty="0">
                <a:solidFill>
                  <a:schemeClr val="accent6">
                    <a:lumMod val="75000"/>
                  </a:schemeClr>
                </a:solidFill>
                <a:latin typeface="Courier New" panose="02070309020205020404" pitchFamily="49" charset="0"/>
                <a:cs typeface="Courier New" panose="02070309020205020404" pitchFamily="49" charset="0"/>
              </a:rPr>
              <a:t>)</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endParaRPr lang="en-US" sz="1600" dirty="0">
              <a:solidFill>
                <a:schemeClr val="tx2">
                  <a:lumMod val="75000"/>
                </a:schemeClr>
              </a:solidFill>
              <a:latin typeface="Courier New" panose="02070309020205020404" pitchFamily="49" charset="0"/>
              <a:cs typeface="Courier New" panose="02070309020205020404" pitchFamily="49" charset="0"/>
            </a:endParaRPr>
          </a:p>
        </p:txBody>
      </p:sp>
      <p:pic>
        <p:nvPicPr>
          <p:cNvPr id="9" name="Picture 8">
            <a:extLst>
              <a:ext uri="{FF2B5EF4-FFF2-40B4-BE49-F238E27FC236}">
                <a16:creationId xmlns:a16="http://schemas.microsoft.com/office/drawing/2014/main" id="{53E9574F-3680-2D43-AC7F-85BB14C0D3AC}"/>
              </a:ext>
            </a:extLst>
          </p:cNvPr>
          <p:cNvPicPr>
            <a:picLocks noChangeAspect="1"/>
          </p:cNvPicPr>
          <p:nvPr/>
        </p:nvPicPr>
        <p:blipFill>
          <a:blip r:embed="rId2"/>
          <a:stretch>
            <a:fillRect/>
          </a:stretch>
        </p:blipFill>
        <p:spPr>
          <a:xfrm>
            <a:off x="5019303" y="2190175"/>
            <a:ext cx="2234937" cy="2679700"/>
          </a:xfrm>
          <a:prstGeom prst="rect">
            <a:avLst/>
          </a:prstGeom>
        </p:spPr>
      </p:pic>
      <p:sp>
        <p:nvSpPr>
          <p:cNvPr id="10" name="TextBox 9">
            <a:extLst>
              <a:ext uri="{FF2B5EF4-FFF2-40B4-BE49-F238E27FC236}">
                <a16:creationId xmlns:a16="http://schemas.microsoft.com/office/drawing/2014/main" id="{AE282C09-F789-564A-8457-4E48BC017BFC}"/>
              </a:ext>
            </a:extLst>
          </p:cNvPr>
          <p:cNvSpPr txBox="1"/>
          <p:nvPr/>
        </p:nvSpPr>
        <p:spPr>
          <a:xfrm>
            <a:off x="6819020" y="2664768"/>
            <a:ext cx="373820" cy="230832"/>
          </a:xfrm>
          <a:prstGeom prst="rect">
            <a:avLst/>
          </a:prstGeom>
          <a:noFill/>
        </p:spPr>
        <p:txBody>
          <a:bodyPr wrap="none" rtlCol="0">
            <a:spAutoFit/>
          </a:bodyPr>
          <a:lstStyle/>
          <a:p>
            <a:r>
              <a:rPr lang="en-US" sz="900" dirty="0">
                <a:solidFill>
                  <a:schemeClr val="accent6">
                    <a:lumMod val="75000"/>
                  </a:schemeClr>
                </a:solidFill>
              </a:rPr>
              <a:t>Null</a:t>
            </a:r>
          </a:p>
        </p:txBody>
      </p:sp>
      <p:sp>
        <p:nvSpPr>
          <p:cNvPr id="11" name="TextBox 10">
            <a:extLst>
              <a:ext uri="{FF2B5EF4-FFF2-40B4-BE49-F238E27FC236}">
                <a16:creationId xmlns:a16="http://schemas.microsoft.com/office/drawing/2014/main" id="{675172D3-B3D8-7642-BB17-B570AC4118FA}"/>
              </a:ext>
            </a:extLst>
          </p:cNvPr>
          <p:cNvSpPr txBox="1"/>
          <p:nvPr/>
        </p:nvSpPr>
        <p:spPr>
          <a:xfrm>
            <a:off x="6819020" y="2399184"/>
            <a:ext cx="373820" cy="230832"/>
          </a:xfrm>
          <a:prstGeom prst="rect">
            <a:avLst/>
          </a:prstGeom>
          <a:noFill/>
        </p:spPr>
        <p:txBody>
          <a:bodyPr wrap="none" rtlCol="0">
            <a:spAutoFit/>
          </a:bodyPr>
          <a:lstStyle/>
          <a:p>
            <a:r>
              <a:rPr lang="en-US" sz="900" dirty="0">
                <a:solidFill>
                  <a:schemeClr val="accent6">
                    <a:lumMod val="75000"/>
                  </a:schemeClr>
                </a:solidFill>
              </a:rPr>
              <a:t>Null</a:t>
            </a:r>
          </a:p>
        </p:txBody>
      </p:sp>
      <p:pic>
        <p:nvPicPr>
          <p:cNvPr id="12" name="Graphic 11" descr="Caret Right">
            <a:extLst>
              <a:ext uri="{FF2B5EF4-FFF2-40B4-BE49-F238E27FC236}">
                <a16:creationId xmlns:a16="http://schemas.microsoft.com/office/drawing/2014/main" id="{62FFA18C-F2B7-1E44-8063-1F3BC7023A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3972" y="5312224"/>
            <a:ext cx="560260" cy="560260"/>
          </a:xfrm>
          <a:prstGeom prst="rect">
            <a:avLst/>
          </a:prstGeom>
        </p:spPr>
      </p:pic>
      <p:pic>
        <p:nvPicPr>
          <p:cNvPr id="14" name="Picture 13">
            <a:extLst>
              <a:ext uri="{FF2B5EF4-FFF2-40B4-BE49-F238E27FC236}">
                <a16:creationId xmlns:a16="http://schemas.microsoft.com/office/drawing/2014/main" id="{F57E70B2-E517-AF49-B362-0E9F48B52749}"/>
              </a:ext>
            </a:extLst>
          </p:cNvPr>
          <p:cNvPicPr>
            <a:picLocks noChangeAspect="1"/>
          </p:cNvPicPr>
          <p:nvPr/>
        </p:nvPicPr>
        <p:blipFill>
          <a:blip r:embed="rId5"/>
          <a:stretch>
            <a:fillRect/>
          </a:stretch>
        </p:blipFill>
        <p:spPr>
          <a:xfrm>
            <a:off x="6479621" y="5239634"/>
            <a:ext cx="1426437" cy="700558"/>
          </a:xfrm>
          <a:prstGeom prst="rect">
            <a:avLst/>
          </a:prstGeom>
        </p:spPr>
      </p:pic>
      <p:sp>
        <p:nvSpPr>
          <p:cNvPr id="15" name="Rectangle 14">
            <a:extLst>
              <a:ext uri="{FF2B5EF4-FFF2-40B4-BE49-F238E27FC236}">
                <a16:creationId xmlns:a16="http://schemas.microsoft.com/office/drawing/2014/main" id="{B285793F-A0C9-1849-9ED1-502F98891751}"/>
              </a:ext>
            </a:extLst>
          </p:cNvPr>
          <p:cNvSpPr/>
          <p:nvPr/>
        </p:nvSpPr>
        <p:spPr>
          <a:xfrm>
            <a:off x="6819020" y="3170306"/>
            <a:ext cx="267580" cy="23083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5AE114-5BBD-FB4E-BD57-206EA88A3E60}"/>
              </a:ext>
            </a:extLst>
          </p:cNvPr>
          <p:cNvSpPr/>
          <p:nvPr/>
        </p:nvSpPr>
        <p:spPr>
          <a:xfrm>
            <a:off x="6819020" y="3649404"/>
            <a:ext cx="267580" cy="23083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400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7CF1-851D-A443-8FEB-8514CB35DD9E}"/>
              </a:ext>
            </a:extLst>
          </p:cNvPr>
          <p:cNvSpPr>
            <a:spLocks noGrp="1"/>
          </p:cNvSpPr>
          <p:nvPr>
            <p:ph type="title"/>
          </p:nvPr>
        </p:nvSpPr>
        <p:spPr/>
        <p:txBody>
          <a:bodyPr/>
          <a:lstStyle/>
          <a:p>
            <a:r>
              <a:rPr lang="en-US" dirty="0"/>
              <a:t>Aggregation with </a:t>
            </a:r>
            <a:r>
              <a:rPr lang="en-US" b="1" dirty="0"/>
              <a:t>GROUP BY</a:t>
            </a:r>
          </a:p>
        </p:txBody>
      </p:sp>
      <p:sp>
        <p:nvSpPr>
          <p:cNvPr id="3" name="Content Placeholder 2">
            <a:extLst>
              <a:ext uri="{FF2B5EF4-FFF2-40B4-BE49-F238E27FC236}">
                <a16:creationId xmlns:a16="http://schemas.microsoft.com/office/drawing/2014/main" id="{7765BD22-95EB-3846-81A2-D3D50E31C536}"/>
              </a:ext>
            </a:extLst>
          </p:cNvPr>
          <p:cNvSpPr>
            <a:spLocks noGrp="1"/>
          </p:cNvSpPr>
          <p:nvPr>
            <p:ph idx="1"/>
          </p:nvPr>
        </p:nvSpPr>
        <p:spPr/>
        <p:txBody>
          <a:bodyPr/>
          <a:lstStyle/>
          <a:p>
            <a:r>
              <a:rPr lang="en-US" dirty="0"/>
              <a:t>When aggregation functions are used in a query that includes a </a:t>
            </a:r>
            <a:r>
              <a:rPr lang="en-US" b="1" dirty="0"/>
              <a:t>GROUP BY </a:t>
            </a:r>
            <a:r>
              <a:rPr lang="en-US" dirty="0"/>
              <a:t>clause then the functions are applied to each group rather than a column.</a:t>
            </a:r>
          </a:p>
        </p:txBody>
      </p:sp>
      <p:sp>
        <p:nvSpPr>
          <p:cNvPr id="4" name="Date Placeholder 3">
            <a:extLst>
              <a:ext uri="{FF2B5EF4-FFF2-40B4-BE49-F238E27FC236}">
                <a16:creationId xmlns:a16="http://schemas.microsoft.com/office/drawing/2014/main" id="{DDDB733B-355C-DF40-A976-446F86A334AF}"/>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7FDC49BD-C203-924E-B32E-475B0B5368C8}"/>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C9B5716B-A7C8-E043-96F9-FAC80B6A4738}"/>
              </a:ext>
            </a:extLst>
          </p:cNvPr>
          <p:cNvSpPr>
            <a:spLocks noGrp="1"/>
          </p:cNvSpPr>
          <p:nvPr>
            <p:ph type="sldNum" sz="quarter" idx="12"/>
          </p:nvPr>
        </p:nvSpPr>
        <p:spPr/>
        <p:txBody>
          <a:bodyPr/>
          <a:lstStyle/>
          <a:p>
            <a:fld id="{C0F4FBFA-1248-4AAF-9253-30F121885773}" type="slidenum">
              <a:rPr lang="en-US" smtClean="0"/>
              <a:t>59</a:t>
            </a:fld>
            <a:endParaRPr lang="en-US"/>
          </a:p>
        </p:txBody>
      </p:sp>
      <p:sp>
        <p:nvSpPr>
          <p:cNvPr id="7" name="Rectangle 6">
            <a:extLst>
              <a:ext uri="{FF2B5EF4-FFF2-40B4-BE49-F238E27FC236}">
                <a16:creationId xmlns:a16="http://schemas.microsoft.com/office/drawing/2014/main" id="{002930A3-BF83-BC4F-A022-D54D76F212FD}"/>
              </a:ext>
            </a:extLst>
          </p:cNvPr>
          <p:cNvSpPr/>
          <p:nvPr/>
        </p:nvSpPr>
        <p:spPr>
          <a:xfrm>
            <a:off x="914400" y="3733800"/>
            <a:ext cx="6019800" cy="1569660"/>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a:t>
            </a:r>
            <a:r>
              <a:rPr lang="en-US" sz="1600" dirty="0">
                <a:solidFill>
                  <a:schemeClr val="tx2">
                    <a:lumMod val="75000"/>
                  </a:schemeClr>
                </a:solidFill>
                <a:latin typeface="Courier New" panose="02070309020205020404" pitchFamily="49" charset="0"/>
                <a:cs typeface="Courier New" panose="02070309020205020404" pitchFamily="49" charset="0"/>
              </a:rPr>
              <a:t> a.type AS Type,</a:t>
            </a:r>
          </a:p>
          <a:p>
            <a:r>
              <a:rPr lang="en-US" sz="1600" b="1"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COUNT(*)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n,</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AVG(time)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Average, </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SUM(time)</a:t>
            </a:r>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Total</a:t>
            </a:r>
          </a:p>
          <a:p>
            <a:r>
              <a:rPr lang="en-US" sz="1600" b="1"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FROM</a:t>
            </a:r>
            <a:r>
              <a:rPr lang="en-US" sz="1600" dirty="0">
                <a:solidFill>
                  <a:schemeClr val="tx2">
                    <a:lumMod val="75000"/>
                  </a:schemeClr>
                </a:solidFill>
                <a:latin typeface="Courier New" panose="02070309020205020404" pitchFamily="49" charset="0"/>
                <a:cs typeface="Courier New" panose="02070309020205020404" pitchFamily="49" charset="0"/>
              </a:rPr>
              <a:t> Asset a</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highlight>
                  <a:srgbClr val="FFFF00"/>
                </a:highlight>
                <a:latin typeface="Courier New" panose="02070309020205020404" pitchFamily="49" charset="0"/>
                <a:cs typeface="Courier New" panose="02070309020205020404" pitchFamily="49" charset="0"/>
              </a:rPr>
              <a:t>GROUP BY </a:t>
            </a:r>
            <a:r>
              <a:rPr lang="en-US" sz="1600" dirty="0">
                <a:solidFill>
                  <a:schemeClr val="tx2">
                    <a:lumMod val="75000"/>
                  </a:schemeClr>
                </a:solidFill>
                <a:highlight>
                  <a:srgbClr val="FFFF00"/>
                </a:highlight>
                <a:latin typeface="Courier New" panose="02070309020205020404" pitchFamily="49" charset="0"/>
                <a:cs typeface="Courier New" panose="02070309020205020404" pitchFamily="49" charset="0"/>
              </a:rPr>
              <a:t>a.type</a:t>
            </a:r>
            <a:r>
              <a:rPr lang="en-US" sz="1600" dirty="0">
                <a:solidFill>
                  <a:schemeClr val="tx2">
                    <a:lumMod val="75000"/>
                  </a:schemeClr>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9919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FD7E-2177-C64A-8BA1-1DBB1322F489}"/>
              </a:ext>
            </a:extLst>
          </p:cNvPr>
          <p:cNvSpPr>
            <a:spLocks noGrp="1"/>
          </p:cNvSpPr>
          <p:nvPr>
            <p:ph type="title"/>
          </p:nvPr>
        </p:nvSpPr>
        <p:spPr/>
        <p:txBody>
          <a:bodyPr/>
          <a:lstStyle/>
          <a:p>
            <a:r>
              <a:rPr lang="en-US" dirty="0"/>
              <a:t>Flow of a Query</a:t>
            </a:r>
          </a:p>
        </p:txBody>
      </p:sp>
      <p:sp>
        <p:nvSpPr>
          <p:cNvPr id="4" name="Date Placeholder 3">
            <a:extLst>
              <a:ext uri="{FF2B5EF4-FFF2-40B4-BE49-F238E27FC236}">
                <a16:creationId xmlns:a16="http://schemas.microsoft.com/office/drawing/2014/main" id="{80D0452A-FE9B-7746-BAEE-D5C594912DAF}"/>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BF6476D5-3EC5-4C40-BD13-0619096F7A04}"/>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E0779F70-0537-3244-BDFA-FC9BA75AEE22}"/>
              </a:ext>
            </a:extLst>
          </p:cNvPr>
          <p:cNvSpPr>
            <a:spLocks noGrp="1"/>
          </p:cNvSpPr>
          <p:nvPr>
            <p:ph type="sldNum" sz="quarter" idx="12"/>
          </p:nvPr>
        </p:nvSpPr>
        <p:spPr/>
        <p:txBody>
          <a:bodyPr/>
          <a:lstStyle/>
          <a:p>
            <a:fld id="{C0F4FBFA-1248-4AAF-9253-30F121885773}" type="slidenum">
              <a:rPr lang="en-US" smtClean="0"/>
              <a:t>6</a:t>
            </a:fld>
            <a:endParaRPr lang="en-US"/>
          </a:p>
        </p:txBody>
      </p:sp>
      <p:grpSp>
        <p:nvGrpSpPr>
          <p:cNvPr id="16" name="Group 15">
            <a:extLst>
              <a:ext uri="{FF2B5EF4-FFF2-40B4-BE49-F238E27FC236}">
                <a16:creationId xmlns:a16="http://schemas.microsoft.com/office/drawing/2014/main" id="{A5D95DA1-D204-E64E-BD92-C8BFE0BA70EF}"/>
              </a:ext>
            </a:extLst>
          </p:cNvPr>
          <p:cNvGrpSpPr/>
          <p:nvPr/>
        </p:nvGrpSpPr>
        <p:grpSpPr>
          <a:xfrm>
            <a:off x="532583" y="2819195"/>
            <a:ext cx="1445400" cy="1445400"/>
            <a:chOff x="609600" y="1649783"/>
            <a:chExt cx="1445400" cy="1445400"/>
          </a:xfrm>
        </p:grpSpPr>
        <p:pic>
          <p:nvPicPr>
            <p:cNvPr id="8" name="Graphic 7" descr="Internet">
              <a:extLst>
                <a:ext uri="{FF2B5EF4-FFF2-40B4-BE49-F238E27FC236}">
                  <a16:creationId xmlns:a16="http://schemas.microsoft.com/office/drawing/2014/main" id="{EB22EA43-4134-9140-8CA5-AF0F2C9645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1649783"/>
              <a:ext cx="1445400" cy="1445400"/>
            </a:xfrm>
            <a:prstGeom prst="rect">
              <a:avLst/>
            </a:prstGeom>
          </p:spPr>
        </p:pic>
        <p:pic>
          <p:nvPicPr>
            <p:cNvPr id="11" name="Picture 10">
              <a:extLst>
                <a:ext uri="{FF2B5EF4-FFF2-40B4-BE49-F238E27FC236}">
                  <a16:creationId xmlns:a16="http://schemas.microsoft.com/office/drawing/2014/main" id="{61B73560-5064-0848-AB44-F2A46641C292}"/>
                </a:ext>
              </a:extLst>
            </p:cNvPr>
            <p:cNvPicPr>
              <a:picLocks noChangeAspect="1"/>
            </p:cNvPicPr>
            <p:nvPr/>
          </p:nvPicPr>
          <p:blipFill>
            <a:blip r:embed="rId4"/>
            <a:stretch>
              <a:fillRect/>
            </a:stretch>
          </p:blipFill>
          <p:spPr>
            <a:xfrm>
              <a:off x="990600" y="2100131"/>
              <a:ext cx="685800" cy="416436"/>
            </a:xfrm>
            <a:prstGeom prst="rect">
              <a:avLst/>
            </a:prstGeom>
          </p:spPr>
        </p:pic>
      </p:grpSp>
      <p:grpSp>
        <p:nvGrpSpPr>
          <p:cNvPr id="15" name="Group 14">
            <a:extLst>
              <a:ext uri="{FF2B5EF4-FFF2-40B4-BE49-F238E27FC236}">
                <a16:creationId xmlns:a16="http://schemas.microsoft.com/office/drawing/2014/main" id="{97BEFD00-E2F0-864E-8F54-8A7B4D457CED}"/>
              </a:ext>
            </a:extLst>
          </p:cNvPr>
          <p:cNvGrpSpPr/>
          <p:nvPr/>
        </p:nvGrpSpPr>
        <p:grpSpPr>
          <a:xfrm>
            <a:off x="1060431" y="4095294"/>
            <a:ext cx="1445400" cy="1445400"/>
            <a:chOff x="1831200" y="3891000"/>
            <a:chExt cx="1445400" cy="1445400"/>
          </a:xfrm>
        </p:grpSpPr>
        <p:pic>
          <p:nvPicPr>
            <p:cNvPr id="12" name="Graphic 11" descr="Internet">
              <a:extLst>
                <a:ext uri="{FF2B5EF4-FFF2-40B4-BE49-F238E27FC236}">
                  <a16:creationId xmlns:a16="http://schemas.microsoft.com/office/drawing/2014/main" id="{54410527-183B-BA42-A6B6-A6F2650E46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1200" y="3891000"/>
              <a:ext cx="1445400" cy="1445400"/>
            </a:xfrm>
            <a:prstGeom prst="rect">
              <a:avLst/>
            </a:prstGeom>
          </p:spPr>
        </p:pic>
        <p:pic>
          <p:nvPicPr>
            <p:cNvPr id="14" name="Picture 13">
              <a:extLst>
                <a:ext uri="{FF2B5EF4-FFF2-40B4-BE49-F238E27FC236}">
                  <a16:creationId xmlns:a16="http://schemas.microsoft.com/office/drawing/2014/main" id="{052E553C-CBBE-C344-8FDE-F8A30EB385EB}"/>
                </a:ext>
              </a:extLst>
            </p:cNvPr>
            <p:cNvPicPr>
              <a:picLocks noChangeAspect="1"/>
            </p:cNvPicPr>
            <p:nvPr/>
          </p:nvPicPr>
          <p:blipFill>
            <a:blip r:embed="rId5"/>
            <a:stretch>
              <a:fillRect/>
            </a:stretch>
          </p:blipFill>
          <p:spPr>
            <a:xfrm>
              <a:off x="2149872" y="4343416"/>
              <a:ext cx="808055" cy="457183"/>
            </a:xfrm>
            <a:prstGeom prst="rect">
              <a:avLst/>
            </a:prstGeom>
          </p:spPr>
        </p:pic>
      </p:grpSp>
      <p:pic>
        <p:nvPicPr>
          <p:cNvPr id="20" name="Graphic 19" descr="Server">
            <a:extLst>
              <a:ext uri="{FF2B5EF4-FFF2-40B4-BE49-F238E27FC236}">
                <a16:creationId xmlns:a16="http://schemas.microsoft.com/office/drawing/2014/main" id="{3706DFB5-39E9-894D-896F-E7EA40A27A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24634" y="3508214"/>
            <a:ext cx="1567656" cy="1567656"/>
          </a:xfrm>
          <a:prstGeom prst="rect">
            <a:avLst/>
          </a:prstGeom>
        </p:spPr>
      </p:pic>
      <p:pic>
        <p:nvPicPr>
          <p:cNvPr id="22" name="Graphic 21" descr="Database">
            <a:extLst>
              <a:ext uri="{FF2B5EF4-FFF2-40B4-BE49-F238E27FC236}">
                <a16:creationId xmlns:a16="http://schemas.microsoft.com/office/drawing/2014/main" id="{A51D4BB9-F0E3-C249-A69D-9F88AB5A21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18038" y="3667390"/>
            <a:ext cx="914400" cy="914400"/>
          </a:xfrm>
          <a:prstGeom prst="rect">
            <a:avLst/>
          </a:prstGeom>
        </p:spPr>
      </p:pic>
      <p:pic>
        <p:nvPicPr>
          <p:cNvPr id="24" name="Graphic 23" descr="Transfer">
            <a:extLst>
              <a:ext uri="{FF2B5EF4-FFF2-40B4-BE49-F238E27FC236}">
                <a16:creationId xmlns:a16="http://schemas.microsoft.com/office/drawing/2014/main" id="{E517869D-EE40-8848-88F9-E6B6FE656A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16852" y="3878324"/>
            <a:ext cx="594548" cy="594548"/>
          </a:xfrm>
          <a:prstGeom prst="rect">
            <a:avLst/>
          </a:prstGeom>
        </p:spPr>
      </p:pic>
      <p:pic>
        <p:nvPicPr>
          <p:cNvPr id="26" name="Graphic 25" descr="Transfer">
            <a:extLst>
              <a:ext uri="{FF2B5EF4-FFF2-40B4-BE49-F238E27FC236}">
                <a16:creationId xmlns:a16="http://schemas.microsoft.com/office/drawing/2014/main" id="{E1014527-CC93-2149-B1E9-6237ACEB7BD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27045" y="3717047"/>
            <a:ext cx="3827472" cy="914400"/>
          </a:xfrm>
          <a:prstGeom prst="rect">
            <a:avLst/>
          </a:prstGeom>
        </p:spPr>
      </p:pic>
      <p:sp>
        <p:nvSpPr>
          <p:cNvPr id="27" name="TextBox 26">
            <a:extLst>
              <a:ext uri="{FF2B5EF4-FFF2-40B4-BE49-F238E27FC236}">
                <a16:creationId xmlns:a16="http://schemas.microsoft.com/office/drawing/2014/main" id="{19787323-D128-AA4E-946F-125CDE9330AD}"/>
              </a:ext>
            </a:extLst>
          </p:cNvPr>
          <p:cNvSpPr txBox="1"/>
          <p:nvPr/>
        </p:nvSpPr>
        <p:spPr>
          <a:xfrm>
            <a:off x="7773217" y="4500799"/>
            <a:ext cx="838200" cy="769441"/>
          </a:xfrm>
          <a:prstGeom prst="rect">
            <a:avLst/>
          </a:prstGeom>
          <a:noFill/>
        </p:spPr>
        <p:txBody>
          <a:bodyPr wrap="square" rtlCol="0">
            <a:spAutoFit/>
          </a:bodyPr>
          <a:lstStyle/>
          <a:p>
            <a:pPr algn="ctr"/>
            <a:r>
              <a:rPr lang="en-US" sz="1100" dirty="0"/>
              <a:t>Storage devices containing data</a:t>
            </a:r>
          </a:p>
        </p:txBody>
      </p:sp>
      <p:sp>
        <p:nvSpPr>
          <p:cNvPr id="28" name="TextBox 27">
            <a:extLst>
              <a:ext uri="{FF2B5EF4-FFF2-40B4-BE49-F238E27FC236}">
                <a16:creationId xmlns:a16="http://schemas.microsoft.com/office/drawing/2014/main" id="{9930DFDF-253F-414F-BC85-AA2BD399132D}"/>
              </a:ext>
            </a:extLst>
          </p:cNvPr>
          <p:cNvSpPr txBox="1"/>
          <p:nvPr/>
        </p:nvSpPr>
        <p:spPr>
          <a:xfrm>
            <a:off x="6094717" y="4915976"/>
            <a:ext cx="1027490" cy="600164"/>
          </a:xfrm>
          <a:prstGeom prst="rect">
            <a:avLst/>
          </a:prstGeom>
          <a:noFill/>
        </p:spPr>
        <p:txBody>
          <a:bodyPr wrap="square" rtlCol="0">
            <a:spAutoFit/>
          </a:bodyPr>
          <a:lstStyle/>
          <a:p>
            <a:pPr algn="ctr"/>
            <a:r>
              <a:rPr lang="en-US" sz="1100" dirty="0"/>
              <a:t>Database Management System</a:t>
            </a:r>
          </a:p>
        </p:txBody>
      </p:sp>
      <p:sp>
        <p:nvSpPr>
          <p:cNvPr id="29" name="TextBox 28">
            <a:extLst>
              <a:ext uri="{FF2B5EF4-FFF2-40B4-BE49-F238E27FC236}">
                <a16:creationId xmlns:a16="http://schemas.microsoft.com/office/drawing/2014/main" id="{F18373B9-AADC-4C42-A23B-CCA2018E1420}"/>
              </a:ext>
            </a:extLst>
          </p:cNvPr>
          <p:cNvSpPr txBox="1"/>
          <p:nvPr/>
        </p:nvSpPr>
        <p:spPr>
          <a:xfrm>
            <a:off x="3287822" y="4338139"/>
            <a:ext cx="1785155" cy="307777"/>
          </a:xfrm>
          <a:prstGeom prst="rect">
            <a:avLst/>
          </a:prstGeom>
          <a:noFill/>
        </p:spPr>
        <p:txBody>
          <a:bodyPr wrap="square" rtlCol="0">
            <a:spAutoFit/>
          </a:bodyPr>
          <a:lstStyle/>
          <a:p>
            <a:pPr algn="ctr"/>
            <a:r>
              <a:rPr lang="en-US" sz="1400" dirty="0">
                <a:solidFill>
                  <a:schemeClr val="tx2">
                    <a:lumMod val="75000"/>
                  </a:schemeClr>
                </a:solidFill>
                <a:latin typeface="Chalkboard SE" panose="03050602040202020205" pitchFamily="66" charset="77"/>
              </a:rPr>
              <a:t>SQL Query</a:t>
            </a:r>
          </a:p>
        </p:txBody>
      </p:sp>
      <p:sp>
        <p:nvSpPr>
          <p:cNvPr id="30" name="TextBox 29">
            <a:extLst>
              <a:ext uri="{FF2B5EF4-FFF2-40B4-BE49-F238E27FC236}">
                <a16:creationId xmlns:a16="http://schemas.microsoft.com/office/drawing/2014/main" id="{BEB77A54-00B0-DE49-80FB-6353594C48C9}"/>
              </a:ext>
            </a:extLst>
          </p:cNvPr>
          <p:cNvSpPr txBox="1"/>
          <p:nvPr/>
        </p:nvSpPr>
        <p:spPr>
          <a:xfrm>
            <a:off x="3287821" y="3719816"/>
            <a:ext cx="1785155" cy="307777"/>
          </a:xfrm>
          <a:prstGeom prst="rect">
            <a:avLst/>
          </a:prstGeom>
          <a:noFill/>
        </p:spPr>
        <p:txBody>
          <a:bodyPr wrap="square" rtlCol="0">
            <a:spAutoFit/>
          </a:bodyPr>
          <a:lstStyle/>
          <a:p>
            <a:pPr algn="ctr"/>
            <a:r>
              <a:rPr lang="en-US" sz="1400" dirty="0">
                <a:solidFill>
                  <a:schemeClr val="accent3">
                    <a:lumMod val="50000"/>
                  </a:schemeClr>
                </a:solidFill>
                <a:latin typeface="Chalkboard SE" panose="03050602040202020205" pitchFamily="66" charset="77"/>
              </a:rPr>
              <a:t>Query Result</a:t>
            </a:r>
          </a:p>
        </p:txBody>
      </p:sp>
      <p:sp>
        <p:nvSpPr>
          <p:cNvPr id="31" name="TextBox 30">
            <a:extLst>
              <a:ext uri="{FF2B5EF4-FFF2-40B4-BE49-F238E27FC236}">
                <a16:creationId xmlns:a16="http://schemas.microsoft.com/office/drawing/2014/main" id="{740C4C13-4507-DA4C-886B-8DE1BAE2765C}"/>
              </a:ext>
            </a:extLst>
          </p:cNvPr>
          <p:cNvSpPr txBox="1"/>
          <p:nvPr/>
        </p:nvSpPr>
        <p:spPr>
          <a:xfrm>
            <a:off x="393718" y="1292203"/>
            <a:ext cx="8356563" cy="1569660"/>
          </a:xfrm>
          <a:prstGeom prst="rect">
            <a:avLst/>
          </a:prstGeom>
          <a:noFill/>
        </p:spPr>
        <p:txBody>
          <a:bodyPr wrap="square" rtlCol="0">
            <a:spAutoFit/>
          </a:bodyPr>
          <a:lstStyle/>
          <a:p>
            <a:r>
              <a:rPr lang="en-US" sz="1600" dirty="0">
                <a:solidFill>
                  <a:schemeClr val="accent5">
                    <a:lumMod val="50000"/>
                  </a:schemeClr>
                </a:solidFill>
              </a:rPr>
              <a:t>The client running a program containing embedded SQL or running an ad hoc query tool sends a SQL query (SELECT) to the database management system (typically running on a remote server). The DBMS interprets the query, formulates a query plan, and then accesses the stored data. The result of the query is returned to the client program as a result set in the form of a table. The client program then processes the data further, stores it locally, visualizes the data, or generates a report containing the data.</a:t>
            </a:r>
          </a:p>
        </p:txBody>
      </p:sp>
      <p:sp>
        <p:nvSpPr>
          <p:cNvPr id="32" name="TextBox 31">
            <a:extLst>
              <a:ext uri="{FF2B5EF4-FFF2-40B4-BE49-F238E27FC236}">
                <a16:creationId xmlns:a16="http://schemas.microsoft.com/office/drawing/2014/main" id="{03DCE1D7-8CAF-8C45-8ABC-7F3F6F647F58}"/>
              </a:ext>
            </a:extLst>
          </p:cNvPr>
          <p:cNvSpPr txBox="1"/>
          <p:nvPr/>
        </p:nvSpPr>
        <p:spPr>
          <a:xfrm>
            <a:off x="1114586" y="5267876"/>
            <a:ext cx="1391245" cy="430887"/>
          </a:xfrm>
          <a:prstGeom prst="rect">
            <a:avLst/>
          </a:prstGeom>
          <a:noFill/>
        </p:spPr>
        <p:txBody>
          <a:bodyPr wrap="square" rtlCol="0">
            <a:spAutoFit/>
          </a:bodyPr>
          <a:lstStyle/>
          <a:p>
            <a:pPr algn="ctr"/>
            <a:r>
              <a:rPr lang="en-US" sz="1100" dirty="0">
                <a:solidFill>
                  <a:schemeClr val="bg2">
                    <a:lumMod val="25000"/>
                  </a:schemeClr>
                </a:solidFill>
              </a:rPr>
              <a:t>Client program with embedded SQL</a:t>
            </a:r>
          </a:p>
        </p:txBody>
      </p:sp>
      <p:sp>
        <p:nvSpPr>
          <p:cNvPr id="33" name="TextBox 32">
            <a:extLst>
              <a:ext uri="{FF2B5EF4-FFF2-40B4-BE49-F238E27FC236}">
                <a16:creationId xmlns:a16="http://schemas.microsoft.com/office/drawing/2014/main" id="{3587FA07-F6CB-594B-A192-2F32FB86C11E}"/>
              </a:ext>
            </a:extLst>
          </p:cNvPr>
          <p:cNvSpPr txBox="1"/>
          <p:nvPr/>
        </p:nvSpPr>
        <p:spPr>
          <a:xfrm>
            <a:off x="546035" y="3948962"/>
            <a:ext cx="1391245" cy="430887"/>
          </a:xfrm>
          <a:prstGeom prst="rect">
            <a:avLst/>
          </a:prstGeom>
          <a:noFill/>
        </p:spPr>
        <p:txBody>
          <a:bodyPr wrap="square" rtlCol="0">
            <a:spAutoFit/>
          </a:bodyPr>
          <a:lstStyle/>
          <a:p>
            <a:pPr algn="ctr"/>
            <a:r>
              <a:rPr lang="en-US" sz="1100" dirty="0">
                <a:solidFill>
                  <a:schemeClr val="bg2">
                    <a:lumMod val="25000"/>
                  </a:schemeClr>
                </a:solidFill>
              </a:rPr>
              <a:t>Ad hoc query or reporting tool</a:t>
            </a:r>
          </a:p>
        </p:txBody>
      </p:sp>
    </p:spTree>
    <p:extLst>
      <p:ext uri="{BB962C8B-B14F-4D97-AF65-F5344CB8AC3E}">
        <p14:creationId xmlns:p14="http://schemas.microsoft.com/office/powerpoint/2010/main" val="1945132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60</a:t>
            </a:fld>
            <a:endParaRPr lang="en-US"/>
          </a:p>
        </p:txBody>
      </p:sp>
      <p:sp>
        <p:nvSpPr>
          <p:cNvPr id="2" name="Date Placeholder 1"/>
          <p:cNvSpPr>
            <a:spLocks noGrp="1"/>
          </p:cNvSpPr>
          <p:nvPr>
            <p:ph type="dt" sz="half" idx="10"/>
          </p:nvPr>
        </p:nvSpPr>
        <p:spPr/>
        <p:txBody>
          <a:bodyPr/>
          <a:lstStyle/>
          <a:p>
            <a:r>
              <a:rPr lang="en-US"/>
              <a:t>v2.0</a:t>
            </a:r>
          </a:p>
        </p:txBody>
      </p:sp>
    </p:spTree>
    <p:extLst>
      <p:ext uri="{BB962C8B-B14F-4D97-AF65-F5344CB8AC3E}">
        <p14:creationId xmlns:p14="http://schemas.microsoft.com/office/powerpoint/2010/main" val="2965373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type="body" sz="quarter" idx="10"/>
          </p:nvPr>
        </p:nvSpPr>
        <p:spPr/>
        <p:txBody>
          <a:bodyPr/>
          <a:lstStyle/>
          <a:p>
            <a:r>
              <a:rPr lang="en-US" dirty="0"/>
              <a:t>Grouping with GROUP BY </a:t>
            </a:r>
            <a:br>
              <a:rPr lang="en-US" dirty="0"/>
            </a:br>
            <a:r>
              <a:rPr lang="en-US" dirty="0"/>
              <a:t>and HAVING</a:t>
            </a:r>
          </a:p>
        </p:txBody>
      </p:sp>
    </p:spTree>
    <p:extLst>
      <p:ext uri="{BB962C8B-B14F-4D97-AF65-F5344CB8AC3E}">
        <p14:creationId xmlns:p14="http://schemas.microsoft.com/office/powerpoint/2010/main" val="2852404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Appreciate role of SQL</a:t>
            </a:r>
          </a:p>
          <a:p>
            <a:r>
              <a:rPr lang="en-US" dirty="0"/>
              <a:t>Understand flow of a SQL Query</a:t>
            </a:r>
          </a:p>
          <a:p>
            <a:r>
              <a:rPr lang="en-US" dirty="0"/>
              <a:t>Use tools to run </a:t>
            </a:r>
            <a:r>
              <a:rPr lang="en-US" i="1" dirty="0"/>
              <a:t>ad hoc </a:t>
            </a:r>
            <a:r>
              <a:rPr lang="en-US" dirty="0"/>
              <a:t>queries</a:t>
            </a:r>
          </a:p>
          <a:p>
            <a:r>
              <a:rPr lang="en-US" dirty="0"/>
              <a:t>Learn key terminology</a:t>
            </a:r>
          </a:p>
          <a:p>
            <a:endParaRPr lang="en-US" dirty="0"/>
          </a:p>
          <a:p>
            <a:endParaRPr lang="en-US" dirty="0"/>
          </a:p>
        </p:txBody>
      </p:sp>
      <p:sp>
        <p:nvSpPr>
          <p:cNvPr id="2" name="Date Placeholder 1">
            <a:extLst>
              <a:ext uri="{FF2B5EF4-FFF2-40B4-BE49-F238E27FC236}">
                <a16:creationId xmlns:a16="http://schemas.microsoft.com/office/drawing/2014/main" id="{295BCF2A-DB53-4242-A908-B426722BAAD5}"/>
              </a:ext>
            </a:extLst>
          </p:cNvPr>
          <p:cNvSpPr>
            <a:spLocks noGrp="1"/>
          </p:cNvSpPr>
          <p:nvPr>
            <p:ph type="dt" sz="half" idx="2"/>
          </p:nvPr>
        </p:nvSpPr>
        <p:spPr/>
        <p:txBody>
          <a:bodyPr/>
          <a:lstStyle/>
          <a:p>
            <a:r>
              <a:rPr lang="en-US"/>
              <a:t>v2.0</a:t>
            </a:r>
          </a:p>
        </p:txBody>
      </p:sp>
      <p:sp>
        <p:nvSpPr>
          <p:cNvPr id="3" name="Footer Placeholder 2">
            <a:extLst>
              <a:ext uri="{FF2B5EF4-FFF2-40B4-BE49-F238E27FC236}">
                <a16:creationId xmlns:a16="http://schemas.microsoft.com/office/drawing/2014/main" id="{EAAAE585-186D-4494-A131-679948252DE3}"/>
              </a:ext>
            </a:extLst>
          </p:cNvPr>
          <p:cNvSpPr>
            <a:spLocks noGrp="1"/>
          </p:cNvSpPr>
          <p:nvPr>
            <p:ph type="ftr" sz="quarter" idx="3"/>
          </p:nvPr>
        </p:nvSpPr>
        <p:spPr/>
        <p:txBody>
          <a:bodyPr/>
          <a:lstStyle/>
          <a:p>
            <a:r>
              <a:rPr lang="en-US"/>
              <a:t>SQL Primer</a:t>
            </a:r>
          </a:p>
        </p:txBody>
      </p:sp>
      <p:sp>
        <p:nvSpPr>
          <p:cNvPr id="5" name="Slide Number Placeholder 4">
            <a:extLst>
              <a:ext uri="{FF2B5EF4-FFF2-40B4-BE49-F238E27FC236}">
                <a16:creationId xmlns:a16="http://schemas.microsoft.com/office/drawing/2014/main" id="{168BF97D-34BC-447C-A448-4F625EB3CFA5}"/>
              </a:ext>
            </a:extLst>
          </p:cNvPr>
          <p:cNvSpPr>
            <a:spLocks noGrp="1"/>
          </p:cNvSpPr>
          <p:nvPr>
            <p:ph type="sldNum" sz="quarter" idx="4"/>
          </p:nvPr>
        </p:nvSpPr>
        <p:spPr/>
        <p:txBody>
          <a:bodyPr/>
          <a:lstStyle/>
          <a:p>
            <a:fld id="{C0F4FBFA-1248-4AAF-9253-30F121885773}" type="slidenum">
              <a:rPr lang="en-US" smtClean="0"/>
              <a:t>62</a:t>
            </a:fld>
            <a:endParaRPr lang="en-US"/>
          </a:p>
        </p:txBody>
      </p:sp>
    </p:spTree>
    <p:extLst>
      <p:ext uri="{BB962C8B-B14F-4D97-AF65-F5344CB8AC3E}">
        <p14:creationId xmlns:p14="http://schemas.microsoft.com/office/powerpoint/2010/main" val="1868746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CC877-A044-AC4A-B9F2-8AC9F1F41250}"/>
              </a:ext>
            </a:extLst>
          </p:cNvPr>
          <p:cNvSpPr>
            <a:spLocks noGrp="1"/>
          </p:cNvSpPr>
          <p:nvPr>
            <p:ph type="title"/>
          </p:nvPr>
        </p:nvSpPr>
        <p:spPr/>
        <p:txBody>
          <a:bodyPr/>
          <a:lstStyle/>
          <a:p>
            <a:r>
              <a:rPr lang="en-US" dirty="0"/>
              <a:t>Generating Single-Column Groups</a:t>
            </a:r>
          </a:p>
        </p:txBody>
      </p:sp>
      <p:sp>
        <p:nvSpPr>
          <p:cNvPr id="4" name="Content Placeholder 3">
            <a:extLst>
              <a:ext uri="{FF2B5EF4-FFF2-40B4-BE49-F238E27FC236}">
                <a16:creationId xmlns:a16="http://schemas.microsoft.com/office/drawing/2014/main" id="{20364DDF-065C-4C4D-8DE4-512AEA4CDD0F}"/>
              </a:ext>
            </a:extLst>
          </p:cNvPr>
          <p:cNvSpPr>
            <a:spLocks noGrp="1"/>
          </p:cNvSpPr>
          <p:nvPr>
            <p:ph idx="1"/>
          </p:nvPr>
        </p:nvSpPr>
        <p:spPr>
          <a:xfrm>
            <a:off x="457200" y="1447800"/>
            <a:ext cx="8229600" cy="1676400"/>
          </a:xfrm>
        </p:spPr>
        <p:txBody>
          <a:bodyPr/>
          <a:lstStyle/>
          <a:p>
            <a:r>
              <a:rPr lang="en-US" dirty="0"/>
              <a:t>Groups are a form of aggregation where rows that have common values are treated as a single group of values.</a:t>
            </a:r>
          </a:p>
        </p:txBody>
      </p:sp>
      <p:sp>
        <p:nvSpPr>
          <p:cNvPr id="5" name="Rectangle 4">
            <a:extLst>
              <a:ext uri="{FF2B5EF4-FFF2-40B4-BE49-F238E27FC236}">
                <a16:creationId xmlns:a16="http://schemas.microsoft.com/office/drawing/2014/main" id="{DDF81F0D-C30A-C548-BB78-070DB88B82CB}"/>
              </a:ext>
            </a:extLst>
          </p:cNvPr>
          <p:cNvSpPr/>
          <p:nvPr/>
        </p:nvSpPr>
        <p:spPr>
          <a:xfrm>
            <a:off x="990600" y="5200195"/>
            <a:ext cx="3894052" cy="830997"/>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 </a:t>
            </a:r>
            <a:r>
              <a:rPr lang="en-US" sz="1600" dirty="0">
                <a:solidFill>
                  <a:schemeClr val="tx2">
                    <a:lumMod val="75000"/>
                  </a:schemeClr>
                </a:solidFill>
                <a:latin typeface="Courier New" panose="02070309020205020404" pitchFamily="49" charset="0"/>
                <a:cs typeface="Courier New" panose="02070309020205020404" pitchFamily="49" charset="0"/>
              </a:rPr>
              <a:t>actor_id, </a:t>
            </a:r>
            <a:r>
              <a:rPr lang="en-US" sz="1600" b="1" dirty="0">
                <a:solidFill>
                  <a:schemeClr val="accent6">
                    <a:lumMod val="75000"/>
                  </a:schemeClr>
                </a:solidFill>
                <a:latin typeface="Courier New" panose="02070309020205020404" pitchFamily="49" charset="0"/>
                <a:cs typeface="Courier New" panose="02070309020205020404" pitchFamily="49" charset="0"/>
              </a:rPr>
              <a:t>COUNT(*)</a:t>
            </a:r>
          </a:p>
          <a:p>
            <a:r>
              <a:rPr lang="en-US" sz="1600" b="1" dirty="0">
                <a:solidFill>
                  <a:schemeClr val="accent6">
                    <a:lumMod val="75000"/>
                  </a:schemeClr>
                </a:solidFill>
                <a:latin typeface="Courier New" panose="02070309020205020404" pitchFamily="49" charset="0"/>
                <a:cs typeface="Courier New" panose="02070309020205020404" pitchFamily="49" charset="0"/>
              </a:rPr>
              <a:t>  FROM</a:t>
            </a:r>
            <a:r>
              <a:rPr lang="en-US" sz="1600" dirty="0">
                <a:solidFill>
                  <a:schemeClr val="tx2">
                    <a:lumMod val="75000"/>
                  </a:schemeClr>
                </a:solidFill>
                <a:latin typeface="Courier New" panose="02070309020205020404" pitchFamily="49" charset="0"/>
                <a:cs typeface="Courier New" panose="02070309020205020404" pitchFamily="49" charset="0"/>
              </a:rPr>
              <a:t> film_actor</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GROUP BY </a:t>
            </a:r>
            <a:r>
              <a:rPr lang="en-US" sz="1600" dirty="0">
                <a:solidFill>
                  <a:schemeClr val="tx2">
                    <a:lumMod val="75000"/>
                  </a:schemeClr>
                </a:solidFill>
                <a:latin typeface="Courier New" panose="02070309020205020404" pitchFamily="49" charset="0"/>
                <a:cs typeface="Courier New" panose="02070309020205020404" pitchFamily="49" charset="0"/>
              </a:rPr>
              <a:t>actor_id;</a:t>
            </a:r>
          </a:p>
        </p:txBody>
      </p:sp>
      <p:pic>
        <p:nvPicPr>
          <p:cNvPr id="6" name="Picture 5">
            <a:extLst>
              <a:ext uri="{FF2B5EF4-FFF2-40B4-BE49-F238E27FC236}">
                <a16:creationId xmlns:a16="http://schemas.microsoft.com/office/drawing/2014/main" id="{8EDD08E7-5B06-6A43-A2E2-F2F103532AB7}"/>
              </a:ext>
            </a:extLst>
          </p:cNvPr>
          <p:cNvPicPr>
            <a:picLocks noChangeAspect="1"/>
          </p:cNvPicPr>
          <p:nvPr/>
        </p:nvPicPr>
        <p:blipFill>
          <a:blip r:embed="rId2"/>
          <a:stretch>
            <a:fillRect/>
          </a:stretch>
        </p:blipFill>
        <p:spPr>
          <a:xfrm>
            <a:off x="5486400" y="4889499"/>
            <a:ext cx="2044700" cy="1201847"/>
          </a:xfrm>
          <a:prstGeom prst="rect">
            <a:avLst/>
          </a:prstGeom>
        </p:spPr>
      </p:pic>
      <p:pic>
        <p:nvPicPr>
          <p:cNvPr id="7" name="Graphic 6" descr="Caret Right">
            <a:extLst>
              <a:ext uri="{FF2B5EF4-FFF2-40B4-BE49-F238E27FC236}">
                <a16:creationId xmlns:a16="http://schemas.microsoft.com/office/drawing/2014/main" id="{45F9716F-07C2-7E4D-ADAE-43FD8DF210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6140" y="5335563"/>
            <a:ext cx="560260" cy="560260"/>
          </a:xfrm>
          <a:prstGeom prst="rect">
            <a:avLst/>
          </a:prstGeom>
        </p:spPr>
      </p:pic>
      <p:pic>
        <p:nvPicPr>
          <p:cNvPr id="8" name="Picture 7">
            <a:extLst>
              <a:ext uri="{FF2B5EF4-FFF2-40B4-BE49-F238E27FC236}">
                <a16:creationId xmlns:a16="http://schemas.microsoft.com/office/drawing/2014/main" id="{9BCC93C0-5D35-A446-B06D-DF62E587A7C6}"/>
              </a:ext>
            </a:extLst>
          </p:cNvPr>
          <p:cNvPicPr>
            <a:picLocks noChangeAspect="1"/>
          </p:cNvPicPr>
          <p:nvPr/>
        </p:nvPicPr>
        <p:blipFill>
          <a:blip r:embed="rId5"/>
          <a:stretch>
            <a:fillRect/>
          </a:stretch>
        </p:blipFill>
        <p:spPr>
          <a:xfrm>
            <a:off x="1461090" y="3124200"/>
            <a:ext cx="2669711" cy="1758950"/>
          </a:xfrm>
          <a:prstGeom prst="rect">
            <a:avLst/>
          </a:prstGeom>
        </p:spPr>
      </p:pic>
      <p:sp>
        <p:nvSpPr>
          <p:cNvPr id="10" name="Rectangle 9">
            <a:extLst>
              <a:ext uri="{FF2B5EF4-FFF2-40B4-BE49-F238E27FC236}">
                <a16:creationId xmlns:a16="http://schemas.microsoft.com/office/drawing/2014/main" id="{959B3C82-246B-694D-AC25-62483503F219}"/>
              </a:ext>
            </a:extLst>
          </p:cNvPr>
          <p:cNvSpPr/>
          <p:nvPr/>
        </p:nvSpPr>
        <p:spPr>
          <a:xfrm>
            <a:off x="1904999" y="3382256"/>
            <a:ext cx="2225801" cy="73254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EC3F52-0C4F-1B43-B661-D689AB61E074}"/>
              </a:ext>
            </a:extLst>
          </p:cNvPr>
          <p:cNvSpPr/>
          <p:nvPr/>
        </p:nvSpPr>
        <p:spPr>
          <a:xfrm>
            <a:off x="1905000" y="4114800"/>
            <a:ext cx="2225800" cy="73254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550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C2E0A7-2393-E74B-89E0-342790D39E15}"/>
              </a:ext>
            </a:extLst>
          </p:cNvPr>
          <p:cNvSpPr>
            <a:spLocks noGrp="1"/>
          </p:cNvSpPr>
          <p:nvPr>
            <p:ph type="title"/>
          </p:nvPr>
        </p:nvSpPr>
        <p:spPr/>
        <p:txBody>
          <a:bodyPr/>
          <a:lstStyle/>
          <a:p>
            <a:r>
              <a:rPr lang="en-US" dirty="0"/>
              <a:t>Grouping with Aggregate Functions</a:t>
            </a:r>
          </a:p>
        </p:txBody>
      </p:sp>
      <p:sp>
        <p:nvSpPr>
          <p:cNvPr id="7" name="Content Placeholder 6">
            <a:extLst>
              <a:ext uri="{FF2B5EF4-FFF2-40B4-BE49-F238E27FC236}">
                <a16:creationId xmlns:a16="http://schemas.microsoft.com/office/drawing/2014/main" id="{E582ED3C-5F50-5549-BEA1-D69FB91D7B70}"/>
              </a:ext>
            </a:extLst>
          </p:cNvPr>
          <p:cNvSpPr>
            <a:spLocks noGrp="1"/>
          </p:cNvSpPr>
          <p:nvPr>
            <p:ph idx="1"/>
          </p:nvPr>
        </p:nvSpPr>
        <p:spPr>
          <a:xfrm>
            <a:off x="457200" y="1447800"/>
            <a:ext cx="8229600" cy="792162"/>
          </a:xfrm>
        </p:spPr>
        <p:txBody>
          <a:bodyPr>
            <a:normAutofit/>
          </a:bodyPr>
          <a:lstStyle/>
          <a:p>
            <a:r>
              <a:rPr lang="en-US" sz="2000" dirty="0"/>
              <a:t>Aggregation functions summarize the values of a single result column in each group.</a:t>
            </a:r>
          </a:p>
        </p:txBody>
      </p:sp>
      <p:sp>
        <p:nvSpPr>
          <p:cNvPr id="3" name="Date Placeholder 2">
            <a:extLst>
              <a:ext uri="{FF2B5EF4-FFF2-40B4-BE49-F238E27FC236}">
                <a16:creationId xmlns:a16="http://schemas.microsoft.com/office/drawing/2014/main" id="{725CBFA0-732E-7840-AC85-4D6E99158339}"/>
              </a:ext>
            </a:extLst>
          </p:cNvPr>
          <p:cNvSpPr>
            <a:spLocks noGrp="1"/>
          </p:cNvSpPr>
          <p:nvPr>
            <p:ph type="dt" sz="half" idx="10"/>
          </p:nvPr>
        </p:nvSpPr>
        <p:spPr/>
        <p:txBody>
          <a:bodyPr/>
          <a:lstStyle/>
          <a:p>
            <a:r>
              <a:rPr lang="en-US" dirty="0"/>
              <a:t>v2.0</a:t>
            </a:r>
          </a:p>
        </p:txBody>
      </p:sp>
      <p:sp>
        <p:nvSpPr>
          <p:cNvPr id="4" name="Footer Placeholder 3">
            <a:extLst>
              <a:ext uri="{FF2B5EF4-FFF2-40B4-BE49-F238E27FC236}">
                <a16:creationId xmlns:a16="http://schemas.microsoft.com/office/drawing/2014/main" id="{5E059AE5-E25E-DB42-BC07-C014730975AF}"/>
              </a:ext>
            </a:extLst>
          </p:cNvPr>
          <p:cNvSpPr>
            <a:spLocks noGrp="1"/>
          </p:cNvSpPr>
          <p:nvPr>
            <p:ph type="ftr" sz="quarter" idx="11"/>
          </p:nvPr>
        </p:nvSpPr>
        <p:spPr/>
        <p:txBody>
          <a:bodyPr/>
          <a:lstStyle/>
          <a:p>
            <a:r>
              <a:rPr lang="en-US"/>
              <a:t>SQL Primer</a:t>
            </a:r>
          </a:p>
        </p:txBody>
      </p:sp>
      <p:sp>
        <p:nvSpPr>
          <p:cNvPr id="5" name="Slide Number Placeholder 4">
            <a:extLst>
              <a:ext uri="{FF2B5EF4-FFF2-40B4-BE49-F238E27FC236}">
                <a16:creationId xmlns:a16="http://schemas.microsoft.com/office/drawing/2014/main" id="{B48AEA4F-76E2-D841-843A-6FE12C07594F}"/>
              </a:ext>
            </a:extLst>
          </p:cNvPr>
          <p:cNvSpPr>
            <a:spLocks noGrp="1"/>
          </p:cNvSpPr>
          <p:nvPr>
            <p:ph type="sldNum" sz="quarter" idx="12"/>
          </p:nvPr>
        </p:nvSpPr>
        <p:spPr/>
        <p:txBody>
          <a:bodyPr/>
          <a:lstStyle/>
          <a:p>
            <a:fld id="{C0F4FBFA-1248-4AAF-9253-30F121885773}" type="slidenum">
              <a:rPr lang="en-US" smtClean="0"/>
              <a:t>64</a:t>
            </a:fld>
            <a:endParaRPr lang="en-US"/>
          </a:p>
        </p:txBody>
      </p:sp>
      <p:pic>
        <p:nvPicPr>
          <p:cNvPr id="8" name="Picture 7">
            <a:extLst>
              <a:ext uri="{FF2B5EF4-FFF2-40B4-BE49-F238E27FC236}">
                <a16:creationId xmlns:a16="http://schemas.microsoft.com/office/drawing/2014/main" id="{E229F7A6-E92A-124B-999C-FD6B7D26F053}"/>
              </a:ext>
            </a:extLst>
          </p:cNvPr>
          <p:cNvPicPr>
            <a:picLocks noChangeAspect="1"/>
          </p:cNvPicPr>
          <p:nvPr/>
        </p:nvPicPr>
        <p:blipFill>
          <a:blip r:embed="rId2"/>
          <a:stretch>
            <a:fillRect/>
          </a:stretch>
        </p:blipFill>
        <p:spPr>
          <a:xfrm>
            <a:off x="3911464" y="2620962"/>
            <a:ext cx="3708340" cy="1562196"/>
          </a:xfrm>
          <a:prstGeom prst="rect">
            <a:avLst/>
          </a:prstGeom>
        </p:spPr>
      </p:pic>
      <p:sp>
        <p:nvSpPr>
          <p:cNvPr id="11" name="Rectangle 10">
            <a:extLst>
              <a:ext uri="{FF2B5EF4-FFF2-40B4-BE49-F238E27FC236}">
                <a16:creationId xmlns:a16="http://schemas.microsoft.com/office/drawing/2014/main" id="{64857DF8-3E07-B64F-BD60-0FDC0DB72A97}"/>
              </a:ext>
            </a:extLst>
          </p:cNvPr>
          <p:cNvSpPr/>
          <p:nvPr/>
        </p:nvSpPr>
        <p:spPr>
          <a:xfrm>
            <a:off x="1071910" y="4536430"/>
            <a:ext cx="3906460" cy="1569660"/>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a:t>
            </a:r>
            <a:r>
              <a:rPr lang="en-US" sz="1600" dirty="0">
                <a:solidFill>
                  <a:schemeClr val="tx2">
                    <a:lumMod val="75000"/>
                  </a:schemeClr>
                </a:solidFill>
                <a:latin typeface="Courier New" panose="02070309020205020404" pitchFamily="49" charset="0"/>
                <a:cs typeface="Courier New" panose="02070309020205020404" pitchFamily="49" charset="0"/>
              </a:rPr>
              <a:t> a.type AS Type,</a:t>
            </a:r>
          </a:p>
          <a:p>
            <a:r>
              <a:rPr lang="en-US" sz="1600" b="1"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COUNT(*)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n,</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AVG(time)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Average, </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SUM(time)</a:t>
            </a:r>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Total</a:t>
            </a:r>
          </a:p>
          <a:p>
            <a:r>
              <a:rPr lang="en-US" sz="1600" b="1"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FROM</a:t>
            </a:r>
            <a:r>
              <a:rPr lang="en-US" sz="1600" dirty="0">
                <a:solidFill>
                  <a:schemeClr val="tx2">
                    <a:lumMod val="75000"/>
                  </a:schemeClr>
                </a:solidFill>
                <a:latin typeface="Courier New" panose="02070309020205020404" pitchFamily="49" charset="0"/>
                <a:cs typeface="Courier New" panose="02070309020205020404" pitchFamily="49" charset="0"/>
              </a:rPr>
              <a:t> Asset a</a:t>
            </a:r>
          </a:p>
          <a:p>
            <a:r>
              <a:rPr lang="en-US" sz="1600" b="1" dirty="0">
                <a:solidFill>
                  <a:schemeClr val="accent6">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highlight>
                  <a:srgbClr val="FFFF00"/>
                </a:highlight>
                <a:latin typeface="Courier New" panose="02070309020205020404" pitchFamily="49" charset="0"/>
                <a:cs typeface="Courier New" panose="02070309020205020404" pitchFamily="49" charset="0"/>
              </a:rPr>
              <a:t>GROUP BY </a:t>
            </a:r>
            <a:r>
              <a:rPr lang="en-US" sz="1600" dirty="0">
                <a:solidFill>
                  <a:schemeClr val="tx2">
                    <a:lumMod val="75000"/>
                  </a:schemeClr>
                </a:solidFill>
                <a:highlight>
                  <a:srgbClr val="FFFF00"/>
                </a:highlight>
                <a:latin typeface="Courier New" panose="02070309020205020404" pitchFamily="49" charset="0"/>
                <a:cs typeface="Courier New" panose="02070309020205020404" pitchFamily="49" charset="0"/>
              </a:rPr>
              <a:t>a.type</a:t>
            </a:r>
            <a:r>
              <a:rPr lang="en-US" sz="1600" dirty="0">
                <a:solidFill>
                  <a:schemeClr val="tx2">
                    <a:lumMod val="75000"/>
                  </a:schemeClr>
                </a:solidFill>
                <a:latin typeface="Courier New" panose="02070309020205020404" pitchFamily="49" charset="0"/>
                <a:cs typeface="Courier New" panose="02070309020205020404" pitchFamily="49" charset="0"/>
              </a:rPr>
              <a:t>;</a:t>
            </a:r>
          </a:p>
        </p:txBody>
      </p:sp>
      <p:pic>
        <p:nvPicPr>
          <p:cNvPr id="12" name="Graphic 11" descr="Caret Right">
            <a:extLst>
              <a:ext uri="{FF2B5EF4-FFF2-40B4-BE49-F238E27FC236}">
                <a16:creationId xmlns:a16="http://schemas.microsoft.com/office/drawing/2014/main" id="{AE7F3F6B-CCFF-684C-AD22-ACE6870A67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7872" y="5041130"/>
            <a:ext cx="560260" cy="560260"/>
          </a:xfrm>
          <a:prstGeom prst="rect">
            <a:avLst/>
          </a:prstGeom>
        </p:spPr>
      </p:pic>
      <p:pic>
        <p:nvPicPr>
          <p:cNvPr id="13" name="Picture 12">
            <a:extLst>
              <a:ext uri="{FF2B5EF4-FFF2-40B4-BE49-F238E27FC236}">
                <a16:creationId xmlns:a16="http://schemas.microsoft.com/office/drawing/2014/main" id="{BA03CAFB-E502-C648-A6AE-1FD490F3C6B2}"/>
              </a:ext>
            </a:extLst>
          </p:cNvPr>
          <p:cNvPicPr>
            <a:picLocks noChangeAspect="1"/>
          </p:cNvPicPr>
          <p:nvPr/>
        </p:nvPicPr>
        <p:blipFill>
          <a:blip r:embed="rId5"/>
          <a:stretch>
            <a:fillRect/>
          </a:stretch>
        </p:blipFill>
        <p:spPr>
          <a:xfrm>
            <a:off x="1474197" y="2611110"/>
            <a:ext cx="2335803" cy="1351290"/>
          </a:xfrm>
          <a:prstGeom prst="rect">
            <a:avLst/>
          </a:prstGeom>
        </p:spPr>
      </p:pic>
      <p:pic>
        <p:nvPicPr>
          <p:cNvPr id="2" name="Picture 1">
            <a:extLst>
              <a:ext uri="{FF2B5EF4-FFF2-40B4-BE49-F238E27FC236}">
                <a16:creationId xmlns:a16="http://schemas.microsoft.com/office/drawing/2014/main" id="{6BBBD80A-9EF1-C24E-89BC-84030AC7DA9D}"/>
              </a:ext>
            </a:extLst>
          </p:cNvPr>
          <p:cNvPicPr>
            <a:picLocks noChangeAspect="1"/>
          </p:cNvPicPr>
          <p:nvPr/>
        </p:nvPicPr>
        <p:blipFill>
          <a:blip r:embed="rId6"/>
          <a:stretch>
            <a:fillRect/>
          </a:stretch>
        </p:blipFill>
        <p:spPr>
          <a:xfrm>
            <a:off x="5765634" y="4693875"/>
            <a:ext cx="2306456" cy="1254770"/>
          </a:xfrm>
          <a:prstGeom prst="rect">
            <a:avLst/>
          </a:prstGeom>
        </p:spPr>
      </p:pic>
    </p:spTree>
    <p:extLst>
      <p:ext uri="{BB962C8B-B14F-4D97-AF65-F5344CB8AC3E}">
        <p14:creationId xmlns:p14="http://schemas.microsoft.com/office/powerpoint/2010/main" val="140253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CC877-A044-AC4A-B9F2-8AC9F1F41250}"/>
              </a:ext>
            </a:extLst>
          </p:cNvPr>
          <p:cNvSpPr>
            <a:spLocks noGrp="1"/>
          </p:cNvSpPr>
          <p:nvPr>
            <p:ph type="title"/>
          </p:nvPr>
        </p:nvSpPr>
        <p:spPr/>
        <p:txBody>
          <a:bodyPr/>
          <a:lstStyle/>
          <a:p>
            <a:r>
              <a:rPr lang="en-US" dirty="0"/>
              <a:t>Selecting Specific Groups: </a:t>
            </a:r>
            <a:r>
              <a:rPr lang="en-US" b="1" dirty="0"/>
              <a:t>HAVING</a:t>
            </a:r>
          </a:p>
        </p:txBody>
      </p:sp>
      <p:sp>
        <p:nvSpPr>
          <p:cNvPr id="4" name="Content Placeholder 3">
            <a:extLst>
              <a:ext uri="{FF2B5EF4-FFF2-40B4-BE49-F238E27FC236}">
                <a16:creationId xmlns:a16="http://schemas.microsoft.com/office/drawing/2014/main" id="{20364DDF-065C-4C4D-8DE4-512AEA4CDD0F}"/>
              </a:ext>
            </a:extLst>
          </p:cNvPr>
          <p:cNvSpPr>
            <a:spLocks noGrp="1"/>
          </p:cNvSpPr>
          <p:nvPr>
            <p:ph idx="1"/>
          </p:nvPr>
        </p:nvSpPr>
        <p:spPr>
          <a:xfrm>
            <a:off x="457200" y="1447800"/>
            <a:ext cx="8229600" cy="1378793"/>
          </a:xfrm>
        </p:spPr>
        <p:txBody>
          <a:bodyPr>
            <a:normAutofit fontScale="92500"/>
          </a:bodyPr>
          <a:lstStyle/>
          <a:p>
            <a:r>
              <a:rPr lang="en-US" sz="2400" dirty="0"/>
              <a:t>Groups can be restricted (filtered) through the </a:t>
            </a:r>
            <a:r>
              <a:rPr lang="en-US" sz="2400" b="1" dirty="0"/>
              <a:t>HAVING</a:t>
            </a:r>
            <a:r>
              <a:rPr lang="en-US" sz="2400" dirty="0"/>
              <a:t> clause.</a:t>
            </a:r>
          </a:p>
          <a:p>
            <a:r>
              <a:rPr lang="en-US" sz="2400" dirty="0"/>
              <a:t>The filter clause is applied after the groups have been generated.</a:t>
            </a:r>
          </a:p>
        </p:txBody>
      </p:sp>
      <p:sp>
        <p:nvSpPr>
          <p:cNvPr id="5" name="Rectangle 4">
            <a:extLst>
              <a:ext uri="{FF2B5EF4-FFF2-40B4-BE49-F238E27FC236}">
                <a16:creationId xmlns:a16="http://schemas.microsoft.com/office/drawing/2014/main" id="{DDF81F0D-C30A-C548-BB78-070DB88B82CB}"/>
              </a:ext>
            </a:extLst>
          </p:cNvPr>
          <p:cNvSpPr/>
          <p:nvPr/>
        </p:nvSpPr>
        <p:spPr>
          <a:xfrm>
            <a:off x="1066800" y="4724400"/>
            <a:ext cx="3894052" cy="1077218"/>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 </a:t>
            </a:r>
            <a:r>
              <a:rPr lang="en-US" sz="1600" dirty="0">
                <a:solidFill>
                  <a:schemeClr val="tx2">
                    <a:lumMod val="75000"/>
                  </a:schemeClr>
                </a:solidFill>
                <a:latin typeface="Courier New" panose="02070309020205020404" pitchFamily="49" charset="0"/>
                <a:cs typeface="Courier New" panose="02070309020205020404" pitchFamily="49" charset="0"/>
              </a:rPr>
              <a:t>actor_id, </a:t>
            </a:r>
            <a:r>
              <a:rPr lang="en-US" sz="1600" b="1" dirty="0">
                <a:solidFill>
                  <a:schemeClr val="accent6">
                    <a:lumMod val="75000"/>
                  </a:schemeClr>
                </a:solidFill>
                <a:latin typeface="Courier New" panose="02070309020205020404" pitchFamily="49" charset="0"/>
                <a:cs typeface="Courier New" panose="02070309020205020404" pitchFamily="49" charset="0"/>
              </a:rPr>
              <a:t>COUNT(*) AS </a:t>
            </a:r>
            <a:r>
              <a:rPr lang="en-US" sz="1600" dirty="0">
                <a:solidFill>
                  <a:schemeClr val="tx2">
                    <a:lumMod val="75000"/>
                  </a:schemeClr>
                </a:solidFill>
                <a:latin typeface="Courier New" panose="02070309020205020404" pitchFamily="49" charset="0"/>
                <a:cs typeface="Courier New" panose="02070309020205020404" pitchFamily="49" charset="0"/>
              </a:rPr>
              <a:t>n</a:t>
            </a:r>
          </a:p>
          <a:p>
            <a:r>
              <a:rPr lang="en-US" sz="1600" b="1" dirty="0">
                <a:solidFill>
                  <a:schemeClr val="accent6">
                    <a:lumMod val="75000"/>
                  </a:schemeClr>
                </a:solidFill>
                <a:latin typeface="Courier New" panose="02070309020205020404" pitchFamily="49" charset="0"/>
                <a:cs typeface="Courier New" panose="02070309020205020404" pitchFamily="49" charset="0"/>
              </a:rPr>
              <a:t>  FROM</a:t>
            </a:r>
            <a:r>
              <a:rPr lang="en-US" sz="1600" dirty="0">
                <a:solidFill>
                  <a:schemeClr val="tx2">
                    <a:lumMod val="75000"/>
                  </a:schemeClr>
                </a:solidFill>
                <a:latin typeface="Courier New" panose="02070309020205020404" pitchFamily="49" charset="0"/>
                <a:cs typeface="Courier New" panose="02070309020205020404" pitchFamily="49" charset="0"/>
              </a:rPr>
              <a:t> film_actor</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GROUP BY </a:t>
            </a:r>
            <a:r>
              <a:rPr lang="en-US" sz="1600" dirty="0">
                <a:solidFill>
                  <a:schemeClr val="tx2">
                    <a:lumMod val="75000"/>
                  </a:schemeClr>
                </a:solidFill>
                <a:latin typeface="Courier New" panose="02070309020205020404" pitchFamily="49" charset="0"/>
                <a:cs typeface="Courier New" panose="02070309020205020404" pitchFamily="49" charset="0"/>
              </a:rPr>
              <a:t>actor_id</a:t>
            </a:r>
          </a:p>
          <a:p>
            <a:r>
              <a:rPr lang="en-US" sz="1600" b="1" dirty="0">
                <a:solidFill>
                  <a:schemeClr val="accent6">
                    <a:lumMod val="75000"/>
                  </a:schemeClr>
                </a:solidFill>
                <a:highlight>
                  <a:srgbClr val="FFFF00"/>
                </a:highlight>
                <a:latin typeface="Courier New" panose="02070309020205020404" pitchFamily="49" charset="0"/>
                <a:cs typeface="Courier New" panose="02070309020205020404" pitchFamily="49" charset="0"/>
              </a:rPr>
              <a:t>HAVING</a:t>
            </a:r>
            <a:r>
              <a:rPr lang="en-US" sz="1600" dirty="0">
                <a:solidFill>
                  <a:schemeClr val="tx2">
                    <a:lumMod val="75000"/>
                  </a:schemeClr>
                </a:solidFill>
                <a:highlight>
                  <a:srgbClr val="FFFF00"/>
                </a:highlight>
                <a:latin typeface="Courier New" panose="02070309020205020404" pitchFamily="49" charset="0"/>
                <a:cs typeface="Courier New" panose="02070309020205020404" pitchFamily="49" charset="0"/>
              </a:rPr>
              <a:t> n &gt; 20</a:t>
            </a:r>
            <a:r>
              <a:rPr lang="en-US" sz="1600" dirty="0">
                <a:solidFill>
                  <a:schemeClr val="tx2">
                    <a:lumMod val="75000"/>
                  </a:schemeClr>
                </a:solidFill>
                <a:latin typeface="Courier New" panose="02070309020205020404" pitchFamily="49" charset="0"/>
                <a:cs typeface="Courier New" panose="02070309020205020404" pitchFamily="49" charset="0"/>
              </a:rPr>
              <a:t>;</a:t>
            </a:r>
          </a:p>
        </p:txBody>
      </p:sp>
      <p:pic>
        <p:nvPicPr>
          <p:cNvPr id="7" name="Graphic 6" descr="Caret Right">
            <a:extLst>
              <a:ext uri="{FF2B5EF4-FFF2-40B4-BE49-F238E27FC236}">
                <a16:creationId xmlns:a16="http://schemas.microsoft.com/office/drawing/2014/main" id="{45F9716F-07C2-7E4D-ADAE-43FD8DF210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5896" y="4934405"/>
            <a:ext cx="560260" cy="560260"/>
          </a:xfrm>
          <a:prstGeom prst="rect">
            <a:avLst/>
          </a:prstGeom>
        </p:spPr>
      </p:pic>
      <p:pic>
        <p:nvPicPr>
          <p:cNvPr id="8" name="Picture 7">
            <a:extLst>
              <a:ext uri="{FF2B5EF4-FFF2-40B4-BE49-F238E27FC236}">
                <a16:creationId xmlns:a16="http://schemas.microsoft.com/office/drawing/2014/main" id="{9BCC93C0-5D35-A446-B06D-DF62E587A7C6}"/>
              </a:ext>
            </a:extLst>
          </p:cNvPr>
          <p:cNvPicPr>
            <a:picLocks noChangeAspect="1"/>
          </p:cNvPicPr>
          <p:nvPr/>
        </p:nvPicPr>
        <p:blipFill>
          <a:blip r:embed="rId4"/>
          <a:stretch>
            <a:fillRect/>
          </a:stretch>
        </p:blipFill>
        <p:spPr>
          <a:xfrm>
            <a:off x="1537290" y="2648405"/>
            <a:ext cx="2669711" cy="1758950"/>
          </a:xfrm>
          <a:prstGeom prst="rect">
            <a:avLst/>
          </a:prstGeom>
        </p:spPr>
      </p:pic>
      <p:sp>
        <p:nvSpPr>
          <p:cNvPr id="10" name="Rectangle 9">
            <a:extLst>
              <a:ext uri="{FF2B5EF4-FFF2-40B4-BE49-F238E27FC236}">
                <a16:creationId xmlns:a16="http://schemas.microsoft.com/office/drawing/2014/main" id="{959B3C82-246B-694D-AC25-62483503F219}"/>
              </a:ext>
            </a:extLst>
          </p:cNvPr>
          <p:cNvSpPr/>
          <p:nvPr/>
        </p:nvSpPr>
        <p:spPr>
          <a:xfrm>
            <a:off x="1981199" y="2906461"/>
            <a:ext cx="2225801" cy="73254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EC3F52-0C4F-1B43-B661-D689AB61E074}"/>
              </a:ext>
            </a:extLst>
          </p:cNvPr>
          <p:cNvSpPr/>
          <p:nvPr/>
        </p:nvSpPr>
        <p:spPr>
          <a:xfrm>
            <a:off x="1981200" y="3639005"/>
            <a:ext cx="2225800" cy="73254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44C7571-9A8E-A144-B08D-5E47ECCAE67B}"/>
              </a:ext>
            </a:extLst>
          </p:cNvPr>
          <p:cNvPicPr>
            <a:picLocks noChangeAspect="1"/>
          </p:cNvPicPr>
          <p:nvPr/>
        </p:nvPicPr>
        <p:blipFill>
          <a:blip r:embed="rId5"/>
          <a:stretch>
            <a:fillRect/>
          </a:stretch>
        </p:blipFill>
        <p:spPr>
          <a:xfrm>
            <a:off x="5791200" y="4599771"/>
            <a:ext cx="1297995" cy="1201847"/>
          </a:xfrm>
          <a:prstGeom prst="rect">
            <a:avLst/>
          </a:prstGeom>
        </p:spPr>
      </p:pic>
    </p:spTree>
    <p:extLst>
      <p:ext uri="{BB962C8B-B14F-4D97-AF65-F5344CB8AC3E}">
        <p14:creationId xmlns:p14="http://schemas.microsoft.com/office/powerpoint/2010/main" val="4007504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2A73-C4FC-4648-8191-76043FDAB8B2}"/>
              </a:ext>
            </a:extLst>
          </p:cNvPr>
          <p:cNvSpPr>
            <a:spLocks noGrp="1"/>
          </p:cNvSpPr>
          <p:nvPr>
            <p:ph type="title"/>
          </p:nvPr>
        </p:nvSpPr>
        <p:spPr/>
        <p:txBody>
          <a:bodyPr/>
          <a:lstStyle/>
          <a:p>
            <a:r>
              <a:rPr lang="en-US" dirty="0"/>
              <a:t>Multi-Column Grouping</a:t>
            </a:r>
          </a:p>
        </p:txBody>
      </p:sp>
      <p:sp>
        <p:nvSpPr>
          <p:cNvPr id="4" name="Date Placeholder 3">
            <a:extLst>
              <a:ext uri="{FF2B5EF4-FFF2-40B4-BE49-F238E27FC236}">
                <a16:creationId xmlns:a16="http://schemas.microsoft.com/office/drawing/2014/main" id="{D90A4301-B15B-B340-B54A-35B0D6366708}"/>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7A9F3D25-29D1-AD45-8E2E-9A005855630C}"/>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36B4AD78-B991-D04A-9297-D2AD689B3B1F}"/>
              </a:ext>
            </a:extLst>
          </p:cNvPr>
          <p:cNvSpPr>
            <a:spLocks noGrp="1"/>
          </p:cNvSpPr>
          <p:nvPr>
            <p:ph type="sldNum" sz="quarter" idx="12"/>
          </p:nvPr>
        </p:nvSpPr>
        <p:spPr/>
        <p:txBody>
          <a:bodyPr/>
          <a:lstStyle/>
          <a:p>
            <a:fld id="{C0F4FBFA-1248-4AAF-9253-30F121885773}" type="slidenum">
              <a:rPr lang="en-US" smtClean="0"/>
              <a:t>66</a:t>
            </a:fld>
            <a:endParaRPr lang="en-US"/>
          </a:p>
        </p:txBody>
      </p:sp>
      <p:pic>
        <p:nvPicPr>
          <p:cNvPr id="7" name="Picture 6">
            <a:extLst>
              <a:ext uri="{FF2B5EF4-FFF2-40B4-BE49-F238E27FC236}">
                <a16:creationId xmlns:a16="http://schemas.microsoft.com/office/drawing/2014/main" id="{0859145F-91EB-6640-ABE7-464B06516A34}"/>
              </a:ext>
            </a:extLst>
          </p:cNvPr>
          <p:cNvPicPr>
            <a:picLocks noChangeAspect="1"/>
          </p:cNvPicPr>
          <p:nvPr/>
        </p:nvPicPr>
        <p:blipFill>
          <a:blip r:embed="rId2"/>
          <a:stretch>
            <a:fillRect/>
          </a:stretch>
        </p:blipFill>
        <p:spPr>
          <a:xfrm>
            <a:off x="472440" y="1371600"/>
            <a:ext cx="2316357" cy="3581400"/>
          </a:xfrm>
          <a:prstGeom prst="rect">
            <a:avLst/>
          </a:prstGeom>
        </p:spPr>
      </p:pic>
      <p:pic>
        <p:nvPicPr>
          <p:cNvPr id="8" name="Picture 7">
            <a:extLst>
              <a:ext uri="{FF2B5EF4-FFF2-40B4-BE49-F238E27FC236}">
                <a16:creationId xmlns:a16="http://schemas.microsoft.com/office/drawing/2014/main" id="{CC0DA917-2951-AC40-B59C-F511D456813E}"/>
              </a:ext>
            </a:extLst>
          </p:cNvPr>
          <p:cNvPicPr>
            <a:picLocks noChangeAspect="1"/>
          </p:cNvPicPr>
          <p:nvPr/>
        </p:nvPicPr>
        <p:blipFill>
          <a:blip r:embed="rId3"/>
          <a:stretch>
            <a:fillRect/>
          </a:stretch>
        </p:blipFill>
        <p:spPr>
          <a:xfrm>
            <a:off x="7222491" y="1531325"/>
            <a:ext cx="1136650" cy="1377950"/>
          </a:xfrm>
          <a:prstGeom prst="rect">
            <a:avLst/>
          </a:prstGeom>
        </p:spPr>
      </p:pic>
      <p:sp>
        <p:nvSpPr>
          <p:cNvPr id="10" name="Rectangle 9">
            <a:extLst>
              <a:ext uri="{FF2B5EF4-FFF2-40B4-BE49-F238E27FC236}">
                <a16:creationId xmlns:a16="http://schemas.microsoft.com/office/drawing/2014/main" id="{F49531C3-88E4-4243-B51E-387B251C354E}"/>
              </a:ext>
            </a:extLst>
          </p:cNvPr>
          <p:cNvSpPr/>
          <p:nvPr/>
        </p:nvSpPr>
        <p:spPr>
          <a:xfrm>
            <a:off x="2956486" y="1823607"/>
            <a:ext cx="3894052" cy="830997"/>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 </a:t>
            </a:r>
            <a:r>
              <a:rPr lang="en-US" sz="1600" dirty="0">
                <a:solidFill>
                  <a:schemeClr val="tx2">
                    <a:lumMod val="75000"/>
                  </a:schemeClr>
                </a:solidFill>
                <a:latin typeface="Courier New" panose="02070309020205020404" pitchFamily="49" charset="0"/>
                <a:cs typeface="Courier New" panose="02070309020205020404" pitchFamily="49" charset="0"/>
              </a:rPr>
              <a:t>dept, </a:t>
            </a:r>
            <a:r>
              <a:rPr lang="en-US" sz="1600" b="1" dirty="0">
                <a:solidFill>
                  <a:schemeClr val="accent6">
                    <a:lumMod val="75000"/>
                  </a:schemeClr>
                </a:solidFill>
                <a:latin typeface="Courier New" panose="02070309020205020404" pitchFamily="49" charset="0"/>
                <a:cs typeface="Courier New" panose="02070309020205020404" pitchFamily="49" charset="0"/>
              </a:rPr>
              <a:t>COUNT(*)</a:t>
            </a:r>
          </a:p>
          <a:p>
            <a:r>
              <a:rPr lang="en-US" sz="1600" b="1" dirty="0">
                <a:solidFill>
                  <a:schemeClr val="accent6">
                    <a:lumMod val="75000"/>
                  </a:schemeClr>
                </a:solidFill>
                <a:latin typeface="Courier New" panose="02070309020205020404" pitchFamily="49" charset="0"/>
                <a:cs typeface="Courier New" panose="02070309020205020404" pitchFamily="49" charset="0"/>
              </a:rPr>
              <a:t>  FROM</a:t>
            </a:r>
            <a:r>
              <a:rPr lang="en-US" sz="1600" dirty="0">
                <a:solidFill>
                  <a:schemeClr val="tx2">
                    <a:lumMod val="75000"/>
                  </a:schemeClr>
                </a:solidFill>
                <a:latin typeface="Courier New" panose="02070309020205020404" pitchFamily="49" charset="0"/>
                <a:cs typeface="Courier New" panose="02070309020205020404" pitchFamily="49" charset="0"/>
              </a:rPr>
              <a:t> Courses</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GROUP BY </a:t>
            </a:r>
            <a:r>
              <a:rPr lang="en-US" sz="1600" dirty="0">
                <a:solidFill>
                  <a:schemeClr val="tx2">
                    <a:lumMod val="75000"/>
                  </a:schemeClr>
                </a:solidFill>
                <a:latin typeface="Courier New" panose="02070309020205020404" pitchFamily="49" charset="0"/>
                <a:cs typeface="Courier New" panose="02070309020205020404" pitchFamily="49" charset="0"/>
              </a:rPr>
              <a:t>dept;</a:t>
            </a:r>
          </a:p>
        </p:txBody>
      </p:sp>
      <p:pic>
        <p:nvPicPr>
          <p:cNvPr id="11" name="Graphic 10" descr="Caret Right">
            <a:extLst>
              <a:ext uri="{FF2B5EF4-FFF2-40B4-BE49-F238E27FC236}">
                <a16:creationId xmlns:a16="http://schemas.microsoft.com/office/drawing/2014/main" id="{B9EE8F16-8FE9-E34B-A838-6553287D68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3963" y="2035060"/>
            <a:ext cx="408528" cy="408528"/>
          </a:xfrm>
          <a:prstGeom prst="rect">
            <a:avLst/>
          </a:prstGeom>
        </p:spPr>
      </p:pic>
      <p:sp>
        <p:nvSpPr>
          <p:cNvPr id="12" name="Rectangle 11">
            <a:extLst>
              <a:ext uri="{FF2B5EF4-FFF2-40B4-BE49-F238E27FC236}">
                <a16:creationId xmlns:a16="http://schemas.microsoft.com/office/drawing/2014/main" id="{79CA761D-6D55-2746-8A31-AF709D300A0E}"/>
              </a:ext>
            </a:extLst>
          </p:cNvPr>
          <p:cNvSpPr/>
          <p:nvPr/>
        </p:nvSpPr>
        <p:spPr>
          <a:xfrm>
            <a:off x="2956486" y="3585253"/>
            <a:ext cx="3894052" cy="830997"/>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 </a:t>
            </a:r>
            <a:r>
              <a:rPr lang="en-US" sz="1600" dirty="0">
                <a:solidFill>
                  <a:schemeClr val="tx2">
                    <a:lumMod val="75000"/>
                  </a:schemeClr>
                </a:solidFill>
                <a:latin typeface="Courier New" panose="02070309020205020404" pitchFamily="49" charset="0"/>
                <a:cs typeface="Courier New" panose="02070309020205020404" pitchFamily="49" charset="0"/>
              </a:rPr>
              <a:t>dept, credits, </a:t>
            </a:r>
            <a:r>
              <a:rPr lang="en-US" sz="1600" b="1" dirty="0">
                <a:solidFill>
                  <a:schemeClr val="accent6">
                    <a:lumMod val="75000"/>
                  </a:schemeClr>
                </a:solidFill>
                <a:latin typeface="Courier New" panose="02070309020205020404" pitchFamily="49" charset="0"/>
                <a:cs typeface="Courier New" panose="02070309020205020404" pitchFamily="49" charset="0"/>
              </a:rPr>
              <a:t>COUNT(*)</a:t>
            </a:r>
          </a:p>
          <a:p>
            <a:r>
              <a:rPr lang="en-US" sz="1600" b="1" dirty="0">
                <a:solidFill>
                  <a:schemeClr val="accent6">
                    <a:lumMod val="75000"/>
                  </a:schemeClr>
                </a:solidFill>
                <a:latin typeface="Courier New" panose="02070309020205020404" pitchFamily="49" charset="0"/>
                <a:cs typeface="Courier New" panose="02070309020205020404" pitchFamily="49" charset="0"/>
              </a:rPr>
              <a:t>  FROM</a:t>
            </a:r>
            <a:r>
              <a:rPr lang="en-US" sz="1600" dirty="0">
                <a:solidFill>
                  <a:schemeClr val="tx2">
                    <a:lumMod val="75000"/>
                  </a:schemeClr>
                </a:solidFill>
                <a:latin typeface="Courier New" panose="02070309020205020404" pitchFamily="49" charset="0"/>
                <a:cs typeface="Courier New" panose="02070309020205020404" pitchFamily="49" charset="0"/>
              </a:rPr>
              <a:t> Courses</a:t>
            </a:r>
          </a:p>
          <a:p>
            <a:r>
              <a:rPr lang="en-US" sz="1600" dirty="0">
                <a:solidFill>
                  <a:schemeClr val="tx2">
                    <a:lumMod val="75000"/>
                  </a:schemeClr>
                </a:solidFill>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GROUP BY </a:t>
            </a:r>
            <a:r>
              <a:rPr lang="en-US" sz="1600" dirty="0">
                <a:solidFill>
                  <a:schemeClr val="tx2">
                    <a:lumMod val="75000"/>
                  </a:schemeClr>
                </a:solidFill>
                <a:latin typeface="Courier New" panose="02070309020205020404" pitchFamily="49" charset="0"/>
                <a:cs typeface="Courier New" panose="02070309020205020404" pitchFamily="49" charset="0"/>
              </a:rPr>
              <a:t>dept, credits;</a:t>
            </a:r>
          </a:p>
        </p:txBody>
      </p:sp>
      <p:pic>
        <p:nvPicPr>
          <p:cNvPr id="13" name="Graphic 12" descr="Caret Right">
            <a:extLst>
              <a:ext uri="{FF2B5EF4-FFF2-40B4-BE49-F238E27FC236}">
                <a16:creationId xmlns:a16="http://schemas.microsoft.com/office/drawing/2014/main" id="{7BCAEF24-2808-C745-B48B-1410A21DD4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3963" y="3796706"/>
            <a:ext cx="408528" cy="408528"/>
          </a:xfrm>
          <a:prstGeom prst="rect">
            <a:avLst/>
          </a:prstGeom>
        </p:spPr>
      </p:pic>
      <p:pic>
        <p:nvPicPr>
          <p:cNvPr id="14" name="Picture 13">
            <a:extLst>
              <a:ext uri="{FF2B5EF4-FFF2-40B4-BE49-F238E27FC236}">
                <a16:creationId xmlns:a16="http://schemas.microsoft.com/office/drawing/2014/main" id="{5D4D5EAE-F190-924D-9813-8CAB9282A659}"/>
              </a:ext>
            </a:extLst>
          </p:cNvPr>
          <p:cNvPicPr>
            <a:picLocks noChangeAspect="1"/>
          </p:cNvPicPr>
          <p:nvPr/>
        </p:nvPicPr>
        <p:blipFill>
          <a:blip r:embed="rId6"/>
          <a:stretch>
            <a:fillRect/>
          </a:stretch>
        </p:blipFill>
        <p:spPr>
          <a:xfrm>
            <a:off x="7222491" y="3203750"/>
            <a:ext cx="1800157" cy="2690122"/>
          </a:xfrm>
          <a:prstGeom prst="rect">
            <a:avLst/>
          </a:prstGeom>
        </p:spPr>
      </p:pic>
    </p:spTree>
    <p:extLst>
      <p:ext uri="{BB962C8B-B14F-4D97-AF65-F5344CB8AC3E}">
        <p14:creationId xmlns:p14="http://schemas.microsoft.com/office/powerpoint/2010/main" val="4013292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B586-0E8D-C544-8FB1-6EDF680EC9AB}"/>
              </a:ext>
            </a:extLst>
          </p:cNvPr>
          <p:cNvSpPr>
            <a:spLocks noGrp="1"/>
          </p:cNvSpPr>
          <p:nvPr>
            <p:ph type="title"/>
          </p:nvPr>
        </p:nvSpPr>
        <p:spPr/>
        <p:txBody>
          <a:bodyPr/>
          <a:lstStyle/>
          <a:p>
            <a:r>
              <a:rPr lang="en-US" dirty="0"/>
              <a:t>Combining Clauses</a:t>
            </a:r>
          </a:p>
        </p:txBody>
      </p:sp>
      <p:sp>
        <p:nvSpPr>
          <p:cNvPr id="4" name="Date Placeholder 3">
            <a:extLst>
              <a:ext uri="{FF2B5EF4-FFF2-40B4-BE49-F238E27FC236}">
                <a16:creationId xmlns:a16="http://schemas.microsoft.com/office/drawing/2014/main" id="{D4325C70-B3EF-5D4B-BB1D-0B7A33C068D0}"/>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C2A42B92-7D0A-5348-A199-3EEC55DF9353}"/>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11075EA9-3EEF-F24E-98E1-14FF63D04BF3}"/>
              </a:ext>
            </a:extLst>
          </p:cNvPr>
          <p:cNvSpPr>
            <a:spLocks noGrp="1"/>
          </p:cNvSpPr>
          <p:nvPr>
            <p:ph type="sldNum" sz="quarter" idx="12"/>
          </p:nvPr>
        </p:nvSpPr>
        <p:spPr/>
        <p:txBody>
          <a:bodyPr/>
          <a:lstStyle/>
          <a:p>
            <a:fld id="{C0F4FBFA-1248-4AAF-9253-30F121885773}" type="slidenum">
              <a:rPr lang="en-US" smtClean="0"/>
              <a:t>67</a:t>
            </a:fld>
            <a:endParaRPr lang="en-US"/>
          </a:p>
        </p:txBody>
      </p:sp>
      <p:sp>
        <p:nvSpPr>
          <p:cNvPr id="7" name="Rectangle 6">
            <a:extLst>
              <a:ext uri="{FF2B5EF4-FFF2-40B4-BE49-F238E27FC236}">
                <a16:creationId xmlns:a16="http://schemas.microsoft.com/office/drawing/2014/main" id="{60B904BD-5139-834B-A7E4-919A0B8EBFF0}"/>
              </a:ext>
            </a:extLst>
          </p:cNvPr>
          <p:cNvSpPr/>
          <p:nvPr/>
        </p:nvSpPr>
        <p:spPr>
          <a:xfrm>
            <a:off x="457200" y="1470690"/>
            <a:ext cx="7315200" cy="1569660"/>
          </a:xfrm>
          <a:prstGeom prst="rect">
            <a:avLst/>
          </a:prstGeom>
          <a:solidFill>
            <a:schemeClr val="bg2">
              <a:lumMod val="90000"/>
            </a:schemeClr>
          </a:solidFill>
        </p:spPr>
        <p:txBody>
          <a:bodyPr wrap="square">
            <a:spAutoFit/>
          </a:bodyPr>
          <a:lstStyle/>
          <a:p>
            <a:r>
              <a:rPr lang="en-US" sz="1600" b="1" dirty="0">
                <a:solidFill>
                  <a:schemeClr val="accent6">
                    <a:lumMod val="75000"/>
                  </a:schemeClr>
                </a:solidFill>
                <a:latin typeface="Courier New" panose="02070309020205020404" pitchFamily="49" charset="0"/>
                <a:cs typeface="Courier New" panose="02070309020205020404" pitchFamily="49" charset="0"/>
              </a:rPr>
              <a:t>SELECT</a:t>
            </a:r>
            <a:r>
              <a:rPr lang="en-US" sz="1600" dirty="0">
                <a:solidFill>
                  <a:schemeClr val="tx2">
                    <a:lumMod val="75000"/>
                  </a:schemeClr>
                </a:solidFill>
                <a:latin typeface="Courier New" panose="02070309020205020404" pitchFamily="49" charset="0"/>
                <a:cs typeface="Courier New" panose="02070309020205020404" pitchFamily="49" charset="0"/>
              </a:rPr>
              <a:t> fa.actor_id, f.rating, </a:t>
            </a:r>
            <a:r>
              <a:rPr lang="en-US" sz="1600" dirty="0">
                <a:solidFill>
                  <a:schemeClr val="accent5">
                    <a:lumMod val="50000"/>
                  </a:schemeClr>
                </a:solidFill>
                <a:latin typeface="Courier New" panose="02070309020205020404" pitchFamily="49" charset="0"/>
                <a:cs typeface="Courier New" panose="02070309020205020404" pitchFamily="49" charset="0"/>
              </a:rPr>
              <a:t>count(*) </a:t>
            </a:r>
            <a:r>
              <a:rPr lang="en-US" sz="1600" b="1" dirty="0">
                <a:solidFill>
                  <a:schemeClr val="accent6">
                    <a:lumMod val="75000"/>
                  </a:schemeClr>
                </a:solidFill>
                <a:latin typeface="Courier New" panose="02070309020205020404" pitchFamily="49" charset="0"/>
                <a:cs typeface="Courier New" panose="02070309020205020404" pitchFamily="49" charset="0"/>
              </a:rPr>
              <a:t>AS</a:t>
            </a:r>
            <a:r>
              <a:rPr lang="en-US" sz="1600" dirty="0">
                <a:solidFill>
                  <a:schemeClr val="tx2">
                    <a:lumMod val="75000"/>
                  </a:schemeClr>
                </a:solidFill>
                <a:latin typeface="Courier New" panose="02070309020205020404" pitchFamily="49" charset="0"/>
                <a:cs typeface="Courier New" panose="02070309020205020404" pitchFamily="49" charset="0"/>
              </a:rPr>
              <a:t> n</a:t>
            </a:r>
          </a:p>
          <a:p>
            <a:r>
              <a:rPr lang="en-US" sz="1600" b="1" dirty="0">
                <a:solidFill>
                  <a:schemeClr val="accent6">
                    <a:lumMod val="75000"/>
                  </a:schemeClr>
                </a:solidFill>
                <a:latin typeface="Courier New" panose="02070309020205020404" pitchFamily="49" charset="0"/>
                <a:cs typeface="Courier New" panose="02070309020205020404" pitchFamily="49" charset="0"/>
              </a:rPr>
              <a:t>  FROM</a:t>
            </a:r>
            <a:r>
              <a:rPr lang="en-US" sz="1600" dirty="0">
                <a:solidFill>
                  <a:schemeClr val="tx2">
                    <a:lumMod val="75000"/>
                  </a:schemeClr>
                </a:solidFill>
                <a:latin typeface="Courier New" panose="02070309020205020404" pitchFamily="49" charset="0"/>
                <a:cs typeface="Courier New" panose="02070309020205020404" pitchFamily="49" charset="0"/>
              </a:rPr>
              <a:t> film_actor fa </a:t>
            </a:r>
            <a:r>
              <a:rPr lang="en-US" sz="1600" b="1" dirty="0">
                <a:solidFill>
                  <a:schemeClr val="accent6">
                    <a:lumMod val="75000"/>
                  </a:schemeClr>
                </a:solidFill>
                <a:latin typeface="Courier New" panose="02070309020205020404" pitchFamily="49" charset="0"/>
                <a:cs typeface="Courier New" panose="02070309020205020404" pitchFamily="49" charset="0"/>
              </a:rPr>
              <a:t>JOIN</a:t>
            </a:r>
            <a:r>
              <a:rPr lang="en-US" sz="1600" dirty="0">
                <a:solidFill>
                  <a:schemeClr val="tx2">
                    <a:lumMod val="75000"/>
                  </a:schemeClr>
                </a:solidFill>
                <a:latin typeface="Courier New" panose="02070309020205020404" pitchFamily="49" charset="0"/>
                <a:cs typeface="Courier New" panose="02070309020205020404" pitchFamily="49" charset="0"/>
              </a:rPr>
              <a:t> film f </a:t>
            </a:r>
            <a:r>
              <a:rPr lang="en-US" sz="1600" b="1" dirty="0">
                <a:solidFill>
                  <a:schemeClr val="accent6">
                    <a:lumMod val="75000"/>
                  </a:schemeClr>
                </a:solidFill>
                <a:latin typeface="Courier New" panose="02070309020205020404" pitchFamily="49" charset="0"/>
                <a:cs typeface="Courier New" panose="02070309020205020404" pitchFamily="49" charset="0"/>
              </a:rPr>
              <a:t>USING</a:t>
            </a:r>
            <a:r>
              <a:rPr lang="en-US" sz="1600" dirty="0">
                <a:solidFill>
                  <a:schemeClr val="tx2">
                    <a:lumMod val="75000"/>
                  </a:schemeClr>
                </a:solidFill>
                <a:latin typeface="Courier New" panose="02070309020205020404" pitchFamily="49" charset="0"/>
                <a:cs typeface="Courier New" panose="02070309020205020404" pitchFamily="49" charset="0"/>
              </a:rPr>
              <a:t> (film_id)</a:t>
            </a:r>
          </a:p>
          <a:p>
            <a:r>
              <a:rPr lang="en-US" sz="1600" b="1" dirty="0">
                <a:solidFill>
                  <a:schemeClr val="accent6">
                    <a:lumMod val="75000"/>
                  </a:schemeClr>
                </a:solidFill>
                <a:latin typeface="Courier New" panose="02070309020205020404" pitchFamily="49" charset="0"/>
                <a:cs typeface="Courier New" panose="02070309020205020404" pitchFamily="49" charset="0"/>
              </a:rPr>
              <a:t> WHERE</a:t>
            </a:r>
            <a:r>
              <a:rPr lang="en-US" sz="1600" dirty="0">
                <a:solidFill>
                  <a:schemeClr val="tx2">
                    <a:lumMod val="75000"/>
                  </a:schemeClr>
                </a:solidFill>
                <a:latin typeface="Courier New" panose="02070309020205020404" pitchFamily="49" charset="0"/>
                <a:cs typeface="Courier New" panose="02070309020205020404" pitchFamily="49" charset="0"/>
              </a:rPr>
              <a:t> f.rating </a:t>
            </a:r>
            <a:r>
              <a:rPr lang="en-US" sz="1600" b="1" dirty="0">
                <a:solidFill>
                  <a:schemeClr val="accent6">
                    <a:lumMod val="75000"/>
                  </a:schemeClr>
                </a:solidFill>
                <a:latin typeface="Courier New" panose="02070309020205020404" pitchFamily="49" charset="0"/>
                <a:cs typeface="Courier New" panose="02070309020205020404" pitchFamily="49" charset="0"/>
              </a:rPr>
              <a:t>IN</a:t>
            </a:r>
            <a:r>
              <a:rPr lang="en-US" sz="1600" dirty="0">
                <a:solidFill>
                  <a:schemeClr val="tx2">
                    <a:lumMod val="75000"/>
                  </a:schemeClr>
                </a:solidFill>
                <a:latin typeface="Courier New" panose="02070309020205020404" pitchFamily="49" charset="0"/>
                <a:cs typeface="Courier New" panose="02070309020205020404" pitchFamily="49" charset="0"/>
              </a:rPr>
              <a:t> ('PG','G’)</a:t>
            </a:r>
          </a:p>
          <a:p>
            <a:r>
              <a:rPr lang="en-US" sz="1600" b="1" dirty="0">
                <a:solidFill>
                  <a:schemeClr val="accent6">
                    <a:lumMod val="75000"/>
                  </a:schemeClr>
                </a:solidFill>
                <a:latin typeface="Courier New" panose="02070309020205020404" pitchFamily="49" charset="0"/>
                <a:cs typeface="Courier New" panose="02070309020205020404" pitchFamily="49" charset="0"/>
              </a:rPr>
              <a:t> GROUP BY </a:t>
            </a:r>
            <a:r>
              <a:rPr lang="en-US" sz="1600" dirty="0">
                <a:solidFill>
                  <a:schemeClr val="tx2">
                    <a:lumMod val="75000"/>
                  </a:schemeClr>
                </a:solidFill>
                <a:latin typeface="Courier New" panose="02070309020205020404" pitchFamily="49" charset="0"/>
                <a:cs typeface="Courier New" panose="02070309020205020404" pitchFamily="49" charset="0"/>
              </a:rPr>
              <a:t>fa.actor_id, f.rating</a:t>
            </a:r>
          </a:p>
          <a:p>
            <a:r>
              <a:rPr lang="en-US" sz="1600" b="1" dirty="0">
                <a:solidFill>
                  <a:schemeClr val="accent6">
                    <a:lumMod val="75000"/>
                  </a:schemeClr>
                </a:solidFill>
                <a:latin typeface="Courier New" panose="02070309020205020404" pitchFamily="49" charset="0"/>
                <a:cs typeface="Courier New" panose="02070309020205020404" pitchFamily="49" charset="0"/>
              </a:rPr>
              <a:t>   HAVING</a:t>
            </a:r>
            <a:r>
              <a:rPr lang="en-US" sz="1600" dirty="0">
                <a:solidFill>
                  <a:schemeClr val="tx2">
                    <a:lumMod val="75000"/>
                  </a:schemeClr>
                </a:solidFill>
                <a:latin typeface="Courier New" panose="02070309020205020404" pitchFamily="49" charset="0"/>
                <a:cs typeface="Courier New" panose="02070309020205020404" pitchFamily="49" charset="0"/>
              </a:rPr>
              <a:t> n &gt; 10</a:t>
            </a:r>
          </a:p>
          <a:p>
            <a:r>
              <a:rPr lang="en-US" sz="1600" b="1" dirty="0">
                <a:solidFill>
                  <a:schemeClr val="accent6">
                    <a:lumMod val="75000"/>
                  </a:schemeClr>
                </a:solidFill>
                <a:latin typeface="Courier New" panose="02070309020205020404" pitchFamily="49" charset="0"/>
                <a:cs typeface="Courier New" panose="02070309020205020404" pitchFamily="49" charset="0"/>
              </a:rPr>
              <a:t> ORDER BY </a:t>
            </a:r>
            <a:r>
              <a:rPr lang="en-US" sz="1600" dirty="0">
                <a:solidFill>
                  <a:schemeClr val="tx2">
                    <a:lumMod val="75000"/>
                  </a:schemeClr>
                </a:solidFill>
                <a:latin typeface="Courier New" panose="02070309020205020404" pitchFamily="49" charset="0"/>
                <a:cs typeface="Courier New" panose="02070309020205020404" pitchFamily="49" charset="0"/>
              </a:rPr>
              <a:t>f.rating </a:t>
            </a:r>
            <a:r>
              <a:rPr lang="en-US" sz="1600" b="1" dirty="0">
                <a:solidFill>
                  <a:schemeClr val="accent6">
                    <a:lumMod val="75000"/>
                  </a:schemeClr>
                </a:solidFill>
                <a:latin typeface="Courier New" panose="02070309020205020404" pitchFamily="49" charset="0"/>
                <a:cs typeface="Courier New" panose="02070309020205020404" pitchFamily="49" charset="0"/>
              </a:rPr>
              <a:t>DESC</a:t>
            </a:r>
            <a:r>
              <a:rPr lang="en-US" sz="1600" dirty="0">
                <a:solidFill>
                  <a:schemeClr val="tx2">
                    <a:lumMod val="75000"/>
                  </a:schemeClr>
                </a:solidFill>
                <a:latin typeface="Courier New" panose="02070309020205020404" pitchFamily="49" charset="0"/>
                <a:cs typeface="Courier New" panose="02070309020205020404" pitchFamily="49" charset="0"/>
              </a:rPr>
              <a:t>;</a:t>
            </a:r>
          </a:p>
        </p:txBody>
      </p:sp>
      <p:pic>
        <p:nvPicPr>
          <p:cNvPr id="9" name="Picture 8">
            <a:extLst>
              <a:ext uri="{FF2B5EF4-FFF2-40B4-BE49-F238E27FC236}">
                <a16:creationId xmlns:a16="http://schemas.microsoft.com/office/drawing/2014/main" id="{1E07C6F2-560D-0047-AB6F-423F0F633A04}"/>
              </a:ext>
            </a:extLst>
          </p:cNvPr>
          <p:cNvPicPr>
            <a:picLocks noChangeAspect="1"/>
          </p:cNvPicPr>
          <p:nvPr/>
        </p:nvPicPr>
        <p:blipFill>
          <a:blip r:embed="rId2"/>
          <a:stretch>
            <a:fillRect/>
          </a:stretch>
        </p:blipFill>
        <p:spPr>
          <a:xfrm>
            <a:off x="448636" y="3276600"/>
            <a:ext cx="3626794" cy="2717800"/>
          </a:xfrm>
          <a:prstGeom prst="rect">
            <a:avLst/>
          </a:prstGeom>
        </p:spPr>
      </p:pic>
    </p:spTree>
    <p:extLst>
      <p:ext uri="{BB962C8B-B14F-4D97-AF65-F5344CB8AC3E}">
        <p14:creationId xmlns:p14="http://schemas.microsoft.com/office/powerpoint/2010/main" val="3289192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68</a:t>
            </a:fld>
            <a:endParaRPr lang="en-US"/>
          </a:p>
        </p:txBody>
      </p:sp>
      <p:sp>
        <p:nvSpPr>
          <p:cNvPr id="2" name="Date Placeholder 1"/>
          <p:cNvSpPr>
            <a:spLocks noGrp="1"/>
          </p:cNvSpPr>
          <p:nvPr>
            <p:ph type="dt" sz="half" idx="10"/>
          </p:nvPr>
        </p:nvSpPr>
        <p:spPr/>
        <p:txBody>
          <a:bodyPr/>
          <a:lstStyle/>
          <a:p>
            <a:r>
              <a:rPr lang="en-US"/>
              <a:t>v2.0</a:t>
            </a:r>
          </a:p>
        </p:txBody>
      </p:sp>
    </p:spTree>
    <p:extLst>
      <p:ext uri="{BB962C8B-B14F-4D97-AF65-F5344CB8AC3E}">
        <p14:creationId xmlns:p14="http://schemas.microsoft.com/office/powerpoint/2010/main" val="91498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type="body" sz="quarter" idx="10"/>
          </p:nvPr>
        </p:nvSpPr>
        <p:spPr/>
        <p:txBody>
          <a:bodyPr/>
          <a:lstStyle/>
          <a:p>
            <a:r>
              <a:rPr lang="en-US" dirty="0"/>
              <a:t>Building Complex Queries with Subqueries and Views</a:t>
            </a:r>
          </a:p>
        </p:txBody>
      </p:sp>
    </p:spTree>
    <p:extLst>
      <p:ext uri="{BB962C8B-B14F-4D97-AF65-F5344CB8AC3E}">
        <p14:creationId xmlns:p14="http://schemas.microsoft.com/office/powerpoint/2010/main" val="260328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 in | Sign Up Upload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949" y="3620925"/>
            <a:ext cx="673231" cy="902152"/>
          </a:xfrm>
          <a:prstGeom prst="rect">
            <a:avLst/>
          </a:prstGeom>
        </p:spPr>
      </p:pic>
      <p:sp>
        <p:nvSpPr>
          <p:cNvPr id="36866" name="Rectangle 2"/>
          <p:cNvSpPr>
            <a:spLocks noGrp="1" noChangeArrowheads="1"/>
          </p:cNvSpPr>
          <p:nvPr>
            <p:ph type="title"/>
          </p:nvPr>
        </p:nvSpPr>
        <p:spPr/>
        <p:txBody>
          <a:bodyPr/>
          <a:lstStyle/>
          <a:p>
            <a:r>
              <a:rPr lang="en-US"/>
              <a:t>Client/Server Model</a:t>
            </a:r>
          </a:p>
        </p:txBody>
      </p:sp>
      <p:grpSp>
        <p:nvGrpSpPr>
          <p:cNvPr id="28676" name="Group 7"/>
          <p:cNvGrpSpPr>
            <a:grpSpLocks/>
          </p:cNvGrpSpPr>
          <p:nvPr/>
        </p:nvGrpSpPr>
        <p:grpSpPr bwMode="auto">
          <a:xfrm>
            <a:off x="6881813" y="2693988"/>
            <a:ext cx="1538287" cy="531812"/>
            <a:chOff x="4421" y="1351"/>
            <a:chExt cx="969" cy="335"/>
          </a:xfrm>
        </p:grpSpPr>
        <p:sp>
          <p:nvSpPr>
            <p:cNvPr id="36869" name="Oval 5"/>
            <p:cNvSpPr>
              <a:spLocks noChangeArrowheads="1"/>
            </p:cNvSpPr>
            <p:nvPr/>
          </p:nvSpPr>
          <p:spPr bwMode="auto">
            <a:xfrm>
              <a:off x="4421" y="1351"/>
              <a:ext cx="969" cy="335"/>
            </a:xfrm>
            <a:prstGeom prst="ellipse">
              <a:avLst/>
            </a:prstGeom>
            <a:solidFill>
              <a:srgbClr val="FCFEB9"/>
            </a:solidFill>
            <a:ln w="12700">
              <a:solidFill>
                <a:schemeClr val="bg2"/>
              </a:solidFill>
              <a:round/>
              <a:headEnd/>
              <a:tailEnd/>
            </a:ln>
            <a:effectLst>
              <a:outerShdw dist="99190" dir="2388334" algn="ctr" rotWithShape="0">
                <a:schemeClr val="bg2"/>
              </a:outerShdw>
            </a:effectLst>
          </p:spPr>
          <p:txBody>
            <a:bodyPr wrap="none" anchor="ctr"/>
            <a:lstStyle/>
            <a:p>
              <a:pPr>
                <a:defRPr/>
              </a:pPr>
              <a:endParaRPr lang="en-US">
                <a:ea typeface="+mn-ea"/>
              </a:endParaRPr>
            </a:p>
          </p:txBody>
        </p:sp>
        <p:sp>
          <p:nvSpPr>
            <p:cNvPr id="28699" name="Rectangle 6"/>
            <p:cNvSpPr>
              <a:spLocks noChangeArrowheads="1"/>
            </p:cNvSpPr>
            <p:nvPr/>
          </p:nvSpPr>
          <p:spPr bwMode="auto">
            <a:xfrm>
              <a:off x="4632" y="138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spcBef>
                  <a:spcPct val="0"/>
                </a:spcBef>
              </a:pPr>
              <a:r>
                <a:rPr lang="en-US" sz="2000" b="1">
                  <a:solidFill>
                    <a:srgbClr val="004E47"/>
                  </a:solidFill>
                </a:rPr>
                <a:t>Server</a:t>
              </a:r>
            </a:p>
          </p:txBody>
        </p:sp>
      </p:grpSp>
      <p:grpSp>
        <p:nvGrpSpPr>
          <p:cNvPr id="28677" name="Group 10"/>
          <p:cNvGrpSpPr>
            <a:grpSpLocks/>
          </p:cNvGrpSpPr>
          <p:nvPr/>
        </p:nvGrpSpPr>
        <p:grpSpPr bwMode="auto">
          <a:xfrm>
            <a:off x="1493838" y="2613025"/>
            <a:ext cx="1538287" cy="531813"/>
            <a:chOff x="1027" y="1300"/>
            <a:chExt cx="969" cy="335"/>
          </a:xfrm>
        </p:grpSpPr>
        <p:sp>
          <p:nvSpPr>
            <p:cNvPr id="36872" name="Oval 8"/>
            <p:cNvSpPr>
              <a:spLocks noChangeArrowheads="1"/>
            </p:cNvSpPr>
            <p:nvPr/>
          </p:nvSpPr>
          <p:spPr bwMode="auto">
            <a:xfrm>
              <a:off x="1027" y="1300"/>
              <a:ext cx="969" cy="335"/>
            </a:xfrm>
            <a:prstGeom prst="ellipse">
              <a:avLst/>
            </a:prstGeom>
            <a:solidFill>
              <a:srgbClr val="FCFEB9"/>
            </a:solidFill>
            <a:ln w="12700">
              <a:solidFill>
                <a:schemeClr val="bg2"/>
              </a:solidFill>
              <a:round/>
              <a:headEnd/>
              <a:tailEnd/>
            </a:ln>
            <a:effectLst>
              <a:outerShdw dist="99190" dir="2388334" algn="ctr" rotWithShape="0">
                <a:schemeClr val="bg2"/>
              </a:outerShdw>
            </a:effectLst>
          </p:spPr>
          <p:txBody>
            <a:bodyPr wrap="none" anchor="ctr"/>
            <a:lstStyle/>
            <a:p>
              <a:pPr>
                <a:defRPr/>
              </a:pPr>
              <a:endParaRPr lang="en-US">
                <a:ea typeface="+mn-ea"/>
              </a:endParaRPr>
            </a:p>
          </p:txBody>
        </p:sp>
        <p:sp>
          <p:nvSpPr>
            <p:cNvPr id="28697" name="Rectangle 9"/>
            <p:cNvSpPr>
              <a:spLocks noChangeArrowheads="1"/>
            </p:cNvSpPr>
            <p:nvPr/>
          </p:nvSpPr>
          <p:spPr bwMode="auto">
            <a:xfrm>
              <a:off x="1238" y="1337"/>
              <a:ext cx="56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spcBef>
                  <a:spcPct val="0"/>
                </a:spcBef>
              </a:pPr>
              <a:r>
                <a:rPr lang="en-US" sz="2000" b="1">
                  <a:solidFill>
                    <a:srgbClr val="004E47"/>
                  </a:solidFill>
                </a:rPr>
                <a:t>Client</a:t>
              </a:r>
            </a:p>
          </p:txBody>
        </p:sp>
      </p:grpSp>
      <p:graphicFrame>
        <p:nvGraphicFramePr>
          <p:cNvPr id="28678" name="Object 11"/>
          <p:cNvGraphicFramePr>
            <a:graphicFrameLocks/>
          </p:cNvGraphicFramePr>
          <p:nvPr/>
        </p:nvGraphicFramePr>
        <p:xfrm>
          <a:off x="3597274" y="3153619"/>
          <a:ext cx="2308225" cy="1019175"/>
        </p:xfrm>
        <a:graphic>
          <a:graphicData uri="http://schemas.openxmlformats.org/presentationml/2006/ole">
            <mc:AlternateContent xmlns:mc="http://schemas.openxmlformats.org/markup-compatibility/2006">
              <mc:Choice xmlns:v="urn:schemas-microsoft-com:vml" Requires="v">
                <p:oleObj name="ClipArt" r:id="rId4" imgW="5763986" imgH="3226526" progId="MS_ClipArt_Gallery.2">
                  <p:embed/>
                </p:oleObj>
              </mc:Choice>
              <mc:Fallback>
                <p:oleObj name="ClipArt" r:id="rId4" imgW="5763986" imgH="3226526" progId="MS_ClipArt_Gallery.2">
                  <p:embed/>
                  <p:pic>
                    <p:nvPicPr>
                      <p:cNvPr id="28678" name="Object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7274" y="3153619"/>
                        <a:ext cx="2308225" cy="101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28679" name="Rectangle 12"/>
          <p:cNvSpPr>
            <a:spLocks noChangeArrowheads="1"/>
          </p:cNvSpPr>
          <p:nvPr/>
        </p:nvSpPr>
        <p:spPr bwMode="auto">
          <a:xfrm>
            <a:off x="3897312" y="3421017"/>
            <a:ext cx="1708150" cy="400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a:spcBef>
                <a:spcPct val="0"/>
              </a:spcBef>
            </a:pPr>
            <a:r>
              <a:rPr lang="en-US" sz="2000" b="1">
                <a:solidFill>
                  <a:srgbClr val="006666"/>
                </a:solidFill>
              </a:rPr>
              <a:t>SQL</a:t>
            </a:r>
          </a:p>
        </p:txBody>
      </p:sp>
      <p:sp>
        <p:nvSpPr>
          <p:cNvPr id="28680" name="Rectangle 13"/>
          <p:cNvSpPr>
            <a:spLocks noChangeArrowheads="1"/>
          </p:cNvSpPr>
          <p:nvPr/>
        </p:nvSpPr>
        <p:spPr bwMode="auto">
          <a:xfrm>
            <a:off x="1971133" y="4852988"/>
            <a:ext cx="1517146" cy="923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a:spcBef>
                <a:spcPct val="0"/>
              </a:spcBef>
            </a:pPr>
            <a:r>
              <a:rPr lang="en-US" b="1">
                <a:solidFill>
                  <a:srgbClr val="003300"/>
                </a:solidFill>
              </a:rPr>
              <a:t>Client</a:t>
            </a:r>
          </a:p>
          <a:p>
            <a:pPr algn="ctr">
              <a:spcBef>
                <a:spcPct val="0"/>
              </a:spcBef>
            </a:pPr>
            <a:r>
              <a:rPr lang="en-US" b="1">
                <a:solidFill>
                  <a:srgbClr val="800000"/>
                </a:solidFill>
              </a:rPr>
              <a:t>Manages user</a:t>
            </a:r>
          </a:p>
          <a:p>
            <a:pPr algn="ctr">
              <a:spcBef>
                <a:spcPct val="0"/>
              </a:spcBef>
            </a:pPr>
            <a:r>
              <a:rPr lang="en-US" b="1">
                <a:solidFill>
                  <a:srgbClr val="800000"/>
                </a:solidFill>
              </a:rPr>
              <a:t>interaction</a:t>
            </a:r>
            <a:endParaRPr lang="en-US" b="1">
              <a:solidFill>
                <a:srgbClr val="003300"/>
              </a:solidFill>
            </a:endParaRPr>
          </a:p>
        </p:txBody>
      </p:sp>
      <p:sp>
        <p:nvSpPr>
          <p:cNvPr id="28681" name="Rectangle 14"/>
          <p:cNvSpPr>
            <a:spLocks noChangeArrowheads="1"/>
          </p:cNvSpPr>
          <p:nvPr/>
        </p:nvSpPr>
        <p:spPr bwMode="auto">
          <a:xfrm>
            <a:off x="5918587" y="4868863"/>
            <a:ext cx="1751826" cy="1200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a:spcBef>
                <a:spcPct val="0"/>
              </a:spcBef>
            </a:pPr>
            <a:r>
              <a:rPr lang="en-US" b="1">
                <a:solidFill>
                  <a:srgbClr val="003300"/>
                </a:solidFill>
              </a:rPr>
              <a:t>Server</a:t>
            </a:r>
          </a:p>
          <a:p>
            <a:pPr algn="ctr">
              <a:spcBef>
                <a:spcPct val="0"/>
              </a:spcBef>
            </a:pPr>
            <a:r>
              <a:rPr lang="en-US" b="1">
                <a:solidFill>
                  <a:srgbClr val="800000"/>
                </a:solidFill>
              </a:rPr>
              <a:t>Manages shared</a:t>
            </a:r>
          </a:p>
          <a:p>
            <a:pPr algn="ctr">
              <a:spcBef>
                <a:spcPct val="0"/>
              </a:spcBef>
            </a:pPr>
            <a:r>
              <a:rPr lang="en-US" b="1">
                <a:solidFill>
                  <a:srgbClr val="800000"/>
                </a:solidFill>
              </a:rPr>
              <a:t>resources and </a:t>
            </a:r>
          </a:p>
          <a:p>
            <a:pPr algn="ctr">
              <a:spcBef>
                <a:spcPct val="0"/>
              </a:spcBef>
            </a:pPr>
            <a:r>
              <a:rPr lang="en-US" b="1">
                <a:solidFill>
                  <a:srgbClr val="800000"/>
                </a:solidFill>
              </a:rPr>
              <a:t>database</a:t>
            </a:r>
            <a:endParaRPr lang="en-US" b="1">
              <a:solidFill>
                <a:srgbClr val="003300"/>
              </a:solidFill>
            </a:endParaRPr>
          </a:p>
        </p:txBody>
      </p:sp>
      <p:sp>
        <p:nvSpPr>
          <p:cNvPr id="28682" name="Line 15"/>
          <p:cNvSpPr>
            <a:spLocks noChangeShapeType="1"/>
          </p:cNvSpPr>
          <p:nvPr/>
        </p:nvSpPr>
        <p:spPr bwMode="auto">
          <a:xfrm>
            <a:off x="1768475" y="5190547"/>
            <a:ext cx="1905000" cy="0"/>
          </a:xfrm>
          <a:prstGeom prst="line">
            <a:avLst/>
          </a:prstGeom>
          <a:noFill/>
          <a:ln w="12700">
            <a:solidFill>
              <a:schemeClr val="bg2">
                <a:lumMod val="75000"/>
              </a:schemeClr>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8683" name="Line 16"/>
          <p:cNvSpPr>
            <a:spLocks noChangeShapeType="1"/>
          </p:cNvSpPr>
          <p:nvPr/>
        </p:nvSpPr>
        <p:spPr bwMode="auto">
          <a:xfrm>
            <a:off x="5654675" y="5190547"/>
            <a:ext cx="2209800" cy="0"/>
          </a:xfrm>
          <a:prstGeom prst="line">
            <a:avLst/>
          </a:prstGeom>
          <a:noFill/>
          <a:ln w="12700">
            <a:solidFill>
              <a:schemeClr val="bg2">
                <a:lumMod val="75000"/>
              </a:schemeClr>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8684" name="Object 17"/>
          <p:cNvGraphicFramePr>
            <a:graphicFrameLocks/>
          </p:cNvGraphicFramePr>
          <p:nvPr/>
        </p:nvGraphicFramePr>
        <p:xfrm>
          <a:off x="561975" y="3240088"/>
          <a:ext cx="1171575" cy="966787"/>
        </p:xfrm>
        <a:graphic>
          <a:graphicData uri="http://schemas.openxmlformats.org/presentationml/2006/ole">
            <mc:AlternateContent xmlns:mc="http://schemas.openxmlformats.org/markup-compatibility/2006">
              <mc:Choice xmlns:v="urn:schemas-microsoft-com:vml" Requires="v">
                <p:oleObj name="ClipArt" r:id="rId6" imgW="7975051" imgH="6718986" progId="MS_ClipArt_Gallery.2">
                  <p:embed/>
                </p:oleObj>
              </mc:Choice>
              <mc:Fallback>
                <p:oleObj name="ClipArt" r:id="rId6" imgW="7975051" imgH="6718986" progId="MS_ClipArt_Gallery.2">
                  <p:embed/>
                  <p:pic>
                    <p:nvPicPr>
                      <p:cNvPr id="28684" name="Object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975" y="3240088"/>
                        <a:ext cx="1171575" cy="966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28685" name="Rectangle 18"/>
          <p:cNvSpPr>
            <a:spLocks noChangeArrowheads="1"/>
          </p:cNvSpPr>
          <p:nvPr/>
        </p:nvSpPr>
        <p:spPr bwMode="auto">
          <a:xfrm>
            <a:off x="715963" y="4167188"/>
            <a:ext cx="8270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a:spcBef>
                <a:spcPct val="0"/>
              </a:spcBef>
            </a:pPr>
            <a:r>
              <a:rPr lang="en-US" b="1">
                <a:solidFill>
                  <a:srgbClr val="003300"/>
                </a:solidFill>
              </a:rPr>
              <a:t>User</a:t>
            </a:r>
          </a:p>
        </p:txBody>
      </p:sp>
      <p:sp>
        <p:nvSpPr>
          <p:cNvPr id="28686" name="Line 19"/>
          <p:cNvSpPr>
            <a:spLocks noChangeShapeType="1"/>
          </p:cNvSpPr>
          <p:nvPr/>
        </p:nvSpPr>
        <p:spPr bwMode="auto">
          <a:xfrm>
            <a:off x="1583233" y="3608387"/>
            <a:ext cx="457200" cy="0"/>
          </a:xfrm>
          <a:prstGeom prst="line">
            <a:avLst/>
          </a:prstGeom>
          <a:noFill/>
          <a:ln w="12700">
            <a:solidFill>
              <a:schemeClr val="tx2">
                <a:lumMod val="75000"/>
              </a:schemeClr>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8687" name="Line 20"/>
          <p:cNvSpPr>
            <a:spLocks noChangeShapeType="1"/>
          </p:cNvSpPr>
          <p:nvPr/>
        </p:nvSpPr>
        <p:spPr bwMode="auto">
          <a:xfrm>
            <a:off x="1387475" y="2454275"/>
            <a:ext cx="6019800" cy="0"/>
          </a:xfrm>
          <a:prstGeom prst="line">
            <a:avLst/>
          </a:prstGeom>
          <a:noFill/>
          <a:ln w="12700">
            <a:solidFill>
              <a:schemeClr val="tx2">
                <a:lumMod val="75000"/>
              </a:schemeClr>
            </a:solidFill>
            <a:round/>
            <a:headEnd type="stealth" w="med" len="lg"/>
            <a:tailEnd type="stealth" w="med"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8688" name="Rectangle 21"/>
          <p:cNvSpPr>
            <a:spLocks noChangeArrowheads="1"/>
          </p:cNvSpPr>
          <p:nvPr/>
        </p:nvSpPr>
        <p:spPr bwMode="auto">
          <a:xfrm>
            <a:off x="3381353" y="2029576"/>
            <a:ext cx="2381293"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a:spcBef>
                <a:spcPct val="0"/>
              </a:spcBef>
            </a:pPr>
            <a:r>
              <a:rPr lang="en-US" b="1">
                <a:solidFill>
                  <a:srgbClr val="008080"/>
                </a:solidFill>
              </a:rPr>
              <a:t>Computational Process</a:t>
            </a:r>
          </a:p>
        </p:txBody>
      </p:sp>
      <p:sp>
        <p:nvSpPr>
          <p:cNvPr id="28689" name="Rectangle 22"/>
          <p:cNvSpPr>
            <a:spLocks noChangeArrowheads="1"/>
          </p:cNvSpPr>
          <p:nvPr/>
        </p:nvSpPr>
        <p:spPr bwMode="auto">
          <a:xfrm>
            <a:off x="1050925" y="1843088"/>
            <a:ext cx="76041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a:spcBef>
                <a:spcPct val="0"/>
              </a:spcBef>
            </a:pPr>
            <a:r>
              <a:rPr lang="en-US" sz="1600" b="1">
                <a:solidFill>
                  <a:srgbClr val="808000"/>
                </a:solidFill>
              </a:rPr>
              <a:t>Fat</a:t>
            </a:r>
          </a:p>
          <a:p>
            <a:pPr algn="ctr">
              <a:spcBef>
                <a:spcPct val="0"/>
              </a:spcBef>
            </a:pPr>
            <a:r>
              <a:rPr lang="en-US" sz="1600" b="1">
                <a:solidFill>
                  <a:srgbClr val="808000"/>
                </a:solidFill>
              </a:rPr>
              <a:t>Client</a:t>
            </a:r>
          </a:p>
        </p:txBody>
      </p:sp>
      <p:sp>
        <p:nvSpPr>
          <p:cNvPr id="28690" name="Rectangle 23"/>
          <p:cNvSpPr>
            <a:spLocks noChangeArrowheads="1"/>
          </p:cNvSpPr>
          <p:nvPr/>
        </p:nvSpPr>
        <p:spPr bwMode="auto">
          <a:xfrm>
            <a:off x="6983413" y="1843088"/>
            <a:ext cx="78263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a:spcBef>
                <a:spcPct val="0"/>
              </a:spcBef>
            </a:pPr>
            <a:r>
              <a:rPr lang="en-US" sz="1600" b="1">
                <a:solidFill>
                  <a:srgbClr val="808000"/>
                </a:solidFill>
              </a:rPr>
              <a:t>Fat</a:t>
            </a:r>
          </a:p>
          <a:p>
            <a:pPr algn="ctr">
              <a:spcBef>
                <a:spcPct val="0"/>
              </a:spcBef>
            </a:pPr>
            <a:r>
              <a:rPr lang="en-US" sz="1600" b="1">
                <a:solidFill>
                  <a:srgbClr val="808000"/>
                </a:solidFill>
              </a:rPr>
              <a:t>Server</a:t>
            </a:r>
          </a:p>
        </p:txBody>
      </p:sp>
      <p:sp>
        <p:nvSpPr>
          <p:cNvPr id="28691" name="AutoShape 24"/>
          <p:cNvSpPr>
            <a:spLocks noChangeArrowheads="1"/>
          </p:cNvSpPr>
          <p:nvPr/>
        </p:nvSpPr>
        <p:spPr bwMode="auto">
          <a:xfrm>
            <a:off x="5965825" y="3146425"/>
            <a:ext cx="749300" cy="825500"/>
          </a:xfrm>
          <a:prstGeom prst="roundRect">
            <a:avLst>
              <a:gd name="adj" fmla="val 12495"/>
            </a:avLst>
          </a:prstGeom>
          <a:solidFill>
            <a:srgbClr val="FCFEB9"/>
          </a:solidFill>
          <a:ln w="12700">
            <a:solidFill>
              <a:schemeClr val="tx1"/>
            </a:solidFill>
            <a:round/>
            <a:headEnd/>
            <a:tailEnd/>
          </a:ln>
        </p:spPr>
        <p:txBody>
          <a:bodyPr wrap="none" lIns="92075" tIns="46038" rIns="92075" bIns="46038" anchor="ctr"/>
          <a:lstStyle/>
          <a:p>
            <a:pPr algn="ctr">
              <a:spcBef>
                <a:spcPct val="0"/>
              </a:spcBef>
            </a:pPr>
            <a:r>
              <a:rPr lang="en-US" sz="1200" b="1" dirty="0">
                <a:solidFill>
                  <a:schemeClr val="tx2">
                    <a:lumMod val="75000"/>
                  </a:schemeClr>
                </a:solidFill>
              </a:rPr>
              <a:t>DBMS</a:t>
            </a:r>
          </a:p>
          <a:p>
            <a:pPr algn="ctr">
              <a:spcBef>
                <a:spcPct val="0"/>
              </a:spcBef>
            </a:pPr>
            <a:endParaRPr lang="en-US" sz="1200" b="1">
              <a:solidFill>
                <a:schemeClr val="tx2">
                  <a:lumMod val="75000"/>
                </a:schemeClr>
              </a:solidFill>
            </a:endParaRPr>
          </a:p>
        </p:txBody>
      </p:sp>
      <p:sp>
        <p:nvSpPr>
          <p:cNvPr id="28692" name="Rectangle 25"/>
          <p:cNvSpPr>
            <a:spLocks noChangeArrowheads="1"/>
          </p:cNvSpPr>
          <p:nvPr/>
        </p:nvSpPr>
        <p:spPr bwMode="auto">
          <a:xfrm>
            <a:off x="7483475" y="4054475"/>
            <a:ext cx="901700" cy="444500"/>
          </a:xfrm>
          <a:prstGeom prst="rect">
            <a:avLst/>
          </a:prstGeom>
          <a:solidFill>
            <a:srgbClr val="FDE3BA"/>
          </a:solidFill>
          <a:ln w="12700">
            <a:solidFill>
              <a:schemeClr val="bg2"/>
            </a:solidFill>
            <a:miter lim="800000"/>
            <a:headEnd/>
            <a:tailEnd/>
          </a:ln>
        </p:spPr>
        <p:txBody>
          <a:bodyPr wrap="none" lIns="92075" tIns="46038" rIns="92075" bIns="46038" anchor="ctr"/>
          <a:lstStyle/>
          <a:p>
            <a:pPr algn="ctr">
              <a:spcBef>
                <a:spcPct val="0"/>
              </a:spcBef>
            </a:pPr>
            <a:r>
              <a:rPr lang="en-US" sz="1200" dirty="0">
                <a:solidFill>
                  <a:schemeClr val="tx2">
                    <a:lumMod val="75000"/>
                  </a:schemeClr>
                </a:solidFill>
              </a:rPr>
              <a:t>Database</a:t>
            </a:r>
          </a:p>
        </p:txBody>
      </p:sp>
      <p:sp>
        <p:nvSpPr>
          <p:cNvPr id="28693" name="Line 26"/>
          <p:cNvSpPr>
            <a:spLocks noChangeShapeType="1"/>
          </p:cNvSpPr>
          <p:nvPr/>
        </p:nvSpPr>
        <p:spPr bwMode="auto">
          <a:xfrm flipV="1">
            <a:off x="6721475" y="3521075"/>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8694" name="Line 27"/>
          <p:cNvSpPr>
            <a:spLocks noChangeShapeType="1"/>
          </p:cNvSpPr>
          <p:nvPr/>
        </p:nvSpPr>
        <p:spPr bwMode="auto">
          <a:xfrm>
            <a:off x="6721475" y="3521075"/>
            <a:ext cx="1143000" cy="0"/>
          </a:xfrm>
          <a:prstGeom prst="line">
            <a:avLst/>
          </a:prstGeom>
          <a:noFill/>
          <a:ln w="28575">
            <a:solidFill>
              <a:schemeClr val="tx2">
                <a:lumMod val="75000"/>
              </a:schemeClr>
            </a:solidFill>
            <a:round/>
            <a:headEnd type="triangle" w="med" len="med"/>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8695" name="Line 28"/>
          <p:cNvSpPr>
            <a:spLocks noChangeShapeType="1"/>
          </p:cNvSpPr>
          <p:nvPr/>
        </p:nvSpPr>
        <p:spPr bwMode="auto">
          <a:xfrm>
            <a:off x="7864475" y="3521075"/>
            <a:ext cx="0" cy="533400"/>
          </a:xfrm>
          <a:prstGeom prst="line">
            <a:avLst/>
          </a:prstGeom>
          <a:noFill/>
          <a:ln w="28575">
            <a:solidFill>
              <a:schemeClr val="tx2">
                <a:lumMod val="75000"/>
              </a:schemeClr>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 name="Date Placeholder 1"/>
          <p:cNvSpPr>
            <a:spLocks noGrp="1"/>
          </p:cNvSpPr>
          <p:nvPr>
            <p:ph type="dt" sz="half" idx="10"/>
          </p:nvPr>
        </p:nvSpPr>
        <p:spPr/>
        <p:txBody>
          <a:bodyPr/>
          <a:lstStyle/>
          <a:p>
            <a:r>
              <a:rPr lang="en-US"/>
              <a:t>v2.0</a:t>
            </a:r>
          </a:p>
        </p:txBody>
      </p:sp>
      <p:sp>
        <p:nvSpPr>
          <p:cNvPr id="3" name="Footer Placeholder 2"/>
          <p:cNvSpPr>
            <a:spLocks noGrp="1"/>
          </p:cNvSpPr>
          <p:nvPr>
            <p:ph type="ftr" sz="quarter" idx="11"/>
          </p:nvPr>
        </p:nvSpPr>
        <p:spPr/>
        <p:txBody>
          <a:bodyPr/>
          <a:lstStyle/>
          <a:p>
            <a:r>
              <a:rPr lang="en-US"/>
              <a:t>SQL Primer</a:t>
            </a:r>
          </a:p>
        </p:txBody>
      </p:sp>
      <p:sp>
        <p:nvSpPr>
          <p:cNvPr id="4" name="Slide Number Placeholder 3"/>
          <p:cNvSpPr>
            <a:spLocks noGrp="1"/>
          </p:cNvSpPr>
          <p:nvPr>
            <p:ph type="sldNum" sz="quarter" idx="12"/>
          </p:nvPr>
        </p:nvSpPr>
        <p:spPr/>
        <p:txBody>
          <a:bodyPr/>
          <a:lstStyle/>
          <a:p>
            <a:fld id="{C0F4FBFA-1248-4AAF-9253-30F121885773}" type="slidenum">
              <a:rPr lang="en-US" smtClean="0"/>
              <a:t>7</a:t>
            </a:fld>
            <a:endParaRPr lang="en-US"/>
          </a:p>
        </p:txBody>
      </p:sp>
      <p:pic>
        <p:nvPicPr>
          <p:cNvPr id="5" name="Picture 4" descr="desktop-computer-hi.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1561" y="3217791"/>
            <a:ext cx="1694317" cy="1631950"/>
          </a:xfrm>
          <a:prstGeom prst="rect">
            <a:avLst/>
          </a:prstGeom>
        </p:spPr>
      </p:pic>
    </p:spTree>
    <p:extLst>
      <p:ext uri="{BB962C8B-B14F-4D97-AF65-F5344CB8AC3E}">
        <p14:creationId xmlns:p14="http://schemas.microsoft.com/office/powerpoint/2010/main" val="29319454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Appreciate role of SQL</a:t>
            </a:r>
          </a:p>
          <a:p>
            <a:r>
              <a:rPr lang="en-US" dirty="0"/>
              <a:t>Understand flow of a SQL Query</a:t>
            </a:r>
          </a:p>
          <a:p>
            <a:r>
              <a:rPr lang="en-US" dirty="0"/>
              <a:t>Use tools to run </a:t>
            </a:r>
            <a:r>
              <a:rPr lang="en-US" i="1" dirty="0"/>
              <a:t>ad hoc </a:t>
            </a:r>
            <a:r>
              <a:rPr lang="en-US" dirty="0"/>
              <a:t>queries</a:t>
            </a:r>
          </a:p>
          <a:p>
            <a:r>
              <a:rPr lang="en-US" dirty="0"/>
              <a:t>Learn key terminology</a:t>
            </a:r>
          </a:p>
          <a:p>
            <a:endParaRPr lang="en-US" dirty="0"/>
          </a:p>
          <a:p>
            <a:endParaRPr lang="en-US" dirty="0"/>
          </a:p>
        </p:txBody>
      </p:sp>
      <p:sp>
        <p:nvSpPr>
          <p:cNvPr id="2" name="Date Placeholder 1">
            <a:extLst>
              <a:ext uri="{FF2B5EF4-FFF2-40B4-BE49-F238E27FC236}">
                <a16:creationId xmlns:a16="http://schemas.microsoft.com/office/drawing/2014/main" id="{295BCF2A-DB53-4242-A908-B426722BAAD5}"/>
              </a:ext>
            </a:extLst>
          </p:cNvPr>
          <p:cNvSpPr>
            <a:spLocks noGrp="1"/>
          </p:cNvSpPr>
          <p:nvPr>
            <p:ph type="dt" sz="half" idx="2"/>
          </p:nvPr>
        </p:nvSpPr>
        <p:spPr/>
        <p:txBody>
          <a:bodyPr/>
          <a:lstStyle/>
          <a:p>
            <a:r>
              <a:rPr lang="en-US"/>
              <a:t>v2.0</a:t>
            </a:r>
          </a:p>
        </p:txBody>
      </p:sp>
      <p:sp>
        <p:nvSpPr>
          <p:cNvPr id="3" name="Footer Placeholder 2">
            <a:extLst>
              <a:ext uri="{FF2B5EF4-FFF2-40B4-BE49-F238E27FC236}">
                <a16:creationId xmlns:a16="http://schemas.microsoft.com/office/drawing/2014/main" id="{EAAAE585-186D-4494-A131-679948252DE3}"/>
              </a:ext>
            </a:extLst>
          </p:cNvPr>
          <p:cNvSpPr>
            <a:spLocks noGrp="1"/>
          </p:cNvSpPr>
          <p:nvPr>
            <p:ph type="ftr" sz="quarter" idx="3"/>
          </p:nvPr>
        </p:nvSpPr>
        <p:spPr/>
        <p:txBody>
          <a:bodyPr/>
          <a:lstStyle/>
          <a:p>
            <a:r>
              <a:rPr lang="en-US"/>
              <a:t>SQL Primer</a:t>
            </a:r>
          </a:p>
        </p:txBody>
      </p:sp>
      <p:sp>
        <p:nvSpPr>
          <p:cNvPr id="5" name="Slide Number Placeholder 4">
            <a:extLst>
              <a:ext uri="{FF2B5EF4-FFF2-40B4-BE49-F238E27FC236}">
                <a16:creationId xmlns:a16="http://schemas.microsoft.com/office/drawing/2014/main" id="{168BF97D-34BC-447C-A448-4F625EB3CFA5}"/>
              </a:ext>
            </a:extLst>
          </p:cNvPr>
          <p:cNvSpPr>
            <a:spLocks noGrp="1"/>
          </p:cNvSpPr>
          <p:nvPr>
            <p:ph type="sldNum" sz="quarter" idx="4"/>
          </p:nvPr>
        </p:nvSpPr>
        <p:spPr/>
        <p:txBody>
          <a:bodyPr/>
          <a:lstStyle/>
          <a:p>
            <a:fld id="{C0F4FBFA-1248-4AAF-9253-30F121885773}" type="slidenum">
              <a:rPr lang="en-US" smtClean="0"/>
              <a:t>70</a:t>
            </a:fld>
            <a:endParaRPr lang="en-US"/>
          </a:p>
        </p:txBody>
      </p:sp>
    </p:spTree>
    <p:extLst>
      <p:ext uri="{BB962C8B-B14F-4D97-AF65-F5344CB8AC3E}">
        <p14:creationId xmlns:p14="http://schemas.microsoft.com/office/powerpoint/2010/main" val="3221774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377701-B7DC-4444-B305-7E7FFA9831BA}"/>
              </a:ext>
            </a:extLst>
          </p:cNvPr>
          <p:cNvSpPr>
            <a:spLocks noGrp="1"/>
          </p:cNvSpPr>
          <p:nvPr>
            <p:ph type="title"/>
          </p:nvPr>
        </p:nvSpPr>
        <p:spPr/>
        <p:txBody>
          <a:bodyPr/>
          <a:lstStyle/>
          <a:p>
            <a:r>
              <a:rPr lang="en-US" dirty="0"/>
              <a:t>Role of Subqueries</a:t>
            </a:r>
          </a:p>
        </p:txBody>
      </p:sp>
      <p:sp>
        <p:nvSpPr>
          <p:cNvPr id="7" name="Content Placeholder 6">
            <a:extLst>
              <a:ext uri="{FF2B5EF4-FFF2-40B4-BE49-F238E27FC236}">
                <a16:creationId xmlns:a16="http://schemas.microsoft.com/office/drawing/2014/main" id="{8F34B347-B9EE-E44F-A967-11BA97BC5D1A}"/>
              </a:ext>
            </a:extLst>
          </p:cNvPr>
          <p:cNvSpPr>
            <a:spLocks noGrp="1"/>
          </p:cNvSpPr>
          <p:nvPr>
            <p:ph idx="1"/>
          </p:nvPr>
        </p:nvSpPr>
        <p:spPr/>
        <p:txBody>
          <a:bodyPr/>
          <a:lstStyle/>
          <a:p>
            <a:r>
              <a:rPr lang="en-US" dirty="0"/>
              <a:t>Subqueries are queries that are embedded within another SQL statements (a query or an update).</a:t>
            </a:r>
          </a:p>
          <a:p>
            <a:r>
              <a:rPr lang="en-US" dirty="0"/>
              <a:t>A subquery returns a result set that may be:</a:t>
            </a:r>
          </a:p>
          <a:p>
            <a:pPr lvl="1"/>
            <a:r>
              <a:rPr lang="en-US" dirty="0"/>
              <a:t>a single row and a single column: a value</a:t>
            </a:r>
          </a:p>
          <a:p>
            <a:pPr lvl="1"/>
            <a:r>
              <a:rPr lang="en-US" dirty="0"/>
              <a:t>multiple rows with a single column: a vector</a:t>
            </a:r>
          </a:p>
          <a:p>
            <a:pPr lvl="1"/>
            <a:r>
              <a:rPr lang="en-US" dirty="0"/>
              <a:t>multiple rows having multiple columns: a table</a:t>
            </a:r>
          </a:p>
          <a:p>
            <a:r>
              <a:rPr lang="en-US" dirty="0"/>
              <a:t>Memory and resources associated with a subquery are released after it is evaluated.</a:t>
            </a:r>
          </a:p>
        </p:txBody>
      </p:sp>
      <p:sp>
        <p:nvSpPr>
          <p:cNvPr id="3" name="Date Placeholder 2">
            <a:extLst>
              <a:ext uri="{FF2B5EF4-FFF2-40B4-BE49-F238E27FC236}">
                <a16:creationId xmlns:a16="http://schemas.microsoft.com/office/drawing/2014/main" id="{7B47A3FB-F13C-BC44-A837-E5A5F28DEF82}"/>
              </a:ext>
            </a:extLst>
          </p:cNvPr>
          <p:cNvSpPr>
            <a:spLocks noGrp="1"/>
          </p:cNvSpPr>
          <p:nvPr>
            <p:ph type="dt" sz="half" idx="10"/>
          </p:nvPr>
        </p:nvSpPr>
        <p:spPr/>
        <p:txBody>
          <a:bodyPr/>
          <a:lstStyle/>
          <a:p>
            <a:r>
              <a:rPr lang="en-US"/>
              <a:t>v2.0</a:t>
            </a:r>
          </a:p>
        </p:txBody>
      </p:sp>
      <p:sp>
        <p:nvSpPr>
          <p:cNvPr id="4" name="Footer Placeholder 3">
            <a:extLst>
              <a:ext uri="{FF2B5EF4-FFF2-40B4-BE49-F238E27FC236}">
                <a16:creationId xmlns:a16="http://schemas.microsoft.com/office/drawing/2014/main" id="{9A5A8241-42D6-C745-B40B-FFD06B209775}"/>
              </a:ext>
            </a:extLst>
          </p:cNvPr>
          <p:cNvSpPr>
            <a:spLocks noGrp="1"/>
          </p:cNvSpPr>
          <p:nvPr>
            <p:ph type="ftr" sz="quarter" idx="11"/>
          </p:nvPr>
        </p:nvSpPr>
        <p:spPr/>
        <p:txBody>
          <a:bodyPr/>
          <a:lstStyle/>
          <a:p>
            <a:r>
              <a:rPr lang="en-US"/>
              <a:t>SQL Primer</a:t>
            </a:r>
          </a:p>
        </p:txBody>
      </p:sp>
      <p:sp>
        <p:nvSpPr>
          <p:cNvPr id="5" name="Slide Number Placeholder 4">
            <a:extLst>
              <a:ext uri="{FF2B5EF4-FFF2-40B4-BE49-F238E27FC236}">
                <a16:creationId xmlns:a16="http://schemas.microsoft.com/office/drawing/2014/main" id="{990E423B-FA0C-D145-B460-EB7A6CBF3E80}"/>
              </a:ext>
            </a:extLst>
          </p:cNvPr>
          <p:cNvSpPr>
            <a:spLocks noGrp="1"/>
          </p:cNvSpPr>
          <p:nvPr>
            <p:ph type="sldNum" sz="quarter" idx="12"/>
          </p:nvPr>
        </p:nvSpPr>
        <p:spPr/>
        <p:txBody>
          <a:bodyPr/>
          <a:lstStyle/>
          <a:p>
            <a:fld id="{C0F4FBFA-1248-4AAF-9253-30F121885773}" type="slidenum">
              <a:rPr lang="en-US" smtClean="0"/>
              <a:t>71</a:t>
            </a:fld>
            <a:endParaRPr lang="en-US"/>
          </a:p>
        </p:txBody>
      </p:sp>
    </p:spTree>
    <p:extLst>
      <p:ext uri="{BB962C8B-B14F-4D97-AF65-F5344CB8AC3E}">
        <p14:creationId xmlns:p14="http://schemas.microsoft.com/office/powerpoint/2010/main" val="36009127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57CF7-58EC-DD4D-A475-91E181E47395}"/>
              </a:ext>
            </a:extLst>
          </p:cNvPr>
          <p:cNvSpPr>
            <a:spLocks noGrp="1"/>
          </p:cNvSpPr>
          <p:nvPr>
            <p:ph type="title"/>
          </p:nvPr>
        </p:nvSpPr>
        <p:spPr>
          <a:xfrm>
            <a:off x="457200" y="274638"/>
            <a:ext cx="8229600" cy="792162"/>
          </a:xfrm>
        </p:spPr>
        <p:txBody>
          <a:bodyPr/>
          <a:lstStyle/>
          <a:p>
            <a:r>
              <a:rPr lang="en-US" dirty="0"/>
              <a:t>Example I: Single-Value Subquery</a:t>
            </a:r>
          </a:p>
        </p:txBody>
      </p:sp>
      <p:sp>
        <p:nvSpPr>
          <p:cNvPr id="2" name="Date Placeholder 1">
            <a:extLst>
              <a:ext uri="{FF2B5EF4-FFF2-40B4-BE49-F238E27FC236}">
                <a16:creationId xmlns:a16="http://schemas.microsoft.com/office/drawing/2014/main" id="{733D0936-6477-864A-8DF8-0126641054F3}"/>
              </a:ext>
            </a:extLst>
          </p:cNvPr>
          <p:cNvSpPr>
            <a:spLocks noGrp="1"/>
          </p:cNvSpPr>
          <p:nvPr>
            <p:ph type="dt" sz="half" idx="10"/>
          </p:nvPr>
        </p:nvSpPr>
        <p:spPr>
          <a:xfrm>
            <a:off x="457200" y="6553200"/>
            <a:ext cx="2133600" cy="282571"/>
          </a:xfrm>
        </p:spPr>
        <p:txBody>
          <a:bodyPr/>
          <a:lstStyle/>
          <a:p>
            <a:r>
              <a:rPr lang="en-US"/>
              <a:t>v2.0</a:t>
            </a:r>
          </a:p>
        </p:txBody>
      </p:sp>
      <p:sp>
        <p:nvSpPr>
          <p:cNvPr id="3" name="Footer Placeholder 2">
            <a:extLst>
              <a:ext uri="{FF2B5EF4-FFF2-40B4-BE49-F238E27FC236}">
                <a16:creationId xmlns:a16="http://schemas.microsoft.com/office/drawing/2014/main" id="{6FCADD4E-238F-A44E-8709-B7AEE117161D}"/>
              </a:ext>
            </a:extLst>
          </p:cNvPr>
          <p:cNvSpPr>
            <a:spLocks noGrp="1"/>
          </p:cNvSpPr>
          <p:nvPr>
            <p:ph type="ftr" sz="quarter" idx="11"/>
          </p:nvPr>
        </p:nvSpPr>
        <p:spPr>
          <a:xfrm>
            <a:off x="3124200" y="6553200"/>
            <a:ext cx="2895600" cy="282571"/>
          </a:xfrm>
        </p:spPr>
        <p:txBody>
          <a:bodyPr/>
          <a:lstStyle/>
          <a:p>
            <a:r>
              <a:rPr lang="fr-FR"/>
              <a:t>SQL Primer</a:t>
            </a:r>
            <a:endParaRPr lang="en-US" dirty="0"/>
          </a:p>
        </p:txBody>
      </p:sp>
      <p:sp>
        <p:nvSpPr>
          <p:cNvPr id="4" name="Slide Number Placeholder 3">
            <a:extLst>
              <a:ext uri="{FF2B5EF4-FFF2-40B4-BE49-F238E27FC236}">
                <a16:creationId xmlns:a16="http://schemas.microsoft.com/office/drawing/2014/main" id="{7C3E35B5-E6A5-314D-A82B-C1B671299B46}"/>
              </a:ext>
            </a:extLst>
          </p:cNvPr>
          <p:cNvSpPr>
            <a:spLocks noGrp="1"/>
          </p:cNvSpPr>
          <p:nvPr>
            <p:ph type="sldNum" sz="quarter" idx="12"/>
          </p:nvPr>
        </p:nvSpPr>
        <p:spPr>
          <a:xfrm>
            <a:off x="6553200" y="6553200"/>
            <a:ext cx="685800" cy="282571"/>
          </a:xfrm>
        </p:spPr>
        <p:txBody>
          <a:bodyPr/>
          <a:lstStyle/>
          <a:p>
            <a:fld id="{C0F4FBFA-1248-4AAF-9253-30F121885773}" type="slidenum">
              <a:rPr lang="en-US" smtClean="0"/>
              <a:pPr/>
              <a:t>72</a:t>
            </a:fld>
            <a:endParaRPr lang="en-US"/>
          </a:p>
        </p:txBody>
      </p:sp>
      <p:sp>
        <p:nvSpPr>
          <p:cNvPr id="9" name="Rectangle 8">
            <a:extLst>
              <a:ext uri="{FF2B5EF4-FFF2-40B4-BE49-F238E27FC236}">
                <a16:creationId xmlns:a16="http://schemas.microsoft.com/office/drawing/2014/main" id="{B5A319A4-8986-6B4E-8442-8D66F7DE5926}"/>
              </a:ext>
            </a:extLst>
          </p:cNvPr>
          <p:cNvSpPr/>
          <p:nvPr/>
        </p:nvSpPr>
        <p:spPr>
          <a:xfrm>
            <a:off x="483344" y="3810000"/>
            <a:ext cx="7725192" cy="1015663"/>
          </a:xfrm>
          <a:prstGeom prst="rect">
            <a:avLst/>
          </a:prstGeom>
          <a:solidFill>
            <a:schemeClr val="bg2">
              <a:lumMod val="90000"/>
            </a:schemeClr>
          </a:solidFill>
        </p:spPr>
        <p:txBody>
          <a:bodyPr wrap="none">
            <a:spAutoFit/>
          </a:bodyPr>
          <a:lstStyle/>
          <a:p>
            <a:r>
              <a:rPr lang="en-US" sz="2000" b="1" dirty="0">
                <a:solidFill>
                  <a:schemeClr val="accent6">
                    <a:lumMod val="75000"/>
                  </a:schemeClr>
                </a:solidFill>
                <a:latin typeface="Courier New" panose="02070309020205020404" pitchFamily="49" charset="0"/>
                <a:cs typeface="Courier New" panose="02070309020205020404" pitchFamily="49" charset="0"/>
              </a:rPr>
              <a:t>SELECT</a:t>
            </a:r>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COUNT</a:t>
            </a:r>
            <a:r>
              <a:rPr lang="en-US" sz="2000" dirty="0">
                <a:solidFill>
                  <a:schemeClr val="tx2">
                    <a:lumMod val="75000"/>
                  </a:schemeClr>
                </a:solidFill>
                <a:latin typeface="Courier New" panose="02070309020205020404" pitchFamily="49" charset="0"/>
                <a:cs typeface="Courier New" panose="02070309020205020404" pitchFamily="49" charset="0"/>
              </a:rPr>
              <a:t>(payment_id) AS numGrtAvg</a:t>
            </a:r>
          </a:p>
          <a:p>
            <a:r>
              <a:rPr lang="en-US" sz="2000" b="1" dirty="0">
                <a:solidFill>
                  <a:schemeClr val="accent6">
                    <a:lumMod val="75000"/>
                  </a:schemeClr>
                </a:solidFill>
                <a:latin typeface="Courier New" panose="02070309020205020404" pitchFamily="49" charset="0"/>
                <a:cs typeface="Courier New" panose="02070309020205020404" pitchFamily="49" charset="0"/>
              </a:rPr>
              <a:t>FROM</a:t>
            </a:r>
            <a:r>
              <a:rPr lang="en-US" sz="2000" dirty="0">
                <a:solidFill>
                  <a:schemeClr val="tx2">
                    <a:lumMod val="75000"/>
                  </a:schemeClr>
                </a:solidFill>
                <a:latin typeface="Courier New" panose="02070309020205020404" pitchFamily="49" charset="0"/>
                <a:cs typeface="Courier New" panose="02070309020205020404" pitchFamily="49" charset="0"/>
              </a:rPr>
              <a:t> Payment</a:t>
            </a:r>
          </a:p>
          <a:p>
            <a:r>
              <a:rPr lang="en-US" sz="2000" b="1" dirty="0">
                <a:solidFill>
                  <a:schemeClr val="accent6">
                    <a:lumMod val="75000"/>
                  </a:schemeClr>
                </a:solidFill>
                <a:latin typeface="Courier New" panose="02070309020205020404" pitchFamily="49" charset="0"/>
                <a:cs typeface="Courier New" panose="02070309020205020404" pitchFamily="49" charset="0"/>
              </a:rPr>
              <a:t>WHERE</a:t>
            </a:r>
            <a:r>
              <a:rPr lang="en-US" sz="2000" dirty="0">
                <a:solidFill>
                  <a:schemeClr val="tx2">
                    <a:lumMod val="75000"/>
                  </a:schemeClr>
                </a:solidFill>
                <a:latin typeface="Courier New" panose="02070309020205020404" pitchFamily="49" charset="0"/>
                <a:cs typeface="Courier New" panose="02070309020205020404" pitchFamily="49" charset="0"/>
              </a:rPr>
              <a:t> amount &lt; (</a:t>
            </a:r>
            <a:r>
              <a:rPr lang="en-US" sz="2000" b="1" dirty="0">
                <a:solidFill>
                  <a:schemeClr val="accent6">
                    <a:lumMod val="75000"/>
                  </a:schemeClr>
                </a:solidFill>
                <a:highlight>
                  <a:srgbClr val="FFFF00"/>
                </a:highlight>
                <a:latin typeface="Courier New" panose="02070309020205020404" pitchFamily="49" charset="0"/>
                <a:cs typeface="Courier New" panose="02070309020205020404" pitchFamily="49" charset="0"/>
              </a:rPr>
              <a:t>SELECT</a:t>
            </a:r>
            <a:r>
              <a:rPr lang="en-US" sz="2000" dirty="0">
                <a:solidFill>
                  <a:schemeClr val="tx2">
                    <a:lumMod val="75000"/>
                  </a:schemeClr>
                </a:solidFill>
                <a:highlight>
                  <a:srgbClr val="FFFF00"/>
                </a:highlight>
                <a:latin typeface="Courier New" panose="02070309020205020404" pitchFamily="49" charset="0"/>
                <a:cs typeface="Courier New" panose="02070309020205020404" pitchFamily="49" charset="0"/>
              </a:rPr>
              <a:t> </a:t>
            </a:r>
            <a:r>
              <a:rPr lang="en-US" sz="2000" b="1" dirty="0">
                <a:solidFill>
                  <a:schemeClr val="accent6">
                    <a:lumMod val="75000"/>
                  </a:schemeClr>
                </a:solidFill>
                <a:highlight>
                  <a:srgbClr val="FFFF00"/>
                </a:highlight>
                <a:latin typeface="Courier New" panose="02070309020205020404" pitchFamily="49" charset="0"/>
                <a:cs typeface="Courier New" panose="02070309020205020404" pitchFamily="49" charset="0"/>
              </a:rPr>
              <a:t>AVG</a:t>
            </a:r>
            <a:r>
              <a:rPr lang="en-US" sz="2000" dirty="0">
                <a:solidFill>
                  <a:schemeClr val="tx2">
                    <a:lumMod val="75000"/>
                  </a:schemeClr>
                </a:solidFill>
                <a:highlight>
                  <a:srgbClr val="FFFF00"/>
                </a:highlight>
                <a:latin typeface="Courier New" panose="02070309020205020404" pitchFamily="49" charset="0"/>
                <a:cs typeface="Courier New" panose="02070309020205020404" pitchFamily="49" charset="0"/>
              </a:rPr>
              <a:t>(amount) </a:t>
            </a:r>
            <a:r>
              <a:rPr lang="en-US" sz="2000" b="1" dirty="0">
                <a:solidFill>
                  <a:schemeClr val="accent6">
                    <a:lumMod val="75000"/>
                  </a:schemeClr>
                </a:solidFill>
                <a:highlight>
                  <a:srgbClr val="FFFF00"/>
                </a:highlight>
                <a:latin typeface="Courier New" panose="02070309020205020404" pitchFamily="49" charset="0"/>
                <a:cs typeface="Courier New" panose="02070309020205020404" pitchFamily="49" charset="0"/>
              </a:rPr>
              <a:t>FROM</a:t>
            </a:r>
            <a:r>
              <a:rPr lang="en-US" sz="2000" dirty="0">
                <a:solidFill>
                  <a:schemeClr val="tx2">
                    <a:lumMod val="75000"/>
                  </a:schemeClr>
                </a:solidFill>
                <a:highlight>
                  <a:srgbClr val="FFFF00"/>
                </a:highlight>
                <a:latin typeface="Courier New" panose="02070309020205020404" pitchFamily="49" charset="0"/>
                <a:cs typeface="Courier New" panose="02070309020205020404" pitchFamily="49" charset="0"/>
              </a:rPr>
              <a:t> Payment</a:t>
            </a:r>
            <a:r>
              <a:rPr lang="en-US" sz="2000" dirty="0">
                <a:solidFill>
                  <a:schemeClr val="tx2">
                    <a:lumMod val="75000"/>
                  </a:schemeClr>
                </a:solidFill>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D14A73BC-D531-1C4D-BEB9-24CB063AF689}"/>
              </a:ext>
            </a:extLst>
          </p:cNvPr>
          <p:cNvSpPr txBox="1"/>
          <p:nvPr/>
        </p:nvSpPr>
        <p:spPr>
          <a:xfrm>
            <a:off x="421640" y="3235762"/>
            <a:ext cx="7848600"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How many payments have a below average amount.</a:t>
            </a:r>
          </a:p>
        </p:txBody>
      </p:sp>
      <p:pic>
        <p:nvPicPr>
          <p:cNvPr id="6" name="Picture 5">
            <a:extLst>
              <a:ext uri="{FF2B5EF4-FFF2-40B4-BE49-F238E27FC236}">
                <a16:creationId xmlns:a16="http://schemas.microsoft.com/office/drawing/2014/main" id="{EF6FC826-DBB1-0640-8A43-1AC0AF2827B9}"/>
              </a:ext>
            </a:extLst>
          </p:cNvPr>
          <p:cNvPicPr>
            <a:picLocks noChangeAspect="1"/>
          </p:cNvPicPr>
          <p:nvPr/>
        </p:nvPicPr>
        <p:blipFill>
          <a:blip r:embed="rId2"/>
          <a:stretch>
            <a:fillRect/>
          </a:stretch>
        </p:blipFill>
        <p:spPr>
          <a:xfrm>
            <a:off x="457200" y="1447701"/>
            <a:ext cx="2306179" cy="1407160"/>
          </a:xfrm>
          <a:prstGeom prst="rect">
            <a:avLst/>
          </a:prstGeom>
        </p:spPr>
      </p:pic>
      <p:pic>
        <p:nvPicPr>
          <p:cNvPr id="12" name="Picture 11">
            <a:extLst>
              <a:ext uri="{FF2B5EF4-FFF2-40B4-BE49-F238E27FC236}">
                <a16:creationId xmlns:a16="http://schemas.microsoft.com/office/drawing/2014/main" id="{F4099AC6-84E9-FD4F-A4AE-B40EC1D42F70}"/>
              </a:ext>
            </a:extLst>
          </p:cNvPr>
          <p:cNvPicPr>
            <a:picLocks noChangeAspect="1"/>
          </p:cNvPicPr>
          <p:nvPr/>
        </p:nvPicPr>
        <p:blipFill>
          <a:blip r:embed="rId3"/>
          <a:stretch>
            <a:fillRect/>
          </a:stretch>
        </p:blipFill>
        <p:spPr>
          <a:xfrm>
            <a:off x="457200" y="5023823"/>
            <a:ext cx="1346200" cy="965200"/>
          </a:xfrm>
          <a:prstGeom prst="rect">
            <a:avLst/>
          </a:prstGeom>
        </p:spPr>
      </p:pic>
    </p:spTree>
    <p:extLst>
      <p:ext uri="{BB962C8B-B14F-4D97-AF65-F5344CB8AC3E}">
        <p14:creationId xmlns:p14="http://schemas.microsoft.com/office/powerpoint/2010/main" val="286253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57CF7-58EC-DD4D-A475-91E181E47395}"/>
              </a:ext>
            </a:extLst>
          </p:cNvPr>
          <p:cNvSpPr>
            <a:spLocks noGrp="1"/>
          </p:cNvSpPr>
          <p:nvPr>
            <p:ph type="title"/>
          </p:nvPr>
        </p:nvSpPr>
        <p:spPr>
          <a:xfrm>
            <a:off x="457200" y="274638"/>
            <a:ext cx="8229600" cy="792162"/>
          </a:xfrm>
        </p:spPr>
        <p:txBody>
          <a:bodyPr/>
          <a:lstStyle/>
          <a:p>
            <a:r>
              <a:rPr lang="en-US" dirty="0"/>
              <a:t>Example II: Single-Value Subquery</a:t>
            </a:r>
          </a:p>
        </p:txBody>
      </p:sp>
      <p:sp>
        <p:nvSpPr>
          <p:cNvPr id="2" name="Date Placeholder 1">
            <a:extLst>
              <a:ext uri="{FF2B5EF4-FFF2-40B4-BE49-F238E27FC236}">
                <a16:creationId xmlns:a16="http://schemas.microsoft.com/office/drawing/2014/main" id="{733D0936-6477-864A-8DF8-0126641054F3}"/>
              </a:ext>
            </a:extLst>
          </p:cNvPr>
          <p:cNvSpPr>
            <a:spLocks noGrp="1"/>
          </p:cNvSpPr>
          <p:nvPr>
            <p:ph type="dt" sz="half" idx="10"/>
          </p:nvPr>
        </p:nvSpPr>
        <p:spPr>
          <a:xfrm>
            <a:off x="457200" y="6553200"/>
            <a:ext cx="2133600" cy="282571"/>
          </a:xfrm>
        </p:spPr>
        <p:txBody>
          <a:bodyPr/>
          <a:lstStyle/>
          <a:p>
            <a:r>
              <a:rPr lang="en-US"/>
              <a:t>v2.0</a:t>
            </a:r>
          </a:p>
        </p:txBody>
      </p:sp>
      <p:sp>
        <p:nvSpPr>
          <p:cNvPr id="3" name="Footer Placeholder 2">
            <a:extLst>
              <a:ext uri="{FF2B5EF4-FFF2-40B4-BE49-F238E27FC236}">
                <a16:creationId xmlns:a16="http://schemas.microsoft.com/office/drawing/2014/main" id="{6FCADD4E-238F-A44E-8709-B7AEE117161D}"/>
              </a:ext>
            </a:extLst>
          </p:cNvPr>
          <p:cNvSpPr>
            <a:spLocks noGrp="1"/>
          </p:cNvSpPr>
          <p:nvPr>
            <p:ph type="ftr" sz="quarter" idx="11"/>
          </p:nvPr>
        </p:nvSpPr>
        <p:spPr>
          <a:xfrm>
            <a:off x="3124200" y="6553200"/>
            <a:ext cx="2895600" cy="282571"/>
          </a:xfrm>
        </p:spPr>
        <p:txBody>
          <a:bodyPr/>
          <a:lstStyle/>
          <a:p>
            <a:r>
              <a:rPr lang="fr-FR"/>
              <a:t>SQL Primer</a:t>
            </a:r>
            <a:endParaRPr lang="en-US" dirty="0"/>
          </a:p>
        </p:txBody>
      </p:sp>
      <p:sp>
        <p:nvSpPr>
          <p:cNvPr id="4" name="Slide Number Placeholder 3">
            <a:extLst>
              <a:ext uri="{FF2B5EF4-FFF2-40B4-BE49-F238E27FC236}">
                <a16:creationId xmlns:a16="http://schemas.microsoft.com/office/drawing/2014/main" id="{7C3E35B5-E6A5-314D-A82B-C1B671299B46}"/>
              </a:ext>
            </a:extLst>
          </p:cNvPr>
          <p:cNvSpPr>
            <a:spLocks noGrp="1"/>
          </p:cNvSpPr>
          <p:nvPr>
            <p:ph type="sldNum" sz="quarter" idx="12"/>
          </p:nvPr>
        </p:nvSpPr>
        <p:spPr>
          <a:xfrm>
            <a:off x="6553200" y="6553200"/>
            <a:ext cx="685800" cy="282571"/>
          </a:xfrm>
        </p:spPr>
        <p:txBody>
          <a:bodyPr/>
          <a:lstStyle/>
          <a:p>
            <a:fld id="{C0F4FBFA-1248-4AAF-9253-30F121885773}" type="slidenum">
              <a:rPr lang="en-US" smtClean="0"/>
              <a:pPr/>
              <a:t>73</a:t>
            </a:fld>
            <a:endParaRPr lang="en-US"/>
          </a:p>
        </p:txBody>
      </p:sp>
      <p:sp>
        <p:nvSpPr>
          <p:cNvPr id="9" name="Rectangle 8">
            <a:extLst>
              <a:ext uri="{FF2B5EF4-FFF2-40B4-BE49-F238E27FC236}">
                <a16:creationId xmlns:a16="http://schemas.microsoft.com/office/drawing/2014/main" id="{B5A319A4-8986-6B4E-8442-8D66F7DE5926}"/>
              </a:ext>
            </a:extLst>
          </p:cNvPr>
          <p:cNvSpPr/>
          <p:nvPr/>
        </p:nvSpPr>
        <p:spPr>
          <a:xfrm>
            <a:off x="483344" y="3810000"/>
            <a:ext cx="7725192" cy="1015663"/>
          </a:xfrm>
          <a:prstGeom prst="rect">
            <a:avLst/>
          </a:prstGeom>
          <a:solidFill>
            <a:schemeClr val="bg2">
              <a:lumMod val="90000"/>
            </a:schemeClr>
          </a:solidFill>
        </p:spPr>
        <p:txBody>
          <a:bodyPr wrap="none">
            <a:spAutoFit/>
          </a:bodyPr>
          <a:lstStyle/>
          <a:p>
            <a:r>
              <a:rPr lang="en-US" sz="2000" b="1" dirty="0">
                <a:solidFill>
                  <a:schemeClr val="accent6">
                    <a:lumMod val="75000"/>
                  </a:schemeClr>
                </a:solidFill>
                <a:latin typeface="Courier New" panose="02070309020205020404" pitchFamily="49" charset="0"/>
                <a:cs typeface="Courier New" panose="02070309020205020404" pitchFamily="49" charset="0"/>
              </a:rPr>
              <a:t>SELECT</a:t>
            </a:r>
            <a:r>
              <a:rPr lang="en-US" sz="2000" dirty="0">
                <a:solidFill>
                  <a:schemeClr val="tx2">
                    <a:lumMod val="75000"/>
                  </a:schemeClr>
                </a:solidFill>
                <a:latin typeface="Courier New" panose="02070309020205020404" pitchFamily="49" charset="0"/>
                <a:cs typeface="Courier New" panose="02070309020205020404" pitchFamily="49" charset="0"/>
              </a:rPr>
              <a:t> payment_id</a:t>
            </a:r>
          </a:p>
          <a:p>
            <a:r>
              <a:rPr lang="en-US" sz="2000" b="1" dirty="0">
                <a:solidFill>
                  <a:schemeClr val="accent6">
                    <a:lumMod val="75000"/>
                  </a:schemeClr>
                </a:solidFill>
                <a:latin typeface="Courier New" panose="02070309020205020404" pitchFamily="49" charset="0"/>
                <a:cs typeface="Courier New" panose="02070309020205020404" pitchFamily="49" charset="0"/>
              </a:rPr>
              <a:t>FROM</a:t>
            </a:r>
            <a:r>
              <a:rPr lang="en-US" sz="2000" dirty="0">
                <a:solidFill>
                  <a:schemeClr val="tx2">
                    <a:lumMod val="75000"/>
                  </a:schemeClr>
                </a:solidFill>
                <a:latin typeface="Courier New" panose="02070309020205020404" pitchFamily="49" charset="0"/>
                <a:cs typeface="Courier New" panose="02070309020205020404" pitchFamily="49" charset="0"/>
              </a:rPr>
              <a:t> Payment</a:t>
            </a:r>
          </a:p>
          <a:p>
            <a:r>
              <a:rPr lang="en-US" sz="2000" b="1" dirty="0">
                <a:solidFill>
                  <a:schemeClr val="accent6">
                    <a:lumMod val="75000"/>
                  </a:schemeClr>
                </a:solidFill>
                <a:latin typeface="Courier New" panose="02070309020205020404" pitchFamily="49" charset="0"/>
                <a:cs typeface="Courier New" panose="02070309020205020404" pitchFamily="49" charset="0"/>
              </a:rPr>
              <a:t>WHERE</a:t>
            </a:r>
            <a:r>
              <a:rPr lang="en-US" sz="2000" dirty="0">
                <a:solidFill>
                  <a:schemeClr val="tx2">
                    <a:lumMod val="75000"/>
                  </a:schemeClr>
                </a:solidFill>
                <a:latin typeface="Courier New" panose="02070309020205020404" pitchFamily="49" charset="0"/>
                <a:cs typeface="Courier New" panose="02070309020205020404" pitchFamily="49" charset="0"/>
              </a:rPr>
              <a:t> amount &gt; (</a:t>
            </a:r>
            <a:r>
              <a:rPr lang="en-US" sz="2000" b="1" dirty="0">
                <a:solidFill>
                  <a:schemeClr val="accent6">
                    <a:lumMod val="75000"/>
                  </a:schemeClr>
                </a:solidFill>
                <a:latin typeface="Courier New" panose="02070309020205020404" pitchFamily="49" charset="0"/>
                <a:cs typeface="Courier New" panose="02070309020205020404" pitchFamily="49" charset="0"/>
              </a:rPr>
              <a:t>SELECT</a:t>
            </a:r>
            <a:r>
              <a:rPr lang="en-US" sz="2000" dirty="0">
                <a:solidFill>
                  <a:schemeClr val="tx2">
                    <a:lumMod val="75000"/>
                  </a:schemeClr>
                </a:solidFill>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AVG</a:t>
            </a:r>
            <a:r>
              <a:rPr lang="en-US" sz="2000" dirty="0">
                <a:solidFill>
                  <a:schemeClr val="tx2">
                    <a:lumMod val="75000"/>
                  </a:schemeClr>
                </a:solidFill>
                <a:latin typeface="Courier New" panose="02070309020205020404" pitchFamily="49" charset="0"/>
                <a:cs typeface="Courier New" panose="02070309020205020404" pitchFamily="49" charset="0"/>
              </a:rPr>
              <a:t>(amount) </a:t>
            </a:r>
            <a:r>
              <a:rPr lang="en-US" sz="2000" b="1" dirty="0">
                <a:solidFill>
                  <a:schemeClr val="accent6">
                    <a:lumMod val="75000"/>
                  </a:schemeClr>
                </a:solidFill>
                <a:latin typeface="Courier New" panose="02070309020205020404" pitchFamily="49" charset="0"/>
                <a:cs typeface="Courier New" panose="02070309020205020404" pitchFamily="49" charset="0"/>
              </a:rPr>
              <a:t>FROM</a:t>
            </a:r>
            <a:r>
              <a:rPr lang="en-US" sz="2000" dirty="0">
                <a:solidFill>
                  <a:schemeClr val="tx2">
                    <a:lumMod val="75000"/>
                  </a:schemeClr>
                </a:solidFill>
                <a:latin typeface="Courier New" panose="02070309020205020404" pitchFamily="49" charset="0"/>
                <a:cs typeface="Courier New" panose="02070309020205020404" pitchFamily="49" charset="0"/>
              </a:rPr>
              <a:t> Payment);</a:t>
            </a:r>
          </a:p>
        </p:txBody>
      </p:sp>
      <p:sp>
        <p:nvSpPr>
          <p:cNvPr id="10" name="TextBox 9">
            <a:extLst>
              <a:ext uri="{FF2B5EF4-FFF2-40B4-BE49-F238E27FC236}">
                <a16:creationId xmlns:a16="http://schemas.microsoft.com/office/drawing/2014/main" id="{D14A73BC-D531-1C4D-BEB9-24CB063AF689}"/>
              </a:ext>
            </a:extLst>
          </p:cNvPr>
          <p:cNvSpPr txBox="1"/>
          <p:nvPr/>
        </p:nvSpPr>
        <p:spPr>
          <a:xfrm>
            <a:off x="421640" y="3235762"/>
            <a:ext cx="7848600"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What are the payments with an above average amount?</a:t>
            </a:r>
          </a:p>
        </p:txBody>
      </p:sp>
      <p:pic>
        <p:nvPicPr>
          <p:cNvPr id="6" name="Picture 5">
            <a:extLst>
              <a:ext uri="{FF2B5EF4-FFF2-40B4-BE49-F238E27FC236}">
                <a16:creationId xmlns:a16="http://schemas.microsoft.com/office/drawing/2014/main" id="{EF6FC826-DBB1-0640-8A43-1AC0AF2827B9}"/>
              </a:ext>
            </a:extLst>
          </p:cNvPr>
          <p:cNvPicPr>
            <a:picLocks noChangeAspect="1"/>
          </p:cNvPicPr>
          <p:nvPr/>
        </p:nvPicPr>
        <p:blipFill>
          <a:blip r:embed="rId2"/>
          <a:stretch>
            <a:fillRect/>
          </a:stretch>
        </p:blipFill>
        <p:spPr>
          <a:xfrm>
            <a:off x="457200" y="1447701"/>
            <a:ext cx="2306179" cy="1407160"/>
          </a:xfrm>
          <a:prstGeom prst="rect">
            <a:avLst/>
          </a:prstGeom>
        </p:spPr>
      </p:pic>
      <p:pic>
        <p:nvPicPr>
          <p:cNvPr id="11" name="Picture 10">
            <a:extLst>
              <a:ext uri="{FF2B5EF4-FFF2-40B4-BE49-F238E27FC236}">
                <a16:creationId xmlns:a16="http://schemas.microsoft.com/office/drawing/2014/main" id="{42542A6C-489A-D64D-A4E9-8D99D69B2A2D}"/>
              </a:ext>
            </a:extLst>
          </p:cNvPr>
          <p:cNvPicPr>
            <a:picLocks noChangeAspect="1"/>
          </p:cNvPicPr>
          <p:nvPr/>
        </p:nvPicPr>
        <p:blipFill>
          <a:blip r:embed="rId3"/>
          <a:stretch>
            <a:fillRect/>
          </a:stretch>
        </p:blipFill>
        <p:spPr>
          <a:xfrm>
            <a:off x="483344" y="5023823"/>
            <a:ext cx="984881" cy="1220927"/>
          </a:xfrm>
          <a:prstGeom prst="rect">
            <a:avLst/>
          </a:prstGeom>
        </p:spPr>
      </p:pic>
    </p:spTree>
    <p:extLst>
      <p:ext uri="{BB962C8B-B14F-4D97-AF65-F5344CB8AC3E}">
        <p14:creationId xmlns:p14="http://schemas.microsoft.com/office/powerpoint/2010/main" val="628867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57CF7-58EC-DD4D-A475-91E181E47395}"/>
              </a:ext>
            </a:extLst>
          </p:cNvPr>
          <p:cNvSpPr>
            <a:spLocks noGrp="1"/>
          </p:cNvSpPr>
          <p:nvPr>
            <p:ph type="title"/>
          </p:nvPr>
        </p:nvSpPr>
        <p:spPr>
          <a:xfrm>
            <a:off x="457200" y="274638"/>
            <a:ext cx="8229600" cy="792162"/>
          </a:xfrm>
        </p:spPr>
        <p:txBody>
          <a:bodyPr/>
          <a:lstStyle/>
          <a:p>
            <a:r>
              <a:rPr lang="en-US" dirty="0"/>
              <a:t>Example III: Multi-Value Subquery</a:t>
            </a:r>
          </a:p>
        </p:txBody>
      </p:sp>
      <p:sp>
        <p:nvSpPr>
          <p:cNvPr id="2" name="Date Placeholder 1">
            <a:extLst>
              <a:ext uri="{FF2B5EF4-FFF2-40B4-BE49-F238E27FC236}">
                <a16:creationId xmlns:a16="http://schemas.microsoft.com/office/drawing/2014/main" id="{733D0936-6477-864A-8DF8-0126641054F3}"/>
              </a:ext>
            </a:extLst>
          </p:cNvPr>
          <p:cNvSpPr>
            <a:spLocks noGrp="1"/>
          </p:cNvSpPr>
          <p:nvPr>
            <p:ph type="dt" sz="half" idx="10"/>
          </p:nvPr>
        </p:nvSpPr>
        <p:spPr>
          <a:xfrm>
            <a:off x="457200" y="6553200"/>
            <a:ext cx="2133600" cy="282571"/>
          </a:xfrm>
        </p:spPr>
        <p:txBody>
          <a:bodyPr/>
          <a:lstStyle/>
          <a:p>
            <a:r>
              <a:rPr lang="en-US"/>
              <a:t>v2.0</a:t>
            </a:r>
          </a:p>
        </p:txBody>
      </p:sp>
      <p:sp>
        <p:nvSpPr>
          <p:cNvPr id="3" name="Footer Placeholder 2">
            <a:extLst>
              <a:ext uri="{FF2B5EF4-FFF2-40B4-BE49-F238E27FC236}">
                <a16:creationId xmlns:a16="http://schemas.microsoft.com/office/drawing/2014/main" id="{6FCADD4E-238F-A44E-8709-B7AEE117161D}"/>
              </a:ext>
            </a:extLst>
          </p:cNvPr>
          <p:cNvSpPr>
            <a:spLocks noGrp="1"/>
          </p:cNvSpPr>
          <p:nvPr>
            <p:ph type="ftr" sz="quarter" idx="11"/>
          </p:nvPr>
        </p:nvSpPr>
        <p:spPr>
          <a:xfrm>
            <a:off x="3124200" y="6553200"/>
            <a:ext cx="2895600" cy="282571"/>
          </a:xfrm>
        </p:spPr>
        <p:txBody>
          <a:bodyPr/>
          <a:lstStyle/>
          <a:p>
            <a:r>
              <a:rPr lang="fr-FR"/>
              <a:t>SQL Primer</a:t>
            </a:r>
            <a:endParaRPr lang="en-US" dirty="0"/>
          </a:p>
        </p:txBody>
      </p:sp>
      <p:sp>
        <p:nvSpPr>
          <p:cNvPr id="4" name="Slide Number Placeholder 3">
            <a:extLst>
              <a:ext uri="{FF2B5EF4-FFF2-40B4-BE49-F238E27FC236}">
                <a16:creationId xmlns:a16="http://schemas.microsoft.com/office/drawing/2014/main" id="{7C3E35B5-E6A5-314D-A82B-C1B671299B46}"/>
              </a:ext>
            </a:extLst>
          </p:cNvPr>
          <p:cNvSpPr>
            <a:spLocks noGrp="1"/>
          </p:cNvSpPr>
          <p:nvPr>
            <p:ph type="sldNum" sz="quarter" idx="12"/>
          </p:nvPr>
        </p:nvSpPr>
        <p:spPr>
          <a:xfrm>
            <a:off x="6553200" y="6553200"/>
            <a:ext cx="685800" cy="282571"/>
          </a:xfrm>
        </p:spPr>
        <p:txBody>
          <a:bodyPr/>
          <a:lstStyle/>
          <a:p>
            <a:fld id="{C0F4FBFA-1248-4AAF-9253-30F121885773}" type="slidenum">
              <a:rPr lang="en-US" smtClean="0"/>
              <a:pPr/>
              <a:t>74</a:t>
            </a:fld>
            <a:endParaRPr lang="en-US"/>
          </a:p>
        </p:txBody>
      </p:sp>
      <p:sp>
        <p:nvSpPr>
          <p:cNvPr id="9" name="Rectangle 8">
            <a:extLst>
              <a:ext uri="{FF2B5EF4-FFF2-40B4-BE49-F238E27FC236}">
                <a16:creationId xmlns:a16="http://schemas.microsoft.com/office/drawing/2014/main" id="{B5A319A4-8986-6B4E-8442-8D66F7DE5926}"/>
              </a:ext>
            </a:extLst>
          </p:cNvPr>
          <p:cNvSpPr/>
          <p:nvPr/>
        </p:nvSpPr>
        <p:spPr>
          <a:xfrm>
            <a:off x="513824" y="3581400"/>
            <a:ext cx="8318303" cy="1477328"/>
          </a:xfrm>
          <a:prstGeom prst="rect">
            <a:avLst/>
          </a:prstGeom>
          <a:solidFill>
            <a:schemeClr val="bg2">
              <a:lumMod val="90000"/>
            </a:schemeClr>
          </a:solidFill>
        </p:spPr>
        <p:txBody>
          <a:bodyPr wrap="none">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SELECT</a:t>
            </a:r>
            <a:r>
              <a:rPr lang="en-US" dirty="0">
                <a:solidFill>
                  <a:schemeClr val="tx2">
                    <a:lumMod val="75000"/>
                  </a:schemeClr>
                </a:solidFill>
                <a:latin typeface="Courier New" panose="02070309020205020404" pitchFamily="49" charset="0"/>
                <a:cs typeface="Courier New" panose="02070309020205020404" pitchFamily="49" charset="0"/>
              </a:rPr>
              <a:t> last_name </a:t>
            </a:r>
            <a:r>
              <a:rPr lang="en-US" b="1" dirty="0">
                <a:solidFill>
                  <a:schemeClr val="accent6">
                    <a:lumMod val="75000"/>
                  </a:schemeClr>
                </a:solidFill>
                <a:latin typeface="Courier New" panose="02070309020205020404" pitchFamily="49" charset="0"/>
                <a:cs typeface="Courier New" panose="02070309020205020404" pitchFamily="49" charset="0"/>
              </a:rPr>
              <a:t>AS</a:t>
            </a:r>
            <a:r>
              <a:rPr lang="en-US" dirty="0">
                <a:solidFill>
                  <a:schemeClr val="tx2">
                    <a:lumMod val="75000"/>
                  </a:schemeClr>
                </a:solidFill>
                <a:latin typeface="Courier New" panose="02070309020205020404" pitchFamily="49" charset="0"/>
                <a:cs typeface="Courier New" panose="02070309020205020404" pitchFamily="49" charset="0"/>
              </a:rPr>
              <a:t> `Last Name`, first_name </a:t>
            </a:r>
            <a:r>
              <a:rPr lang="en-US" b="1" dirty="0">
                <a:solidFill>
                  <a:schemeClr val="accent6">
                    <a:lumMod val="75000"/>
                  </a:schemeClr>
                </a:solidFill>
                <a:latin typeface="Courier New" panose="02070309020205020404" pitchFamily="49" charset="0"/>
                <a:cs typeface="Courier New" panose="02070309020205020404" pitchFamily="49" charset="0"/>
              </a:rPr>
              <a:t>AS</a:t>
            </a:r>
            <a:r>
              <a:rPr lang="en-US" dirty="0">
                <a:solidFill>
                  <a:schemeClr val="tx2">
                    <a:lumMod val="75000"/>
                  </a:schemeClr>
                </a:solidFill>
                <a:latin typeface="Courier New" panose="02070309020205020404" pitchFamily="49" charset="0"/>
                <a:cs typeface="Courier New" panose="02070309020205020404" pitchFamily="49" charset="0"/>
              </a:rPr>
              <a:t> `First Name`</a:t>
            </a:r>
          </a:p>
          <a:p>
            <a:r>
              <a:rPr lang="en-US" b="1" dirty="0">
                <a:solidFill>
                  <a:schemeClr val="accent6">
                    <a:lumMod val="75000"/>
                  </a:schemeClr>
                </a:solidFill>
                <a:latin typeface="Courier New" panose="02070309020205020404" pitchFamily="49" charset="0"/>
                <a:cs typeface="Courier New" panose="02070309020205020404" pitchFamily="49" charset="0"/>
              </a:rPr>
              <a:t>FROM</a:t>
            </a:r>
            <a:r>
              <a:rPr lang="en-US" dirty="0">
                <a:solidFill>
                  <a:schemeClr val="tx2">
                    <a:lumMod val="75000"/>
                  </a:schemeClr>
                </a:solidFill>
                <a:latin typeface="Courier New" panose="02070309020205020404" pitchFamily="49" charset="0"/>
                <a:cs typeface="Courier New" panose="02070309020205020404" pitchFamily="49" charset="0"/>
              </a:rPr>
              <a:t> Customer</a:t>
            </a:r>
          </a:p>
          <a:p>
            <a:r>
              <a:rPr lang="en-US" b="1" dirty="0">
                <a:solidFill>
                  <a:schemeClr val="accent6">
                    <a:lumMod val="75000"/>
                  </a:schemeClr>
                </a:solidFill>
                <a:latin typeface="Courier New" panose="02070309020205020404" pitchFamily="49" charset="0"/>
                <a:cs typeface="Courier New" panose="02070309020205020404" pitchFamily="49" charset="0"/>
              </a:rPr>
              <a:t>WHERE</a:t>
            </a:r>
            <a:r>
              <a:rPr lang="en-US" dirty="0">
                <a:solidFill>
                  <a:schemeClr val="tx2">
                    <a:lumMod val="75000"/>
                  </a:schemeClr>
                </a:solidFill>
                <a:latin typeface="Courier New" panose="02070309020205020404" pitchFamily="49" charset="0"/>
                <a:cs typeface="Courier New" panose="02070309020205020404" pitchFamily="49" charset="0"/>
              </a:rPr>
              <a:t> customer_id </a:t>
            </a:r>
            <a:r>
              <a:rPr lang="en-US" b="1" dirty="0">
                <a:solidFill>
                  <a:schemeClr val="accent6">
                    <a:lumMod val="75000"/>
                  </a:schemeClr>
                </a:solidFill>
                <a:latin typeface="Courier New" panose="02070309020205020404" pitchFamily="49" charset="0"/>
                <a:cs typeface="Courier New" panose="02070309020205020404" pitchFamily="49" charset="0"/>
              </a:rPr>
              <a:t>NOT</a:t>
            </a:r>
            <a:r>
              <a:rPr lang="en-US" dirty="0">
                <a:solidFill>
                  <a:schemeClr val="tx2">
                    <a:lumMod val="75000"/>
                  </a:schemeClr>
                </a:solidFill>
                <a:latin typeface="Courier New" panose="02070309020205020404" pitchFamily="49" charset="0"/>
                <a:cs typeface="Courier New" panose="02070309020205020404" pitchFamily="49" charset="0"/>
              </a:rPr>
              <a:t> </a:t>
            </a:r>
            <a:r>
              <a:rPr lang="en-US" b="1" dirty="0">
                <a:solidFill>
                  <a:schemeClr val="accent6">
                    <a:lumMod val="75000"/>
                  </a:schemeClr>
                </a:solidFill>
                <a:latin typeface="Courier New" panose="02070309020205020404" pitchFamily="49" charset="0"/>
                <a:cs typeface="Courier New" panose="02070309020205020404" pitchFamily="49" charset="0"/>
              </a:rPr>
              <a:t>IN</a:t>
            </a:r>
          </a:p>
          <a:p>
            <a:r>
              <a:rPr lang="en-US" dirty="0">
                <a:solidFill>
                  <a:schemeClr val="tx2">
                    <a:lumMod val="75000"/>
                  </a:schemeClr>
                </a:solidFill>
                <a:latin typeface="Courier New" panose="02070309020205020404" pitchFamily="49" charset="0"/>
                <a:cs typeface="Courier New" panose="02070309020205020404" pitchFamily="49" charset="0"/>
              </a:rPr>
              <a:t>  (</a:t>
            </a:r>
            <a:r>
              <a:rPr lang="en-US" b="1" dirty="0">
                <a:solidFill>
                  <a:schemeClr val="accent6">
                    <a:lumMod val="75000"/>
                  </a:schemeClr>
                </a:solidFill>
                <a:latin typeface="Courier New" panose="02070309020205020404" pitchFamily="49" charset="0"/>
                <a:cs typeface="Courier New" panose="02070309020205020404" pitchFamily="49" charset="0"/>
              </a:rPr>
              <a:t>SELECT</a:t>
            </a:r>
            <a:r>
              <a:rPr lang="en-US" dirty="0">
                <a:solidFill>
                  <a:schemeClr val="tx2">
                    <a:lumMod val="75000"/>
                  </a:schemeClr>
                </a:solidFill>
                <a:latin typeface="Courier New" panose="02070309020205020404" pitchFamily="49" charset="0"/>
                <a:cs typeface="Courier New" panose="02070309020205020404" pitchFamily="49" charset="0"/>
              </a:rPr>
              <a:t> customer_id </a:t>
            </a:r>
            <a:r>
              <a:rPr lang="en-US" b="1" dirty="0">
                <a:solidFill>
                  <a:schemeClr val="accent6">
                    <a:lumMod val="75000"/>
                  </a:schemeClr>
                </a:solidFill>
                <a:latin typeface="Courier New" panose="02070309020205020404" pitchFamily="49" charset="0"/>
                <a:cs typeface="Courier New" panose="02070309020205020404" pitchFamily="49" charset="0"/>
              </a:rPr>
              <a:t>FROM</a:t>
            </a:r>
            <a:r>
              <a:rPr lang="en-US" dirty="0">
                <a:solidFill>
                  <a:schemeClr val="tx2">
                    <a:lumMod val="75000"/>
                  </a:schemeClr>
                </a:solidFill>
                <a:latin typeface="Courier New" panose="02070309020205020404" pitchFamily="49" charset="0"/>
                <a:cs typeface="Courier New" panose="02070309020205020404" pitchFamily="49" charset="0"/>
              </a:rPr>
              <a:t> Payment </a:t>
            </a:r>
            <a:r>
              <a:rPr lang="en-US" b="1" dirty="0">
                <a:solidFill>
                  <a:schemeClr val="accent6">
                    <a:lumMod val="75000"/>
                  </a:schemeClr>
                </a:solidFill>
                <a:latin typeface="Courier New" panose="02070309020205020404" pitchFamily="49" charset="0"/>
                <a:cs typeface="Courier New" panose="02070309020205020404" pitchFamily="49" charset="0"/>
              </a:rPr>
              <a:t>WHERE</a:t>
            </a:r>
            <a:r>
              <a:rPr lang="en-US" dirty="0">
                <a:solidFill>
                  <a:schemeClr val="tx2">
                    <a:lumMod val="75000"/>
                  </a:schemeClr>
                </a:solidFill>
                <a:latin typeface="Courier New" panose="02070309020205020404" pitchFamily="49" charset="0"/>
                <a:cs typeface="Courier New" panose="02070309020205020404" pitchFamily="49" charset="0"/>
              </a:rPr>
              <a:t> amount = 0)</a:t>
            </a:r>
          </a:p>
          <a:p>
            <a:r>
              <a:rPr lang="en-US" b="1" dirty="0">
                <a:solidFill>
                  <a:schemeClr val="accent6">
                    <a:lumMod val="75000"/>
                  </a:schemeClr>
                </a:solidFill>
                <a:latin typeface="Courier New" panose="02070309020205020404" pitchFamily="49" charset="0"/>
                <a:cs typeface="Courier New" panose="02070309020205020404" pitchFamily="49" charset="0"/>
              </a:rPr>
              <a:t>ORDER BY </a:t>
            </a:r>
            <a:r>
              <a:rPr lang="en-US" dirty="0">
                <a:solidFill>
                  <a:schemeClr val="tx2">
                    <a:lumMod val="75000"/>
                  </a:schemeClr>
                </a:solidFill>
                <a:latin typeface="Courier New" panose="02070309020205020404" pitchFamily="49" charset="0"/>
                <a:cs typeface="Courier New" panose="02070309020205020404" pitchFamily="49" charset="0"/>
              </a:rPr>
              <a:t>last_name;</a:t>
            </a:r>
          </a:p>
        </p:txBody>
      </p:sp>
      <p:sp>
        <p:nvSpPr>
          <p:cNvPr id="10" name="TextBox 9">
            <a:extLst>
              <a:ext uri="{FF2B5EF4-FFF2-40B4-BE49-F238E27FC236}">
                <a16:creationId xmlns:a16="http://schemas.microsoft.com/office/drawing/2014/main" id="{D14A73BC-D531-1C4D-BEB9-24CB063AF689}"/>
              </a:ext>
            </a:extLst>
          </p:cNvPr>
          <p:cNvSpPr txBox="1"/>
          <p:nvPr/>
        </p:nvSpPr>
        <p:spPr>
          <a:xfrm>
            <a:off x="452120" y="3007162"/>
            <a:ext cx="7848600" cy="461665"/>
          </a:xfrm>
          <a:prstGeom prst="rect">
            <a:avLst/>
          </a:prstGeom>
          <a:noFill/>
        </p:spPr>
        <p:txBody>
          <a:bodyPr wrap="square" rtlCol="0">
            <a:spAutoFit/>
          </a:bodyPr>
          <a:lstStyle/>
          <a:p>
            <a:r>
              <a:rPr lang="en-US" sz="2400" i="1" dirty="0">
                <a:solidFill>
                  <a:schemeClr val="bg2">
                    <a:lumMod val="25000"/>
                  </a:schemeClr>
                </a:solidFill>
                <a:latin typeface="Baskerville" panose="02020502070401020303" pitchFamily="18" charset="0"/>
                <a:ea typeface="Baskerville" panose="02020502070401020303" pitchFamily="18" charset="0"/>
              </a:rPr>
              <a:t>Find all customers who have never received a free film rental.</a:t>
            </a:r>
          </a:p>
        </p:txBody>
      </p:sp>
      <p:pic>
        <p:nvPicPr>
          <p:cNvPr id="6" name="Picture 5">
            <a:extLst>
              <a:ext uri="{FF2B5EF4-FFF2-40B4-BE49-F238E27FC236}">
                <a16:creationId xmlns:a16="http://schemas.microsoft.com/office/drawing/2014/main" id="{EF6FC826-DBB1-0640-8A43-1AC0AF2827B9}"/>
              </a:ext>
            </a:extLst>
          </p:cNvPr>
          <p:cNvPicPr>
            <a:picLocks noChangeAspect="1"/>
          </p:cNvPicPr>
          <p:nvPr/>
        </p:nvPicPr>
        <p:blipFill>
          <a:blip r:embed="rId2"/>
          <a:stretch>
            <a:fillRect/>
          </a:stretch>
        </p:blipFill>
        <p:spPr>
          <a:xfrm>
            <a:off x="457200" y="1447701"/>
            <a:ext cx="2306179" cy="1407160"/>
          </a:xfrm>
          <a:prstGeom prst="rect">
            <a:avLst/>
          </a:prstGeom>
        </p:spPr>
      </p:pic>
      <p:pic>
        <p:nvPicPr>
          <p:cNvPr id="7" name="Picture 6">
            <a:extLst>
              <a:ext uri="{FF2B5EF4-FFF2-40B4-BE49-F238E27FC236}">
                <a16:creationId xmlns:a16="http://schemas.microsoft.com/office/drawing/2014/main" id="{426057AD-A7B3-C641-A8E5-8BE6041478DE}"/>
              </a:ext>
            </a:extLst>
          </p:cNvPr>
          <p:cNvPicPr>
            <a:picLocks noChangeAspect="1"/>
          </p:cNvPicPr>
          <p:nvPr/>
        </p:nvPicPr>
        <p:blipFill>
          <a:blip r:embed="rId3"/>
          <a:stretch>
            <a:fillRect/>
          </a:stretch>
        </p:blipFill>
        <p:spPr>
          <a:xfrm>
            <a:off x="3114040" y="1447701"/>
            <a:ext cx="1801437" cy="1392377"/>
          </a:xfrm>
          <a:prstGeom prst="rect">
            <a:avLst/>
          </a:prstGeom>
        </p:spPr>
      </p:pic>
      <p:pic>
        <p:nvPicPr>
          <p:cNvPr id="8" name="Picture 7">
            <a:extLst>
              <a:ext uri="{FF2B5EF4-FFF2-40B4-BE49-F238E27FC236}">
                <a16:creationId xmlns:a16="http://schemas.microsoft.com/office/drawing/2014/main" id="{5CA67922-8E76-CA48-87D0-3B8AB984672D}"/>
              </a:ext>
            </a:extLst>
          </p:cNvPr>
          <p:cNvPicPr>
            <a:picLocks noChangeAspect="1"/>
          </p:cNvPicPr>
          <p:nvPr/>
        </p:nvPicPr>
        <p:blipFill>
          <a:blip r:embed="rId4"/>
          <a:stretch>
            <a:fillRect/>
          </a:stretch>
        </p:blipFill>
        <p:spPr>
          <a:xfrm>
            <a:off x="452120" y="5171301"/>
            <a:ext cx="2493536" cy="1150187"/>
          </a:xfrm>
          <a:prstGeom prst="rect">
            <a:avLst/>
          </a:prstGeom>
        </p:spPr>
      </p:pic>
    </p:spTree>
    <p:extLst>
      <p:ext uri="{BB962C8B-B14F-4D97-AF65-F5344CB8AC3E}">
        <p14:creationId xmlns:p14="http://schemas.microsoft.com/office/powerpoint/2010/main" val="22155651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75</a:t>
            </a:fld>
            <a:endParaRPr lang="en-US"/>
          </a:p>
        </p:txBody>
      </p:sp>
      <p:sp>
        <p:nvSpPr>
          <p:cNvPr id="2" name="Date Placeholder 1"/>
          <p:cNvSpPr>
            <a:spLocks noGrp="1"/>
          </p:cNvSpPr>
          <p:nvPr>
            <p:ph type="dt" sz="half" idx="10"/>
          </p:nvPr>
        </p:nvSpPr>
        <p:spPr/>
        <p:txBody>
          <a:bodyPr/>
          <a:lstStyle/>
          <a:p>
            <a:r>
              <a:rPr lang="en-US"/>
              <a:t>v2.0</a:t>
            </a:r>
          </a:p>
        </p:txBody>
      </p:sp>
    </p:spTree>
    <p:extLst>
      <p:ext uri="{BB962C8B-B14F-4D97-AF65-F5344CB8AC3E}">
        <p14:creationId xmlns:p14="http://schemas.microsoft.com/office/powerpoint/2010/main" val="33514847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fr-FR"/>
              <a:t>SQL Primer</a:t>
            </a:r>
            <a:endParaRPr lang="en-US" dirty="0"/>
          </a:p>
        </p:txBody>
      </p:sp>
      <p:sp>
        <p:nvSpPr>
          <p:cNvPr id="7" name="Slide Number Placeholder 6"/>
          <p:cNvSpPr>
            <a:spLocks noGrp="1"/>
          </p:cNvSpPr>
          <p:nvPr>
            <p:ph type="sldNum" sz="quarter" idx="12"/>
          </p:nvPr>
        </p:nvSpPr>
        <p:spPr/>
        <p:txBody>
          <a:bodyPr/>
          <a:lstStyle/>
          <a:p>
            <a:fld id="{C0F4FBFA-1248-4AAF-9253-30F121885773}" type="slidenum">
              <a:rPr lang="en-US" smtClean="0"/>
              <a:t>76</a:t>
            </a:fld>
            <a:endParaRPr lang="en-US"/>
          </a:p>
        </p:txBody>
      </p:sp>
      <p:sp>
        <p:nvSpPr>
          <p:cNvPr id="2" name="Date Placeholder 1"/>
          <p:cNvSpPr>
            <a:spLocks noGrp="1"/>
          </p:cNvSpPr>
          <p:nvPr>
            <p:ph type="dt" sz="half" idx="10"/>
          </p:nvPr>
        </p:nvSpPr>
        <p:spPr/>
        <p:txBody>
          <a:bodyPr/>
          <a:lstStyle/>
          <a:p>
            <a:r>
              <a:rPr lang="en-US"/>
              <a:t>v2.0</a:t>
            </a:r>
          </a:p>
        </p:txBody>
      </p:sp>
    </p:spTree>
    <p:extLst>
      <p:ext uri="{BB962C8B-B14F-4D97-AF65-F5344CB8AC3E}">
        <p14:creationId xmlns:p14="http://schemas.microsoft.com/office/powerpoint/2010/main" val="29997298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C6CA-9FC9-B341-B6F8-38D495C5557B}"/>
              </a:ext>
            </a:extLst>
          </p:cNvPr>
          <p:cNvSpPr>
            <a:spLocks noGrp="1"/>
          </p:cNvSpPr>
          <p:nvPr>
            <p:ph type="title"/>
          </p:nvPr>
        </p:nvSpPr>
        <p:spPr/>
        <p:txBody>
          <a:bodyPr/>
          <a:lstStyle/>
          <a:p>
            <a:r>
              <a:rPr lang="en-US" dirty="0"/>
              <a:t>The </a:t>
            </a:r>
            <a:r>
              <a:rPr lang="en-US" i="1" dirty="0"/>
              <a:t>Sakila</a:t>
            </a:r>
            <a:r>
              <a:rPr lang="en-US" dirty="0"/>
              <a:t> Sample Database</a:t>
            </a:r>
          </a:p>
        </p:txBody>
      </p:sp>
      <p:sp>
        <p:nvSpPr>
          <p:cNvPr id="4" name="Date Placeholder 3">
            <a:extLst>
              <a:ext uri="{FF2B5EF4-FFF2-40B4-BE49-F238E27FC236}">
                <a16:creationId xmlns:a16="http://schemas.microsoft.com/office/drawing/2014/main" id="{1C358AF0-4F72-7C44-A1B3-08F1B73BBC6C}"/>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A97B25DA-C429-9B44-987D-B2B7C8805D5D}"/>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4363FFF2-4FA6-4440-98E2-70E10BE9C0EF}"/>
              </a:ext>
            </a:extLst>
          </p:cNvPr>
          <p:cNvSpPr>
            <a:spLocks noGrp="1"/>
          </p:cNvSpPr>
          <p:nvPr>
            <p:ph type="sldNum" sz="quarter" idx="12"/>
          </p:nvPr>
        </p:nvSpPr>
        <p:spPr/>
        <p:txBody>
          <a:bodyPr/>
          <a:lstStyle/>
          <a:p>
            <a:fld id="{C0F4FBFA-1248-4AAF-9253-30F121885773}" type="slidenum">
              <a:rPr lang="en-US" smtClean="0"/>
              <a:t>77</a:t>
            </a:fld>
            <a:endParaRPr lang="en-US"/>
          </a:p>
        </p:txBody>
      </p:sp>
      <p:pic>
        <p:nvPicPr>
          <p:cNvPr id="2050" name="Picture 2" descr="The Sakila Database ERD">
            <a:extLst>
              <a:ext uri="{FF2B5EF4-FFF2-40B4-BE49-F238E27FC236}">
                <a16:creationId xmlns:a16="http://schemas.microsoft.com/office/drawing/2014/main" id="{6A9F2DC1-633C-974B-9891-9C7BC0EB4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65" y="1219200"/>
            <a:ext cx="7817069" cy="51625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29E7C6-B3CA-7845-B2E1-D9C80CBDC40E}"/>
              </a:ext>
            </a:extLst>
          </p:cNvPr>
          <p:cNvSpPr txBox="1"/>
          <p:nvPr/>
        </p:nvSpPr>
        <p:spPr>
          <a:xfrm>
            <a:off x="454572" y="6091535"/>
            <a:ext cx="5943600" cy="461665"/>
          </a:xfrm>
          <a:prstGeom prst="rect">
            <a:avLst/>
          </a:prstGeom>
          <a:noFill/>
        </p:spPr>
        <p:txBody>
          <a:bodyPr wrap="square" rtlCol="0">
            <a:spAutoFit/>
          </a:bodyPr>
          <a:lstStyle/>
          <a:p>
            <a:r>
              <a:rPr lang="en-US" sz="1200" i="1" dirty="0">
                <a:solidFill>
                  <a:schemeClr val="bg2">
                    <a:lumMod val="25000"/>
                  </a:schemeClr>
                </a:solidFill>
                <a:latin typeface="Baskerville" panose="02020502070401020303" pitchFamily="18" charset="0"/>
                <a:ea typeface="Baskerville" panose="02020502070401020303" pitchFamily="18" charset="0"/>
              </a:rPr>
              <a:t>Sakila Database is licensed under the New BSD License and may be used for any purpose with the provision that notice of © 2020 Oracle Corporation appears.</a:t>
            </a:r>
          </a:p>
        </p:txBody>
      </p:sp>
    </p:spTree>
    <p:extLst>
      <p:ext uri="{BB962C8B-B14F-4D97-AF65-F5344CB8AC3E}">
        <p14:creationId xmlns:p14="http://schemas.microsoft.com/office/powerpoint/2010/main" val="116777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FD7E-2177-C64A-8BA1-1DBB1322F489}"/>
              </a:ext>
            </a:extLst>
          </p:cNvPr>
          <p:cNvSpPr>
            <a:spLocks noGrp="1"/>
          </p:cNvSpPr>
          <p:nvPr>
            <p:ph type="title"/>
          </p:nvPr>
        </p:nvSpPr>
        <p:spPr/>
        <p:txBody>
          <a:bodyPr/>
          <a:lstStyle/>
          <a:p>
            <a:r>
              <a:rPr lang="en-US" dirty="0"/>
              <a:t>File-Based Databases</a:t>
            </a:r>
          </a:p>
        </p:txBody>
      </p:sp>
      <p:sp>
        <p:nvSpPr>
          <p:cNvPr id="4" name="Date Placeholder 3">
            <a:extLst>
              <a:ext uri="{FF2B5EF4-FFF2-40B4-BE49-F238E27FC236}">
                <a16:creationId xmlns:a16="http://schemas.microsoft.com/office/drawing/2014/main" id="{80D0452A-FE9B-7746-BAEE-D5C594912DAF}"/>
              </a:ext>
            </a:extLst>
          </p:cNvPr>
          <p:cNvSpPr>
            <a:spLocks noGrp="1"/>
          </p:cNvSpPr>
          <p:nvPr>
            <p:ph type="dt" sz="half" idx="10"/>
          </p:nvPr>
        </p:nvSpPr>
        <p:spPr/>
        <p:txBody>
          <a:bodyPr/>
          <a:lstStyle/>
          <a:p>
            <a:r>
              <a:rPr lang="en-US"/>
              <a:t>v2.0</a:t>
            </a:r>
          </a:p>
        </p:txBody>
      </p:sp>
      <p:sp>
        <p:nvSpPr>
          <p:cNvPr id="5" name="Footer Placeholder 4">
            <a:extLst>
              <a:ext uri="{FF2B5EF4-FFF2-40B4-BE49-F238E27FC236}">
                <a16:creationId xmlns:a16="http://schemas.microsoft.com/office/drawing/2014/main" id="{BF6476D5-3EC5-4C40-BD13-0619096F7A04}"/>
              </a:ext>
            </a:extLst>
          </p:cNvPr>
          <p:cNvSpPr>
            <a:spLocks noGrp="1"/>
          </p:cNvSpPr>
          <p:nvPr>
            <p:ph type="ftr" sz="quarter" idx="11"/>
          </p:nvPr>
        </p:nvSpPr>
        <p:spPr/>
        <p:txBody>
          <a:bodyPr/>
          <a:lstStyle/>
          <a:p>
            <a:r>
              <a:rPr lang="fr-FR"/>
              <a:t>SQL Primer</a:t>
            </a:r>
            <a:endParaRPr lang="en-US" dirty="0"/>
          </a:p>
        </p:txBody>
      </p:sp>
      <p:sp>
        <p:nvSpPr>
          <p:cNvPr id="6" name="Slide Number Placeholder 5">
            <a:extLst>
              <a:ext uri="{FF2B5EF4-FFF2-40B4-BE49-F238E27FC236}">
                <a16:creationId xmlns:a16="http://schemas.microsoft.com/office/drawing/2014/main" id="{E0779F70-0537-3244-BDFA-FC9BA75AEE22}"/>
              </a:ext>
            </a:extLst>
          </p:cNvPr>
          <p:cNvSpPr>
            <a:spLocks noGrp="1"/>
          </p:cNvSpPr>
          <p:nvPr>
            <p:ph type="sldNum" sz="quarter" idx="12"/>
          </p:nvPr>
        </p:nvSpPr>
        <p:spPr/>
        <p:txBody>
          <a:bodyPr/>
          <a:lstStyle/>
          <a:p>
            <a:fld id="{C0F4FBFA-1248-4AAF-9253-30F121885773}" type="slidenum">
              <a:rPr lang="en-US" smtClean="0"/>
              <a:t>8</a:t>
            </a:fld>
            <a:endParaRPr lang="en-US"/>
          </a:p>
        </p:txBody>
      </p:sp>
      <p:grpSp>
        <p:nvGrpSpPr>
          <p:cNvPr id="15" name="Group 14">
            <a:extLst>
              <a:ext uri="{FF2B5EF4-FFF2-40B4-BE49-F238E27FC236}">
                <a16:creationId xmlns:a16="http://schemas.microsoft.com/office/drawing/2014/main" id="{97BEFD00-E2F0-864E-8F54-8A7B4D457CED}"/>
              </a:ext>
            </a:extLst>
          </p:cNvPr>
          <p:cNvGrpSpPr/>
          <p:nvPr/>
        </p:nvGrpSpPr>
        <p:grpSpPr>
          <a:xfrm>
            <a:off x="720391" y="3318121"/>
            <a:ext cx="1445400" cy="1445400"/>
            <a:chOff x="1831200" y="3891000"/>
            <a:chExt cx="1445400" cy="1445400"/>
          </a:xfrm>
        </p:grpSpPr>
        <p:pic>
          <p:nvPicPr>
            <p:cNvPr id="12" name="Graphic 11" descr="Internet">
              <a:extLst>
                <a:ext uri="{FF2B5EF4-FFF2-40B4-BE49-F238E27FC236}">
                  <a16:creationId xmlns:a16="http://schemas.microsoft.com/office/drawing/2014/main" id="{54410527-183B-BA42-A6B6-A6F2650E46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1200" y="3891000"/>
              <a:ext cx="1445400" cy="1445400"/>
            </a:xfrm>
            <a:prstGeom prst="rect">
              <a:avLst/>
            </a:prstGeom>
          </p:spPr>
        </p:pic>
        <p:pic>
          <p:nvPicPr>
            <p:cNvPr id="14" name="Picture 13">
              <a:extLst>
                <a:ext uri="{FF2B5EF4-FFF2-40B4-BE49-F238E27FC236}">
                  <a16:creationId xmlns:a16="http://schemas.microsoft.com/office/drawing/2014/main" id="{052E553C-CBBE-C344-8FDE-F8A30EB385EB}"/>
                </a:ext>
              </a:extLst>
            </p:cNvPr>
            <p:cNvPicPr>
              <a:picLocks noChangeAspect="1"/>
            </p:cNvPicPr>
            <p:nvPr/>
          </p:nvPicPr>
          <p:blipFill>
            <a:blip r:embed="rId4"/>
            <a:stretch>
              <a:fillRect/>
            </a:stretch>
          </p:blipFill>
          <p:spPr>
            <a:xfrm>
              <a:off x="2149872" y="4343416"/>
              <a:ext cx="808055" cy="457183"/>
            </a:xfrm>
            <a:prstGeom prst="rect">
              <a:avLst/>
            </a:prstGeom>
          </p:spPr>
        </p:pic>
      </p:grpSp>
      <p:pic>
        <p:nvPicPr>
          <p:cNvPr id="20" name="Graphic 19" descr="Server">
            <a:extLst>
              <a:ext uri="{FF2B5EF4-FFF2-40B4-BE49-F238E27FC236}">
                <a16:creationId xmlns:a16="http://schemas.microsoft.com/office/drawing/2014/main" id="{3706DFB5-39E9-894D-896F-E7EA40A27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8851" y="3396758"/>
            <a:ext cx="728566" cy="728566"/>
          </a:xfrm>
          <a:prstGeom prst="rect">
            <a:avLst/>
          </a:prstGeom>
        </p:spPr>
      </p:pic>
      <p:pic>
        <p:nvPicPr>
          <p:cNvPr id="22" name="Graphic 21" descr="Database">
            <a:extLst>
              <a:ext uri="{FF2B5EF4-FFF2-40B4-BE49-F238E27FC236}">
                <a16:creationId xmlns:a16="http://schemas.microsoft.com/office/drawing/2014/main" id="{A51D4BB9-F0E3-C249-A69D-9F88AB5A21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65402" y="3303841"/>
            <a:ext cx="914400" cy="914400"/>
          </a:xfrm>
          <a:prstGeom prst="rect">
            <a:avLst/>
          </a:prstGeom>
        </p:spPr>
      </p:pic>
      <p:pic>
        <p:nvPicPr>
          <p:cNvPr id="24" name="Graphic 23" descr="Transfer">
            <a:extLst>
              <a:ext uri="{FF2B5EF4-FFF2-40B4-BE49-F238E27FC236}">
                <a16:creationId xmlns:a16="http://schemas.microsoft.com/office/drawing/2014/main" id="{E517869D-EE40-8848-88F9-E6B6FE656A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65372" y="3545493"/>
            <a:ext cx="339319" cy="339319"/>
          </a:xfrm>
          <a:prstGeom prst="rect">
            <a:avLst/>
          </a:prstGeom>
        </p:spPr>
      </p:pic>
      <p:sp>
        <p:nvSpPr>
          <p:cNvPr id="27" name="TextBox 26">
            <a:extLst>
              <a:ext uri="{FF2B5EF4-FFF2-40B4-BE49-F238E27FC236}">
                <a16:creationId xmlns:a16="http://schemas.microsoft.com/office/drawing/2014/main" id="{19787323-D128-AA4E-946F-125CDE9330AD}"/>
              </a:ext>
            </a:extLst>
          </p:cNvPr>
          <p:cNvSpPr txBox="1"/>
          <p:nvPr/>
        </p:nvSpPr>
        <p:spPr>
          <a:xfrm>
            <a:off x="2398846" y="4169739"/>
            <a:ext cx="968854" cy="430887"/>
          </a:xfrm>
          <a:prstGeom prst="rect">
            <a:avLst/>
          </a:prstGeom>
          <a:noFill/>
        </p:spPr>
        <p:txBody>
          <a:bodyPr wrap="square" rtlCol="0">
            <a:spAutoFit/>
          </a:bodyPr>
          <a:lstStyle/>
          <a:p>
            <a:pPr algn="ctr"/>
            <a:r>
              <a:rPr lang="en-US" sz="1100" dirty="0"/>
              <a:t>SQLite Database File</a:t>
            </a:r>
          </a:p>
        </p:txBody>
      </p:sp>
      <p:sp>
        <p:nvSpPr>
          <p:cNvPr id="31" name="TextBox 30">
            <a:extLst>
              <a:ext uri="{FF2B5EF4-FFF2-40B4-BE49-F238E27FC236}">
                <a16:creationId xmlns:a16="http://schemas.microsoft.com/office/drawing/2014/main" id="{740C4C13-4507-DA4C-886B-8DE1BAE2765C}"/>
              </a:ext>
            </a:extLst>
          </p:cNvPr>
          <p:cNvSpPr txBox="1"/>
          <p:nvPr/>
        </p:nvSpPr>
        <p:spPr>
          <a:xfrm>
            <a:off x="393718" y="1292203"/>
            <a:ext cx="8356563" cy="830997"/>
          </a:xfrm>
          <a:prstGeom prst="rect">
            <a:avLst/>
          </a:prstGeom>
          <a:noFill/>
        </p:spPr>
        <p:txBody>
          <a:bodyPr wrap="square" rtlCol="0">
            <a:spAutoFit/>
          </a:bodyPr>
          <a:lstStyle/>
          <a:p>
            <a:r>
              <a:rPr lang="en-US" sz="1600" dirty="0">
                <a:solidFill>
                  <a:schemeClr val="accent5">
                    <a:lumMod val="50000"/>
                  </a:schemeClr>
                </a:solidFill>
              </a:rPr>
              <a:t>While most database management systems are client/server databases, some are not. For example, SQLite and Microsoft Access are serverless, file-based databases where all database processing occurs within the application.</a:t>
            </a:r>
          </a:p>
        </p:txBody>
      </p:sp>
      <p:sp>
        <p:nvSpPr>
          <p:cNvPr id="32" name="TextBox 31">
            <a:extLst>
              <a:ext uri="{FF2B5EF4-FFF2-40B4-BE49-F238E27FC236}">
                <a16:creationId xmlns:a16="http://schemas.microsoft.com/office/drawing/2014/main" id="{03DCE1D7-8CAF-8C45-8ABC-7F3F6F647F58}"/>
              </a:ext>
            </a:extLst>
          </p:cNvPr>
          <p:cNvSpPr txBox="1"/>
          <p:nvPr/>
        </p:nvSpPr>
        <p:spPr>
          <a:xfrm>
            <a:off x="740648" y="4485647"/>
            <a:ext cx="1391245" cy="600164"/>
          </a:xfrm>
          <a:prstGeom prst="rect">
            <a:avLst/>
          </a:prstGeom>
          <a:noFill/>
        </p:spPr>
        <p:txBody>
          <a:bodyPr wrap="square" rtlCol="0">
            <a:spAutoFit/>
          </a:bodyPr>
          <a:lstStyle/>
          <a:p>
            <a:pPr algn="ctr"/>
            <a:r>
              <a:rPr lang="en-US" sz="1100" dirty="0">
                <a:solidFill>
                  <a:schemeClr val="bg2">
                    <a:lumMod val="25000"/>
                  </a:schemeClr>
                </a:solidFill>
              </a:rPr>
              <a:t>Client program with embedded SQLite database library</a:t>
            </a:r>
          </a:p>
        </p:txBody>
      </p:sp>
    </p:spTree>
    <p:extLst>
      <p:ext uri="{BB962C8B-B14F-4D97-AF65-F5344CB8AC3E}">
        <p14:creationId xmlns:p14="http://schemas.microsoft.com/office/powerpoint/2010/main" val="8293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m new to relational database. I am trying to run a query to displ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825" y="2514600"/>
            <a:ext cx="4286750" cy="2438400"/>
          </a:xfrm>
          <a:prstGeom prst="rect">
            <a:avLst/>
          </a:prstGeom>
        </p:spPr>
      </p:pic>
      <p:sp>
        <p:nvSpPr>
          <p:cNvPr id="18434" name="Rectangle 2"/>
          <p:cNvSpPr>
            <a:spLocks noGrp="1" noChangeArrowheads="1"/>
          </p:cNvSpPr>
          <p:nvPr>
            <p:ph type="title"/>
          </p:nvPr>
        </p:nvSpPr>
        <p:spPr/>
        <p:txBody>
          <a:bodyPr/>
          <a:lstStyle/>
          <a:p>
            <a:r>
              <a:rPr lang="en-US"/>
              <a:t>Relational Database Model</a:t>
            </a:r>
          </a:p>
        </p:txBody>
      </p:sp>
      <p:sp>
        <p:nvSpPr>
          <p:cNvPr id="30723" name="Rectangle 3"/>
          <p:cNvSpPr>
            <a:spLocks noGrp="1" noChangeArrowheads="1"/>
          </p:cNvSpPr>
          <p:nvPr>
            <p:ph idx="1"/>
          </p:nvPr>
        </p:nvSpPr>
        <p:spPr/>
        <p:txBody>
          <a:bodyPr>
            <a:normAutofit lnSpcReduction="10000"/>
          </a:bodyPr>
          <a:lstStyle/>
          <a:p>
            <a:r>
              <a:rPr lang="en-US" dirty="0"/>
              <a:t>The relational data model is the most used database structure:</a:t>
            </a:r>
          </a:p>
          <a:p>
            <a:pPr lvl="1"/>
            <a:r>
              <a:rPr lang="en-US" dirty="0"/>
              <a:t>physical data storage aspects are hidden</a:t>
            </a:r>
          </a:p>
          <a:p>
            <a:pPr lvl="1"/>
            <a:r>
              <a:rPr lang="en-US" dirty="0"/>
              <a:t>data records are </a:t>
            </a:r>
            <a:br>
              <a:rPr lang="en-US" dirty="0"/>
            </a:br>
            <a:r>
              <a:rPr lang="en-US" dirty="0"/>
              <a:t>logically stored in </a:t>
            </a:r>
            <a:br>
              <a:rPr lang="en-US" dirty="0"/>
            </a:br>
            <a:r>
              <a:rPr lang="en-US" dirty="0"/>
              <a:t>tables</a:t>
            </a:r>
          </a:p>
          <a:p>
            <a:pPr lvl="1"/>
            <a:r>
              <a:rPr lang="en-US" dirty="0"/>
              <a:t>each table contains </a:t>
            </a:r>
            <a:br>
              <a:rPr lang="en-US" dirty="0"/>
            </a:br>
            <a:r>
              <a:rPr lang="en-US" dirty="0"/>
              <a:t>related entries in rows</a:t>
            </a:r>
          </a:p>
          <a:p>
            <a:pPr lvl="1"/>
            <a:r>
              <a:rPr lang="en-US" dirty="0"/>
              <a:t>each row represents a data record </a:t>
            </a:r>
          </a:p>
          <a:p>
            <a:pPr lvl="1"/>
            <a:r>
              <a:rPr lang="en-US" dirty="0"/>
              <a:t>SQL is used to access the data records</a:t>
            </a:r>
          </a:p>
        </p:txBody>
      </p:sp>
      <p:sp>
        <p:nvSpPr>
          <p:cNvPr id="4" name="Date Placeholder 3"/>
          <p:cNvSpPr>
            <a:spLocks noGrp="1"/>
          </p:cNvSpPr>
          <p:nvPr>
            <p:ph type="dt" sz="half" idx="10"/>
          </p:nvPr>
        </p:nvSpPr>
        <p:spPr/>
        <p:txBody>
          <a:bodyPr/>
          <a:lstStyle/>
          <a:p>
            <a:r>
              <a:rPr lang="en-US"/>
              <a:t>v2.0</a:t>
            </a:r>
          </a:p>
        </p:txBody>
      </p:sp>
      <p:sp>
        <p:nvSpPr>
          <p:cNvPr id="5" name="Footer Placeholder 4"/>
          <p:cNvSpPr>
            <a:spLocks noGrp="1"/>
          </p:cNvSpPr>
          <p:nvPr>
            <p:ph type="ftr" sz="quarter" idx="11"/>
          </p:nvPr>
        </p:nvSpPr>
        <p:spPr/>
        <p:txBody>
          <a:bodyPr/>
          <a:lstStyle/>
          <a:p>
            <a:r>
              <a:rPr lang="en-US"/>
              <a:t>SQL Primer</a:t>
            </a:r>
          </a:p>
        </p:txBody>
      </p:sp>
      <p:sp>
        <p:nvSpPr>
          <p:cNvPr id="6" name="Slide Number Placeholder 5"/>
          <p:cNvSpPr>
            <a:spLocks noGrp="1"/>
          </p:cNvSpPr>
          <p:nvPr>
            <p:ph type="sldNum" sz="quarter" idx="12"/>
          </p:nvPr>
        </p:nvSpPr>
        <p:spPr/>
        <p:txBody>
          <a:bodyPr/>
          <a:lstStyle/>
          <a:p>
            <a:fld id="{C0F4FBFA-1248-4AAF-9253-30F121885773}" type="slidenum">
              <a:rPr lang="en-US" smtClean="0"/>
              <a:pPr/>
              <a:t>9</a:t>
            </a:fld>
            <a:endParaRPr lang="en-US"/>
          </a:p>
        </p:txBody>
      </p:sp>
    </p:spTree>
    <p:extLst>
      <p:ext uri="{BB962C8B-B14F-4D97-AF65-F5344CB8AC3E}">
        <p14:creationId xmlns:p14="http://schemas.microsoft.com/office/powerpoint/2010/main" val="2338198742"/>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4ad56386a1bf69cb064bbbd491c45b279a867c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4664</Words>
  <Application>Microsoft Office PowerPoint</Application>
  <PresentationFormat>On-screen Show (4:3)</PresentationFormat>
  <Paragraphs>757</Paragraphs>
  <Slides>77</Slides>
  <Notes>13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2" baseType="lpstr">
      <vt:lpstr>American Typewriter</vt:lpstr>
      <vt:lpstr>Arial</vt:lpstr>
      <vt:lpstr>Avenir Book</vt:lpstr>
      <vt:lpstr>Baskerville</vt:lpstr>
      <vt:lpstr>Book Antiqua</vt:lpstr>
      <vt:lpstr>Bookman Old Style</vt:lpstr>
      <vt:lpstr>Calibri</vt:lpstr>
      <vt:lpstr>Chalkboard SE</vt:lpstr>
      <vt:lpstr>Courier</vt:lpstr>
      <vt:lpstr>Courier New</vt:lpstr>
      <vt:lpstr>Futura Medium</vt:lpstr>
      <vt:lpstr>Times New Roman</vt:lpstr>
      <vt:lpstr>Wingdings</vt:lpstr>
      <vt:lpstr>Office Theme</vt:lpstr>
      <vt:lpstr>ClipArt</vt:lpstr>
      <vt:lpstr>SQL Primer: SELECT</vt:lpstr>
      <vt:lpstr>PowerPoint Presentation</vt:lpstr>
      <vt:lpstr>PowerPoint Presentation</vt:lpstr>
      <vt:lpstr>SQL as a Query Language</vt:lpstr>
      <vt:lpstr>Performing Queries</vt:lpstr>
      <vt:lpstr>Flow of a Query</vt:lpstr>
      <vt:lpstr>Client/Server Model</vt:lpstr>
      <vt:lpstr>File-Based Databases</vt:lpstr>
      <vt:lpstr>Relational Database Model</vt:lpstr>
      <vt:lpstr>Simple Query from a Simple Schema</vt:lpstr>
      <vt:lpstr>Schema Components</vt:lpstr>
      <vt:lpstr>Simple ad hoc Query in SQLite</vt:lpstr>
      <vt:lpstr>Terminology</vt:lpstr>
      <vt:lpstr>More Terminology</vt:lpstr>
      <vt:lpstr>Even More Terminology</vt:lpstr>
      <vt:lpstr>Summary, Review, &amp; Questions…</vt:lpstr>
      <vt:lpstr>PowerPoint Presentation</vt:lpstr>
      <vt:lpstr>The Asset Database Schema</vt:lpstr>
      <vt:lpstr>Review of Query Process</vt:lpstr>
      <vt:lpstr>Anatomy of a SQL Query: SELECT</vt:lpstr>
      <vt:lpstr>Simple Query from Single Table</vt:lpstr>
      <vt:lpstr>Defining Column Aliases</vt:lpstr>
      <vt:lpstr>Limit the Rows in Result Set</vt:lpstr>
      <vt:lpstr>PowerPoint Presentation</vt:lpstr>
      <vt:lpstr>Specify Order of Rows (Sorting)</vt:lpstr>
      <vt:lpstr>Retrieving Data from a Large Database</vt:lpstr>
      <vt:lpstr>Literals</vt:lpstr>
      <vt:lpstr>Expressions and Calculations</vt:lpstr>
      <vt:lpstr>Functions</vt:lpstr>
      <vt:lpstr>Common Built-in Functions</vt:lpstr>
      <vt:lpstr>Removing Duplicates: DISTINCT</vt:lpstr>
      <vt:lpstr>Summary, Review, &amp; Questions…</vt:lpstr>
      <vt:lpstr>PowerPoint Presentation</vt:lpstr>
      <vt:lpstr>The WHERE Clause</vt:lpstr>
      <vt:lpstr>Testing for NULL</vt:lpstr>
      <vt:lpstr>Order of Precedence</vt:lpstr>
      <vt:lpstr>Text Matching with the LIKE Operator</vt:lpstr>
      <vt:lpstr>Ranges with BETWEEN</vt:lpstr>
      <vt:lpstr>Match Sets with the IN Operator</vt:lpstr>
      <vt:lpstr>Existential Qualifiers</vt:lpstr>
      <vt:lpstr>Example:  Existential Quantifiers</vt:lpstr>
      <vt:lpstr>Summary: Building Conditions</vt:lpstr>
      <vt:lpstr>Example: Conditional Expression</vt:lpstr>
      <vt:lpstr>Unions: Combining Query Results</vt:lpstr>
      <vt:lpstr>Summary, Review, &amp; Questions…</vt:lpstr>
      <vt:lpstr>PowerPoint Presentation</vt:lpstr>
      <vt:lpstr>Date and Time Encoding in SQL</vt:lpstr>
      <vt:lpstr>Text vs Date Columns</vt:lpstr>
      <vt:lpstr>Extract Date from Time Stamp</vt:lpstr>
      <vt:lpstr>Extract Date Components</vt:lpstr>
      <vt:lpstr>Range Testing Dates</vt:lpstr>
      <vt:lpstr>Summary, Review, &amp; Questions…</vt:lpstr>
      <vt:lpstr>PowerPoint Presentation</vt:lpstr>
      <vt:lpstr>PowerPoint Presentation</vt:lpstr>
      <vt:lpstr>Aggregation Functions</vt:lpstr>
      <vt:lpstr>Common Aggregation Functions</vt:lpstr>
      <vt:lpstr>Effect of NULL on Counting</vt:lpstr>
      <vt:lpstr>Counting Distinct Values</vt:lpstr>
      <vt:lpstr>Aggregation with GROUP BY</vt:lpstr>
      <vt:lpstr>Summary, Review, &amp; Questions…</vt:lpstr>
      <vt:lpstr>PowerPoint Presentation</vt:lpstr>
      <vt:lpstr>PowerPoint Presentation</vt:lpstr>
      <vt:lpstr>Generating Single-Column Groups</vt:lpstr>
      <vt:lpstr>Grouping with Aggregate Functions</vt:lpstr>
      <vt:lpstr>Selecting Specific Groups: HAVING</vt:lpstr>
      <vt:lpstr>Multi-Column Grouping</vt:lpstr>
      <vt:lpstr>Combining Clauses</vt:lpstr>
      <vt:lpstr>Summary, Review, &amp; Questions…</vt:lpstr>
      <vt:lpstr>PowerPoint Presentation</vt:lpstr>
      <vt:lpstr>PowerPoint Presentation</vt:lpstr>
      <vt:lpstr>Role of Subqueries</vt:lpstr>
      <vt:lpstr>Example I: Single-Value Subquery</vt:lpstr>
      <vt:lpstr>Example II: Single-Value Subquery</vt:lpstr>
      <vt:lpstr>Example III: Multi-Value Subquery</vt:lpstr>
      <vt:lpstr>Summary, Review, &amp; Questions…</vt:lpstr>
      <vt:lpstr>Summary, Review, &amp; Questions…</vt:lpstr>
      <vt:lpstr>The Sakila Sample Database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Primer</dc:title>
  <dc:creator>Martin Schedlbauer</dc:creator>
  <cp:lastModifiedBy>Martin</cp:lastModifiedBy>
  <cp:revision>2</cp:revision>
  <dcterms:created xsi:type="dcterms:W3CDTF">2020-10-12T18:53:46Z</dcterms:created>
  <dcterms:modified xsi:type="dcterms:W3CDTF">2022-08-16T07:56:01Z</dcterms:modified>
</cp:coreProperties>
</file>