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0"/>
  </p:notesMasterIdLst>
  <p:handoutMasterIdLst>
    <p:handoutMasterId r:id="rId81"/>
  </p:handoutMasterIdLst>
  <p:sldIdLst>
    <p:sldId id="256" r:id="rId2"/>
    <p:sldId id="362" r:id="rId3"/>
    <p:sldId id="445" r:id="rId4"/>
    <p:sldId id="486" r:id="rId5"/>
    <p:sldId id="442" r:id="rId6"/>
    <p:sldId id="441" r:id="rId7"/>
    <p:sldId id="493" r:id="rId8"/>
    <p:sldId id="496" r:id="rId9"/>
    <p:sldId id="494" r:id="rId10"/>
    <p:sldId id="495" r:id="rId11"/>
    <p:sldId id="497" r:id="rId12"/>
    <p:sldId id="446" r:id="rId13"/>
    <p:sldId id="447" r:id="rId14"/>
    <p:sldId id="487" r:id="rId15"/>
    <p:sldId id="488" r:id="rId16"/>
    <p:sldId id="489" r:id="rId17"/>
    <p:sldId id="330" r:id="rId18"/>
    <p:sldId id="448" r:id="rId19"/>
    <p:sldId id="501" r:id="rId20"/>
    <p:sldId id="506" r:id="rId21"/>
    <p:sldId id="455" r:id="rId22"/>
    <p:sldId id="456" r:id="rId23"/>
    <p:sldId id="500" r:id="rId24"/>
    <p:sldId id="505" r:id="rId25"/>
    <p:sldId id="498" r:id="rId26"/>
    <p:sldId id="499" r:id="rId27"/>
    <p:sldId id="502" r:id="rId28"/>
    <p:sldId id="503" r:id="rId29"/>
    <p:sldId id="504" r:id="rId30"/>
    <p:sldId id="542" r:id="rId31"/>
    <p:sldId id="507" r:id="rId32"/>
    <p:sldId id="464" r:id="rId33"/>
    <p:sldId id="474" r:id="rId34"/>
    <p:sldId id="517" r:id="rId35"/>
    <p:sldId id="518" r:id="rId36"/>
    <p:sldId id="519" r:id="rId37"/>
    <p:sldId id="520" r:id="rId38"/>
    <p:sldId id="521" r:id="rId39"/>
    <p:sldId id="522" r:id="rId40"/>
    <p:sldId id="523" r:id="rId41"/>
    <p:sldId id="524" r:id="rId42"/>
    <p:sldId id="525" r:id="rId43"/>
    <p:sldId id="526" r:id="rId44"/>
    <p:sldId id="527" r:id="rId45"/>
    <p:sldId id="528" r:id="rId46"/>
    <p:sldId id="529" r:id="rId47"/>
    <p:sldId id="530" r:id="rId48"/>
    <p:sldId id="538" r:id="rId49"/>
    <p:sldId id="539" r:id="rId50"/>
    <p:sldId id="541" r:id="rId51"/>
    <p:sldId id="543" r:id="rId52"/>
    <p:sldId id="544" r:id="rId53"/>
    <p:sldId id="545" r:id="rId54"/>
    <p:sldId id="531" r:id="rId55"/>
    <p:sldId id="532" r:id="rId56"/>
    <p:sldId id="533" r:id="rId57"/>
    <p:sldId id="534" r:id="rId58"/>
    <p:sldId id="535" r:id="rId59"/>
    <p:sldId id="536" r:id="rId60"/>
    <p:sldId id="537" r:id="rId61"/>
    <p:sldId id="475" r:id="rId62"/>
    <p:sldId id="516" r:id="rId63"/>
    <p:sldId id="467" r:id="rId64"/>
    <p:sldId id="468" r:id="rId65"/>
    <p:sldId id="470" r:id="rId66"/>
    <p:sldId id="471" r:id="rId67"/>
    <p:sldId id="473" r:id="rId68"/>
    <p:sldId id="404" r:id="rId69"/>
    <p:sldId id="449" r:id="rId70"/>
    <p:sldId id="433" r:id="rId71"/>
    <p:sldId id="434" r:id="rId72"/>
    <p:sldId id="435" r:id="rId73"/>
    <p:sldId id="436" r:id="rId74"/>
    <p:sldId id="514" r:id="rId75"/>
    <p:sldId id="437" r:id="rId76"/>
    <p:sldId id="438" r:id="rId77"/>
    <p:sldId id="515" r:id="rId78"/>
    <p:sldId id="450" r:id="rId79"/>
  </p:sldIdLst>
  <p:sldSz cx="9144000" cy="6858000" type="screen4x3"/>
  <p:notesSz cx="6858000" cy="9144000"/>
  <p:custDataLst>
    <p:tags r:id="rId8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98"/>
    <p:restoredTop sz="99008" autoAdjust="0"/>
  </p:normalViewPr>
  <p:slideViewPr>
    <p:cSldViewPr>
      <p:cViewPr varScale="1">
        <p:scale>
          <a:sx n="147" d="100"/>
          <a:sy n="147" d="100"/>
        </p:scale>
        <p:origin x="400" y="19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510"/>
    </p:cViewPr>
  </p:sorterViewPr>
  <p:notesViewPr>
    <p:cSldViewPr>
      <p:cViewPr varScale="1">
        <p:scale>
          <a:sx n="60" d="100"/>
          <a:sy n="60" d="100"/>
        </p:scale>
        <p:origin x="-25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Interaction Devices</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C50FD8-E282-644B-898D-38C7B8A23BD0}" type="datetime1">
              <a:rPr lang="en-US" smtClean="0"/>
              <a:t>5/22/23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IS4300 - HCI</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8CA270-C59E-4F70-B09B-8474744719AD}" type="slidenum">
              <a:rPr lang="en-US" smtClean="0"/>
              <a:t>‹#›</a:t>
            </a:fld>
            <a:endParaRPr lang="en-US"/>
          </a:p>
        </p:txBody>
      </p:sp>
    </p:spTree>
    <p:extLst>
      <p:ext uri="{BB962C8B-B14F-4D97-AF65-F5344CB8AC3E}">
        <p14:creationId xmlns:p14="http://schemas.microsoft.com/office/powerpoint/2010/main" val="119539679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Interaction Devices</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5E100A-5C32-754D-9CA2-B6C7FF34773E}" type="datetime1">
              <a:rPr lang="en-US" smtClean="0"/>
              <a:t>5/22/23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IS4300 - HCI</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7BEF0-F076-4906-A921-C330E6E308E9}" type="slidenum">
              <a:rPr lang="en-US" smtClean="0"/>
              <a:t>‹#›</a:t>
            </a:fld>
            <a:endParaRPr lang="en-US"/>
          </a:p>
        </p:txBody>
      </p:sp>
    </p:spTree>
    <p:extLst>
      <p:ext uri="{BB962C8B-B14F-4D97-AF65-F5344CB8AC3E}">
        <p14:creationId xmlns:p14="http://schemas.microsoft.com/office/powerpoint/2010/main" val="2133299320"/>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HCI</a:t>
            </a:r>
          </a:p>
        </p:txBody>
      </p:sp>
      <p:sp>
        <p:nvSpPr>
          <p:cNvPr id="5" name="Footer Placeholder 4"/>
          <p:cNvSpPr>
            <a:spLocks noGrp="1"/>
          </p:cNvSpPr>
          <p:nvPr>
            <p:ph type="ftr" sz="quarter" idx="11"/>
          </p:nvPr>
        </p:nvSpPr>
        <p:spPr/>
        <p:txBody>
          <a:bodyPr/>
          <a:lstStyle/>
          <a:p>
            <a:r>
              <a:rPr lang="en-US"/>
              <a:t>Interaction Devices</a:t>
            </a:r>
          </a:p>
        </p:txBody>
      </p:sp>
      <p:sp>
        <p:nvSpPr>
          <p:cNvPr id="6" name="Slide Number Placeholder 5"/>
          <p:cNvSpPr>
            <a:spLocks noGrp="1"/>
          </p:cNvSpPr>
          <p:nvPr>
            <p:ph type="sldNum" sz="quarter" idx="12"/>
          </p:nvPr>
        </p:nvSpPr>
        <p:spPr/>
        <p:txBody>
          <a:bodyPr/>
          <a:lstStyle/>
          <a:p>
            <a:fld id="{C0F4FBFA-1248-4AAF-9253-30F12188577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HCI</a:t>
            </a:r>
          </a:p>
        </p:txBody>
      </p:sp>
      <p:sp>
        <p:nvSpPr>
          <p:cNvPr id="5" name="Footer Placeholder 4"/>
          <p:cNvSpPr>
            <a:spLocks noGrp="1"/>
          </p:cNvSpPr>
          <p:nvPr>
            <p:ph type="ftr" sz="quarter" idx="11"/>
          </p:nvPr>
        </p:nvSpPr>
        <p:spPr/>
        <p:txBody>
          <a:bodyPr/>
          <a:lstStyle/>
          <a:p>
            <a:r>
              <a:rPr lang="en-US"/>
              <a:t>Interaction Devices</a:t>
            </a:r>
          </a:p>
        </p:txBody>
      </p:sp>
      <p:sp>
        <p:nvSpPr>
          <p:cNvPr id="6" name="Slide Number Placeholder 5"/>
          <p:cNvSpPr>
            <a:spLocks noGrp="1"/>
          </p:cNvSpPr>
          <p:nvPr>
            <p:ph type="sldNum" sz="quarter" idx="12"/>
          </p:nvPr>
        </p:nvSpPr>
        <p:spPr/>
        <p:txBody>
          <a:bodyPr/>
          <a:lstStyle/>
          <a:p>
            <a:fld id="{C0F4FBFA-1248-4AAF-9253-30F12188577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HCI</a:t>
            </a:r>
          </a:p>
        </p:txBody>
      </p:sp>
      <p:sp>
        <p:nvSpPr>
          <p:cNvPr id="5" name="Footer Placeholder 4"/>
          <p:cNvSpPr>
            <a:spLocks noGrp="1"/>
          </p:cNvSpPr>
          <p:nvPr>
            <p:ph type="ftr" sz="quarter" idx="11"/>
          </p:nvPr>
        </p:nvSpPr>
        <p:spPr/>
        <p:txBody>
          <a:bodyPr/>
          <a:lstStyle/>
          <a:p>
            <a:r>
              <a:rPr lang="en-US"/>
              <a:t>Interaction Devices</a:t>
            </a:r>
          </a:p>
        </p:txBody>
      </p:sp>
      <p:sp>
        <p:nvSpPr>
          <p:cNvPr id="6" name="Slide Number Placeholder 5"/>
          <p:cNvSpPr>
            <a:spLocks noGrp="1"/>
          </p:cNvSpPr>
          <p:nvPr>
            <p:ph type="sldNum" sz="quarter" idx="12"/>
          </p:nvPr>
        </p:nvSpPr>
        <p:spPr/>
        <p:txBody>
          <a:bodyPr/>
          <a:lstStyle/>
          <a:p>
            <a:fld id="{C0F4FBFA-1248-4AAF-9253-30F12188577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6"/>
          <p:cNvSpPr>
            <a:spLocks noGrp="1"/>
          </p:cNvSpPr>
          <p:nvPr>
            <p:ph type="dt" sz="half" idx="10"/>
          </p:nvPr>
        </p:nvSpPr>
        <p:spPr>
          <a:xfrm>
            <a:off x="457200" y="6553200"/>
            <a:ext cx="2133600" cy="282571"/>
          </a:xfrm>
        </p:spPr>
        <p:txBody>
          <a:bodyPr/>
          <a:lstStyle/>
          <a:p>
            <a:r>
              <a:rPr lang="en-US"/>
              <a:t>HCI</a:t>
            </a:r>
          </a:p>
        </p:txBody>
      </p:sp>
      <p:sp>
        <p:nvSpPr>
          <p:cNvPr id="7" name="Footer Placeholder 7"/>
          <p:cNvSpPr>
            <a:spLocks noGrp="1"/>
          </p:cNvSpPr>
          <p:nvPr>
            <p:ph type="ftr" sz="quarter" idx="11"/>
          </p:nvPr>
        </p:nvSpPr>
        <p:spPr>
          <a:xfrm>
            <a:off x="3124200" y="6553200"/>
            <a:ext cx="2895600" cy="282571"/>
          </a:xfrm>
        </p:spPr>
        <p:txBody>
          <a:bodyPr/>
          <a:lstStyle/>
          <a:p>
            <a:r>
              <a:rPr lang="en-US"/>
              <a:t>Interaction Devices</a:t>
            </a:r>
          </a:p>
        </p:txBody>
      </p:sp>
      <p:sp>
        <p:nvSpPr>
          <p:cNvPr id="8" name="Slide Number Placeholder 8"/>
          <p:cNvSpPr>
            <a:spLocks noGrp="1"/>
          </p:cNvSpPr>
          <p:nvPr>
            <p:ph type="sldNum" sz="quarter" idx="12"/>
          </p:nvPr>
        </p:nvSpPr>
        <p:spPr>
          <a:xfrm>
            <a:off x="6553200" y="6553200"/>
            <a:ext cx="685800" cy="282571"/>
          </a:xfrm>
        </p:spPr>
        <p:txBody>
          <a:bodyPr/>
          <a:lstStyle/>
          <a:p>
            <a:fld id="{C0F4FBFA-1248-4AAF-9253-30F121885773}" type="slidenum">
              <a:rPr lang="en-US" smtClean="0"/>
              <a:t>‹#›</a:t>
            </a:fld>
            <a:endParaRPr lang="en-US"/>
          </a:p>
        </p:txBody>
      </p:sp>
    </p:spTree>
    <p:extLst>
      <p:ext uri="{BB962C8B-B14F-4D97-AF65-F5344CB8AC3E}">
        <p14:creationId xmlns:p14="http://schemas.microsoft.com/office/powerpoint/2010/main" val="2140633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HCI</a:t>
            </a:r>
          </a:p>
        </p:txBody>
      </p:sp>
      <p:sp>
        <p:nvSpPr>
          <p:cNvPr id="5" name="Footer Placeholder 4"/>
          <p:cNvSpPr>
            <a:spLocks noGrp="1"/>
          </p:cNvSpPr>
          <p:nvPr>
            <p:ph type="ftr" sz="quarter" idx="11"/>
          </p:nvPr>
        </p:nvSpPr>
        <p:spPr/>
        <p:txBody>
          <a:bodyPr/>
          <a:lstStyle/>
          <a:p>
            <a:r>
              <a:rPr lang="en-US"/>
              <a:t>Interaction Devices</a:t>
            </a:r>
          </a:p>
        </p:txBody>
      </p:sp>
      <p:sp>
        <p:nvSpPr>
          <p:cNvPr id="6" name="Slide Number Placeholder 5"/>
          <p:cNvSpPr>
            <a:spLocks noGrp="1"/>
          </p:cNvSpPr>
          <p:nvPr>
            <p:ph type="sldNum" sz="quarter" idx="12"/>
          </p:nvPr>
        </p:nvSpPr>
        <p:spPr/>
        <p:txBody>
          <a:bodyPr/>
          <a:lstStyle/>
          <a:p>
            <a:fld id="{C0F4FBFA-1248-4AAF-9253-30F12188577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HCI</a:t>
            </a:r>
          </a:p>
        </p:txBody>
      </p:sp>
      <p:sp>
        <p:nvSpPr>
          <p:cNvPr id="5" name="Footer Placeholder 4"/>
          <p:cNvSpPr>
            <a:spLocks noGrp="1"/>
          </p:cNvSpPr>
          <p:nvPr>
            <p:ph type="ftr" sz="quarter" idx="11"/>
          </p:nvPr>
        </p:nvSpPr>
        <p:spPr/>
        <p:txBody>
          <a:bodyPr/>
          <a:lstStyle/>
          <a:p>
            <a:r>
              <a:rPr lang="en-US"/>
              <a:t>Interaction Devices</a:t>
            </a:r>
          </a:p>
        </p:txBody>
      </p:sp>
      <p:sp>
        <p:nvSpPr>
          <p:cNvPr id="6" name="Slide Number Placeholder 5"/>
          <p:cNvSpPr>
            <a:spLocks noGrp="1"/>
          </p:cNvSpPr>
          <p:nvPr>
            <p:ph type="sldNum" sz="quarter" idx="12"/>
          </p:nvPr>
        </p:nvSpPr>
        <p:spPr/>
        <p:txBody>
          <a:bodyPr/>
          <a:lstStyle/>
          <a:p>
            <a:fld id="{C0F4FBFA-1248-4AAF-9253-30F12188577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HCI</a:t>
            </a:r>
          </a:p>
        </p:txBody>
      </p:sp>
      <p:sp>
        <p:nvSpPr>
          <p:cNvPr id="6" name="Footer Placeholder 5"/>
          <p:cNvSpPr>
            <a:spLocks noGrp="1"/>
          </p:cNvSpPr>
          <p:nvPr>
            <p:ph type="ftr" sz="quarter" idx="11"/>
          </p:nvPr>
        </p:nvSpPr>
        <p:spPr/>
        <p:txBody>
          <a:bodyPr/>
          <a:lstStyle/>
          <a:p>
            <a:r>
              <a:rPr lang="en-US"/>
              <a:t>Interaction Devices</a:t>
            </a:r>
          </a:p>
        </p:txBody>
      </p:sp>
      <p:sp>
        <p:nvSpPr>
          <p:cNvPr id="7" name="Slide Number Placeholder 6"/>
          <p:cNvSpPr>
            <a:spLocks noGrp="1"/>
          </p:cNvSpPr>
          <p:nvPr>
            <p:ph type="sldNum" sz="quarter" idx="12"/>
          </p:nvPr>
        </p:nvSpPr>
        <p:spPr/>
        <p:txBody>
          <a:bodyPr/>
          <a:lstStyle/>
          <a:p>
            <a:fld id="{C0F4FBFA-1248-4AAF-9253-30F12188577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HCI</a:t>
            </a:r>
          </a:p>
        </p:txBody>
      </p:sp>
      <p:sp>
        <p:nvSpPr>
          <p:cNvPr id="8" name="Footer Placeholder 7"/>
          <p:cNvSpPr>
            <a:spLocks noGrp="1"/>
          </p:cNvSpPr>
          <p:nvPr>
            <p:ph type="ftr" sz="quarter" idx="11"/>
          </p:nvPr>
        </p:nvSpPr>
        <p:spPr/>
        <p:txBody>
          <a:bodyPr/>
          <a:lstStyle/>
          <a:p>
            <a:r>
              <a:rPr lang="en-US"/>
              <a:t>Interaction Devices</a:t>
            </a:r>
          </a:p>
        </p:txBody>
      </p:sp>
      <p:sp>
        <p:nvSpPr>
          <p:cNvPr id="9" name="Slide Number Placeholder 8"/>
          <p:cNvSpPr>
            <a:spLocks noGrp="1"/>
          </p:cNvSpPr>
          <p:nvPr>
            <p:ph type="sldNum" sz="quarter" idx="12"/>
          </p:nvPr>
        </p:nvSpPr>
        <p:spPr/>
        <p:txBody>
          <a:bodyPr/>
          <a:lstStyle/>
          <a:p>
            <a:fld id="{C0F4FBFA-1248-4AAF-9253-30F12188577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HCI</a:t>
            </a:r>
          </a:p>
        </p:txBody>
      </p:sp>
      <p:sp>
        <p:nvSpPr>
          <p:cNvPr id="4" name="Footer Placeholder 3"/>
          <p:cNvSpPr>
            <a:spLocks noGrp="1"/>
          </p:cNvSpPr>
          <p:nvPr>
            <p:ph type="ftr" sz="quarter" idx="11"/>
          </p:nvPr>
        </p:nvSpPr>
        <p:spPr/>
        <p:txBody>
          <a:bodyPr/>
          <a:lstStyle/>
          <a:p>
            <a:r>
              <a:rPr lang="en-US"/>
              <a:t>Interaction Devices</a:t>
            </a:r>
          </a:p>
        </p:txBody>
      </p:sp>
      <p:sp>
        <p:nvSpPr>
          <p:cNvPr id="5" name="Slide Number Placeholder 4"/>
          <p:cNvSpPr>
            <a:spLocks noGrp="1"/>
          </p:cNvSpPr>
          <p:nvPr>
            <p:ph type="sldNum" sz="quarter" idx="12"/>
          </p:nvPr>
        </p:nvSpPr>
        <p:spPr/>
        <p:txBody>
          <a:bodyPr/>
          <a:lstStyle/>
          <a:p>
            <a:fld id="{C0F4FBFA-1248-4AAF-9253-30F12188577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HCI</a:t>
            </a:r>
          </a:p>
        </p:txBody>
      </p:sp>
      <p:sp>
        <p:nvSpPr>
          <p:cNvPr id="3" name="Footer Placeholder 2"/>
          <p:cNvSpPr>
            <a:spLocks noGrp="1"/>
          </p:cNvSpPr>
          <p:nvPr>
            <p:ph type="ftr" sz="quarter" idx="11"/>
          </p:nvPr>
        </p:nvSpPr>
        <p:spPr/>
        <p:txBody>
          <a:bodyPr/>
          <a:lstStyle/>
          <a:p>
            <a:r>
              <a:rPr lang="en-US"/>
              <a:t>Interaction Devices</a:t>
            </a:r>
          </a:p>
        </p:txBody>
      </p:sp>
      <p:sp>
        <p:nvSpPr>
          <p:cNvPr id="4" name="Slide Number Placeholder 3"/>
          <p:cNvSpPr>
            <a:spLocks noGrp="1"/>
          </p:cNvSpPr>
          <p:nvPr>
            <p:ph type="sldNum" sz="quarter" idx="12"/>
          </p:nvPr>
        </p:nvSpPr>
        <p:spPr/>
        <p:txBody>
          <a:bodyPr/>
          <a:lstStyle/>
          <a:p>
            <a:fld id="{C0F4FBFA-1248-4AAF-9253-30F12188577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HCI</a:t>
            </a:r>
          </a:p>
        </p:txBody>
      </p:sp>
      <p:sp>
        <p:nvSpPr>
          <p:cNvPr id="6" name="Footer Placeholder 5"/>
          <p:cNvSpPr>
            <a:spLocks noGrp="1"/>
          </p:cNvSpPr>
          <p:nvPr>
            <p:ph type="ftr" sz="quarter" idx="11"/>
          </p:nvPr>
        </p:nvSpPr>
        <p:spPr/>
        <p:txBody>
          <a:bodyPr/>
          <a:lstStyle/>
          <a:p>
            <a:r>
              <a:rPr lang="en-US"/>
              <a:t>Interaction Devices</a:t>
            </a:r>
          </a:p>
        </p:txBody>
      </p:sp>
      <p:sp>
        <p:nvSpPr>
          <p:cNvPr id="7" name="Slide Number Placeholder 6"/>
          <p:cNvSpPr>
            <a:spLocks noGrp="1"/>
          </p:cNvSpPr>
          <p:nvPr>
            <p:ph type="sldNum" sz="quarter" idx="12"/>
          </p:nvPr>
        </p:nvSpPr>
        <p:spPr/>
        <p:txBody>
          <a:bodyPr/>
          <a:lstStyle/>
          <a:p>
            <a:fld id="{C0F4FBFA-1248-4AAF-9253-30F12188577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HCI</a:t>
            </a:r>
          </a:p>
        </p:txBody>
      </p:sp>
      <p:sp>
        <p:nvSpPr>
          <p:cNvPr id="6" name="Footer Placeholder 5"/>
          <p:cNvSpPr>
            <a:spLocks noGrp="1"/>
          </p:cNvSpPr>
          <p:nvPr>
            <p:ph type="ftr" sz="quarter" idx="11"/>
          </p:nvPr>
        </p:nvSpPr>
        <p:spPr/>
        <p:txBody>
          <a:bodyPr/>
          <a:lstStyle/>
          <a:p>
            <a:r>
              <a:rPr lang="en-US"/>
              <a:t>Interaction Devices</a:t>
            </a:r>
          </a:p>
        </p:txBody>
      </p:sp>
      <p:sp>
        <p:nvSpPr>
          <p:cNvPr id="7" name="Slide Number Placeholder 6"/>
          <p:cNvSpPr>
            <a:spLocks noGrp="1"/>
          </p:cNvSpPr>
          <p:nvPr>
            <p:ph type="sldNum" sz="quarter" idx="12"/>
          </p:nvPr>
        </p:nvSpPr>
        <p:spPr/>
        <p:txBody>
          <a:bodyPr/>
          <a:lstStyle/>
          <a:p>
            <a:fld id="{C0F4FBFA-1248-4AAF-9253-30F12188577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553200"/>
            <a:ext cx="2133600" cy="282571"/>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HCI</a:t>
            </a:r>
            <a:endParaRPr lang="en-US" dirty="0"/>
          </a:p>
        </p:txBody>
      </p:sp>
      <p:sp>
        <p:nvSpPr>
          <p:cNvPr id="5" name="Footer Placeholder 4"/>
          <p:cNvSpPr>
            <a:spLocks noGrp="1"/>
          </p:cNvSpPr>
          <p:nvPr>
            <p:ph type="ftr" sz="quarter" idx="3"/>
          </p:nvPr>
        </p:nvSpPr>
        <p:spPr>
          <a:xfrm>
            <a:off x="3124200" y="6553200"/>
            <a:ext cx="2895600" cy="28257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Interaction Devices</a:t>
            </a:r>
          </a:p>
        </p:txBody>
      </p:sp>
      <p:sp>
        <p:nvSpPr>
          <p:cNvPr id="6" name="Slide Number Placeholder 5"/>
          <p:cNvSpPr>
            <a:spLocks noGrp="1"/>
          </p:cNvSpPr>
          <p:nvPr>
            <p:ph type="sldNum" sz="quarter" idx="4"/>
          </p:nvPr>
        </p:nvSpPr>
        <p:spPr>
          <a:xfrm>
            <a:off x="6553200" y="6553200"/>
            <a:ext cx="685800" cy="282571"/>
          </a:xfrm>
          <a:prstGeom prst="rect">
            <a:avLst/>
          </a:prstGeom>
        </p:spPr>
        <p:txBody>
          <a:bodyPr vert="horz" lIns="91440" tIns="45720" rIns="91440" bIns="45720" rtlCol="0" anchor="ctr"/>
          <a:lstStyle>
            <a:lvl1pPr algn="r">
              <a:defRPr sz="1200">
                <a:solidFill>
                  <a:schemeClr val="tx1">
                    <a:tint val="75000"/>
                  </a:schemeClr>
                </a:solidFill>
              </a:defRPr>
            </a:lvl1pPr>
          </a:lstStyle>
          <a:p>
            <a:fld id="{C0F4FBFA-1248-4AAF-9253-30F121885773}" type="slidenum">
              <a:rPr lang="en-US" smtClean="0"/>
              <a:t>‹#›</a:t>
            </a:fld>
            <a:endParaRPr lang="en-US"/>
          </a:p>
        </p:txBody>
      </p:sp>
      <p:pic>
        <p:nvPicPr>
          <p:cNvPr id="9" name="Picture 8" descr="A red letter on a black background&#10;&#10;Description automatically generated with medium confidence">
            <a:extLst>
              <a:ext uri="{FF2B5EF4-FFF2-40B4-BE49-F238E27FC236}">
                <a16:creationId xmlns:a16="http://schemas.microsoft.com/office/drawing/2014/main" id="{5689F7E1-CA06-D455-5EA3-C0709D267815}"/>
              </a:ext>
            </a:extLst>
          </p:cNvPr>
          <p:cNvPicPr>
            <a:picLocks noChangeAspect="1"/>
          </p:cNvPicPr>
          <p:nvPr userDrawn="1"/>
        </p:nvPicPr>
        <p:blipFill>
          <a:blip r:embed="rId14">
            <a:alphaModFix amt="35000"/>
            <a:extLst>
              <a:ext uri="{28A0092B-C50C-407E-A947-70E740481C1C}">
                <a14:useLocalDpi xmlns:a14="http://schemas.microsoft.com/office/drawing/2010/main" val="0"/>
              </a:ext>
            </a:extLst>
          </a:blip>
          <a:stretch>
            <a:fillRect/>
          </a:stretch>
        </p:blipFill>
        <p:spPr>
          <a:xfrm>
            <a:off x="8160456" y="6477000"/>
            <a:ext cx="460736" cy="35877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ideo" Target="http://www.youtube.com/v/p8Nfss0jC90?fs=1&amp;hl=en_U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ideo" Target="http://www.youtube.com/v/OvrissSCv-s?fs=1&amp;hl=en_US"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ideo" Target="http://www.youtube.com/v/5n1NhSVJnaM?fs=1&amp;hl=en_U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ideo" Target="http://www.youtube.com/v/6jhoWsHwU7w?fs=1&amp;hl=en_US"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en.wikipedia.org/wiki/Anoto"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youtube.com/watch?v=k7OOevasSak"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238500"/>
            <a:ext cx="8382000" cy="990600"/>
          </a:xfrm>
        </p:spPr>
        <p:txBody>
          <a:bodyPr>
            <a:normAutofit/>
          </a:bodyPr>
          <a:lstStyle/>
          <a:p>
            <a:pPr algn="l"/>
            <a:r>
              <a:rPr lang="en-US" sz="4800" dirty="0">
                <a:solidFill>
                  <a:schemeClr val="tx1">
                    <a:lumMod val="65000"/>
                    <a:lumOff val="35000"/>
                  </a:schemeClr>
                </a:solidFill>
              </a:rPr>
              <a:t>Interaction Devices</a:t>
            </a:r>
            <a:endParaRPr lang="en-US" sz="6600" dirty="0">
              <a:solidFill>
                <a:schemeClr val="tx1">
                  <a:lumMod val="65000"/>
                  <a:lumOff val="35000"/>
                </a:schemeClr>
              </a:solidFill>
            </a:endParaRPr>
          </a:p>
        </p:txBody>
      </p:sp>
      <p:sp>
        <p:nvSpPr>
          <p:cNvPr id="3" name="Subtitle 2"/>
          <p:cNvSpPr>
            <a:spLocks noGrp="1"/>
          </p:cNvSpPr>
          <p:nvPr>
            <p:ph type="subTitle" idx="1"/>
          </p:nvPr>
        </p:nvSpPr>
        <p:spPr>
          <a:xfrm>
            <a:off x="457200" y="3733800"/>
            <a:ext cx="6400800" cy="2514600"/>
          </a:xfrm>
        </p:spPr>
        <p:txBody>
          <a:bodyPr>
            <a:normAutofit/>
          </a:bodyPr>
          <a:lstStyle/>
          <a:p>
            <a:pPr algn="l"/>
            <a:endParaRPr lang="en-US" dirty="0"/>
          </a:p>
          <a:p>
            <a:pPr algn="l"/>
            <a:endParaRPr lang="en-US" sz="1800" i="1" dirty="0">
              <a:solidFill>
                <a:schemeClr val="accent2">
                  <a:lumMod val="75000"/>
                </a:schemeClr>
              </a:solidFill>
            </a:endParaRPr>
          </a:p>
          <a:p>
            <a:pPr algn="l"/>
            <a:r>
              <a:rPr lang="en-US" sz="1800" i="1" dirty="0">
                <a:solidFill>
                  <a:schemeClr val="accent2">
                    <a:lumMod val="75000"/>
                  </a:schemeClr>
                </a:solidFill>
              </a:rPr>
              <a:t>Martin Schedlbauer, Ph.D.</a:t>
            </a:r>
          </a:p>
          <a:p>
            <a:pPr algn="l"/>
            <a:r>
              <a:rPr lang="en-US" sz="1800" i="1" dirty="0">
                <a:solidFill>
                  <a:schemeClr val="accent2">
                    <a:lumMod val="75000"/>
                  </a:schemeClr>
                </a:solidFill>
              </a:rPr>
              <a:t>m.schedlbauer@northeastern.edu</a:t>
            </a:r>
          </a:p>
        </p:txBody>
      </p:sp>
      <p:pic>
        <p:nvPicPr>
          <p:cNvPr id="6" name="Picture 5" descr="Black text on a white background&#10;&#10;Description automatically generated with medium confidence">
            <a:extLst>
              <a:ext uri="{FF2B5EF4-FFF2-40B4-BE49-F238E27FC236}">
                <a16:creationId xmlns:a16="http://schemas.microsoft.com/office/drawing/2014/main" id="{F0BBB7AA-6B0C-1D60-C16E-E1E492DC790E}"/>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457200" y="1186070"/>
            <a:ext cx="3333750" cy="990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This?</a:t>
            </a:r>
          </a:p>
        </p:txBody>
      </p:sp>
      <p:pic>
        <p:nvPicPr>
          <p:cNvPr id="8" name="Picture 2" descr="http://kesmfl.files.wordpress.com/2010/11/gyration-air-mouse.jpg?w=500&amp;h=5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447800"/>
            <a:ext cx="3945634" cy="3945634"/>
          </a:xfrm>
          <a:prstGeom prst="rect">
            <a:avLst/>
          </a:prstGeom>
          <a:noFill/>
          <a:extLst>
            <a:ext uri="{909E8E84-426E-40DD-AFC4-6F175D3DCCD1}">
              <a14:hiddenFill xmlns:a14="http://schemas.microsoft.com/office/drawing/2010/main">
                <a:solidFill>
                  <a:srgbClr val="FFFFFF"/>
                </a:solidFill>
              </a14:hiddenFill>
            </a:ext>
          </a:extLst>
        </p:spPr>
      </p:pic>
      <p:sp>
        <p:nvSpPr>
          <p:cNvPr id="11" name="Date Placeholder 10"/>
          <p:cNvSpPr>
            <a:spLocks noGrp="1"/>
          </p:cNvSpPr>
          <p:nvPr>
            <p:ph type="dt" sz="half" idx="10"/>
          </p:nvPr>
        </p:nvSpPr>
        <p:spPr/>
        <p:txBody>
          <a:bodyPr/>
          <a:lstStyle/>
          <a:p>
            <a:r>
              <a:rPr lang="en-US"/>
              <a:t>HCI</a:t>
            </a:r>
          </a:p>
        </p:txBody>
      </p:sp>
      <p:sp>
        <p:nvSpPr>
          <p:cNvPr id="12" name="Footer Placeholder 11"/>
          <p:cNvSpPr>
            <a:spLocks noGrp="1"/>
          </p:cNvSpPr>
          <p:nvPr>
            <p:ph type="ftr" sz="quarter" idx="11"/>
          </p:nvPr>
        </p:nvSpPr>
        <p:spPr/>
        <p:txBody>
          <a:bodyPr/>
          <a:lstStyle/>
          <a:p>
            <a:r>
              <a:rPr lang="en-US"/>
              <a:t>Interaction Devices</a:t>
            </a:r>
          </a:p>
        </p:txBody>
      </p:sp>
      <p:sp>
        <p:nvSpPr>
          <p:cNvPr id="13" name="Slide Number Placeholder 12"/>
          <p:cNvSpPr>
            <a:spLocks noGrp="1"/>
          </p:cNvSpPr>
          <p:nvPr>
            <p:ph type="sldNum" sz="quarter" idx="12"/>
          </p:nvPr>
        </p:nvSpPr>
        <p:spPr/>
        <p:txBody>
          <a:bodyPr/>
          <a:lstStyle/>
          <a:p>
            <a:fld id="{C0F4FBFA-1248-4AAF-9253-30F121885773}" type="slidenum">
              <a:rPr lang="en-US" smtClean="0"/>
              <a:t>10</a:t>
            </a:fld>
            <a:endParaRPr lang="en-US"/>
          </a:p>
        </p:txBody>
      </p:sp>
    </p:spTree>
    <p:extLst>
      <p:ext uri="{BB962C8B-B14F-4D97-AF65-F5344CB8AC3E}">
        <p14:creationId xmlns:p14="http://schemas.microsoft.com/office/powerpoint/2010/main" val="993683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This?</a:t>
            </a:r>
          </a:p>
        </p:txBody>
      </p:sp>
      <p:pic>
        <p:nvPicPr>
          <p:cNvPr id="5122" name="Picture 2" descr="http://kesmfl.files.wordpress.com/2010/11/gyration-air-mouse.jpg?w=500&amp;h=5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447800"/>
            <a:ext cx="3945634" cy="394563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365665" y="5231885"/>
            <a:ext cx="2718175" cy="369332"/>
          </a:xfrm>
          <a:prstGeom prst="rect">
            <a:avLst/>
          </a:prstGeom>
          <a:noFill/>
        </p:spPr>
        <p:txBody>
          <a:bodyPr wrap="square" rtlCol="0">
            <a:spAutoFit/>
          </a:bodyPr>
          <a:lstStyle/>
          <a:p>
            <a:pPr algn="ctr"/>
            <a:r>
              <a:rPr lang="en-US" dirty="0">
                <a:solidFill>
                  <a:schemeClr val="accent3">
                    <a:lumMod val="50000"/>
                  </a:schemeClr>
                </a:solidFill>
                <a:latin typeface="Comic Sans MS" pitchFamily="66" charset="0"/>
              </a:rPr>
              <a:t>Gyroscopic Mouse</a:t>
            </a:r>
          </a:p>
        </p:txBody>
      </p:sp>
      <p:sp>
        <p:nvSpPr>
          <p:cNvPr id="10" name="Date Placeholder 9"/>
          <p:cNvSpPr>
            <a:spLocks noGrp="1"/>
          </p:cNvSpPr>
          <p:nvPr>
            <p:ph type="dt" sz="half" idx="10"/>
          </p:nvPr>
        </p:nvSpPr>
        <p:spPr/>
        <p:txBody>
          <a:bodyPr/>
          <a:lstStyle/>
          <a:p>
            <a:r>
              <a:rPr lang="en-US"/>
              <a:t>HCI</a:t>
            </a:r>
          </a:p>
        </p:txBody>
      </p:sp>
      <p:sp>
        <p:nvSpPr>
          <p:cNvPr id="11" name="Footer Placeholder 10"/>
          <p:cNvSpPr>
            <a:spLocks noGrp="1"/>
          </p:cNvSpPr>
          <p:nvPr>
            <p:ph type="ftr" sz="quarter" idx="11"/>
          </p:nvPr>
        </p:nvSpPr>
        <p:spPr/>
        <p:txBody>
          <a:bodyPr/>
          <a:lstStyle/>
          <a:p>
            <a:r>
              <a:rPr lang="en-US"/>
              <a:t>Interaction Devices</a:t>
            </a:r>
          </a:p>
        </p:txBody>
      </p:sp>
      <p:sp>
        <p:nvSpPr>
          <p:cNvPr id="12" name="Slide Number Placeholder 11"/>
          <p:cNvSpPr>
            <a:spLocks noGrp="1"/>
          </p:cNvSpPr>
          <p:nvPr>
            <p:ph type="sldNum" sz="quarter" idx="12"/>
          </p:nvPr>
        </p:nvSpPr>
        <p:spPr/>
        <p:txBody>
          <a:bodyPr/>
          <a:lstStyle/>
          <a:p>
            <a:fld id="{C0F4FBFA-1248-4AAF-9253-30F121885773}" type="slidenum">
              <a:rPr lang="en-US" smtClean="0"/>
              <a:t>11</a:t>
            </a:fld>
            <a:endParaRPr lang="en-US"/>
          </a:p>
        </p:txBody>
      </p:sp>
    </p:spTree>
    <p:extLst>
      <p:ext uri="{BB962C8B-B14F-4D97-AF65-F5344CB8AC3E}">
        <p14:creationId xmlns:p14="http://schemas.microsoft.com/office/powerpoint/2010/main" val="4122462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Input Device Characteristics</a:t>
            </a:r>
          </a:p>
        </p:txBody>
      </p:sp>
      <p:sp>
        <p:nvSpPr>
          <p:cNvPr id="3" name="Content Placeholder 2"/>
          <p:cNvSpPr>
            <a:spLocks noGrp="1"/>
          </p:cNvSpPr>
          <p:nvPr>
            <p:ph idx="1"/>
          </p:nvPr>
        </p:nvSpPr>
        <p:spPr/>
        <p:txBody>
          <a:bodyPr/>
          <a:lstStyle/>
          <a:p>
            <a:r>
              <a:rPr lang="en-US" dirty="0"/>
              <a:t>An input device gathers physical information and translates the analog signal into a digital one for interpretation by the computer application. </a:t>
            </a:r>
          </a:p>
          <a:p>
            <a:r>
              <a:rPr lang="en-US" dirty="0"/>
              <a:t>In some cases, the input device supports output and may provide tactile, haptic, visual, or auditory feedback to the user. </a:t>
            </a:r>
          </a:p>
          <a:p>
            <a:pPr marL="0" indent="0">
              <a:buNone/>
            </a:pPr>
            <a:endParaRPr lang="en-US" dirty="0"/>
          </a:p>
        </p:txBody>
      </p:sp>
      <p:sp>
        <p:nvSpPr>
          <p:cNvPr id="10" name="Date Placeholder 9"/>
          <p:cNvSpPr>
            <a:spLocks noGrp="1"/>
          </p:cNvSpPr>
          <p:nvPr>
            <p:ph type="dt" sz="half" idx="10"/>
          </p:nvPr>
        </p:nvSpPr>
        <p:spPr/>
        <p:txBody>
          <a:bodyPr/>
          <a:lstStyle/>
          <a:p>
            <a:r>
              <a:rPr lang="en-US"/>
              <a:t>HCI</a:t>
            </a:r>
          </a:p>
        </p:txBody>
      </p:sp>
      <p:sp>
        <p:nvSpPr>
          <p:cNvPr id="11" name="Footer Placeholder 10"/>
          <p:cNvSpPr>
            <a:spLocks noGrp="1"/>
          </p:cNvSpPr>
          <p:nvPr>
            <p:ph type="ftr" sz="quarter" idx="11"/>
          </p:nvPr>
        </p:nvSpPr>
        <p:spPr/>
        <p:txBody>
          <a:bodyPr/>
          <a:lstStyle/>
          <a:p>
            <a:r>
              <a:rPr lang="en-US"/>
              <a:t>Interaction Devices</a:t>
            </a:r>
          </a:p>
        </p:txBody>
      </p:sp>
      <p:sp>
        <p:nvSpPr>
          <p:cNvPr id="12" name="Slide Number Placeholder 11"/>
          <p:cNvSpPr>
            <a:spLocks noGrp="1"/>
          </p:cNvSpPr>
          <p:nvPr>
            <p:ph type="sldNum" sz="quarter" idx="12"/>
          </p:nvPr>
        </p:nvSpPr>
        <p:spPr/>
        <p:txBody>
          <a:bodyPr/>
          <a:lstStyle/>
          <a:p>
            <a:fld id="{C0F4FBFA-1248-4AAF-9253-30F121885773}" type="slidenum">
              <a:rPr lang="en-US" smtClean="0"/>
              <a:t>12</a:t>
            </a:fld>
            <a:endParaRPr lang="en-US"/>
          </a:p>
        </p:txBody>
      </p:sp>
    </p:spTree>
    <p:extLst>
      <p:ext uri="{BB962C8B-B14F-4D97-AF65-F5344CB8AC3E}">
        <p14:creationId xmlns:p14="http://schemas.microsoft.com/office/powerpoint/2010/main" val="920744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Input Devices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32524803"/>
              </p:ext>
            </p:extLst>
          </p:nvPr>
        </p:nvGraphicFramePr>
        <p:xfrm>
          <a:off x="457200" y="1447800"/>
          <a:ext cx="8229600" cy="3709099"/>
        </p:xfrm>
        <a:graphic>
          <a:graphicData uri="http://schemas.openxmlformats.org/drawingml/2006/table">
            <a:tbl>
              <a:tblPr firstRow="1" bandRow="1">
                <a:tableStyleId>{7DF18680-E054-41AD-8BC1-D1AEF772440D}</a:tableStyleId>
              </a:tblPr>
              <a:tblGrid>
                <a:gridCol w="2223974">
                  <a:extLst>
                    <a:ext uri="{9D8B030D-6E8A-4147-A177-3AD203B41FA5}">
                      <a16:colId xmlns:a16="http://schemas.microsoft.com/office/drawing/2014/main" val="20000"/>
                    </a:ext>
                  </a:extLst>
                </a:gridCol>
                <a:gridCol w="6005626">
                  <a:extLst>
                    <a:ext uri="{9D8B030D-6E8A-4147-A177-3AD203B41FA5}">
                      <a16:colId xmlns:a16="http://schemas.microsoft.com/office/drawing/2014/main" val="20001"/>
                    </a:ext>
                  </a:extLst>
                </a:gridCol>
              </a:tblGrid>
              <a:tr h="0">
                <a:tc>
                  <a:txBody>
                    <a:bodyPr/>
                    <a:lstStyle/>
                    <a:p>
                      <a:pPr marL="0" marR="0" algn="l">
                        <a:lnSpc>
                          <a:spcPct val="150000"/>
                        </a:lnSpc>
                        <a:spcBef>
                          <a:spcPts val="0"/>
                        </a:spcBef>
                        <a:spcAft>
                          <a:spcPts val="0"/>
                        </a:spcAft>
                        <a:tabLst>
                          <a:tab pos="5486400" algn="r"/>
                        </a:tabLst>
                      </a:pPr>
                      <a:r>
                        <a:rPr lang="en-US" sz="2000" b="1" spc="-10" dirty="0">
                          <a:effectLst/>
                        </a:rPr>
                        <a:t>Property</a:t>
                      </a:r>
                      <a:endParaRPr lang="en-US" sz="2000" b="1" spc="-10" dirty="0">
                        <a:effectLst/>
                        <a:latin typeface="Garamond"/>
                        <a:ea typeface="Times New Roman"/>
                        <a:cs typeface="Times New Roman"/>
                      </a:endParaRPr>
                    </a:p>
                  </a:txBody>
                  <a:tcPr marL="68580" marR="68580" marT="0" marB="0"/>
                </a:tc>
                <a:tc>
                  <a:txBody>
                    <a:bodyPr/>
                    <a:lstStyle/>
                    <a:p>
                      <a:pPr marL="0" marR="0" algn="l">
                        <a:lnSpc>
                          <a:spcPct val="150000"/>
                        </a:lnSpc>
                        <a:spcBef>
                          <a:spcPts val="0"/>
                        </a:spcBef>
                        <a:spcAft>
                          <a:spcPts val="0"/>
                        </a:spcAft>
                        <a:tabLst>
                          <a:tab pos="5486400" algn="r"/>
                        </a:tabLst>
                      </a:pPr>
                      <a:r>
                        <a:rPr lang="en-US" sz="2000" b="1" spc="-10" dirty="0">
                          <a:effectLst/>
                        </a:rPr>
                        <a:t>Explanation</a:t>
                      </a:r>
                      <a:endParaRPr lang="en-US" sz="2000" b="1" spc="-10" dirty="0">
                        <a:effectLst/>
                        <a:latin typeface="Garamond"/>
                        <a:ea typeface="Times New Roman"/>
                        <a:cs typeface="Times New Roman"/>
                      </a:endParaRPr>
                    </a:p>
                  </a:txBody>
                  <a:tcPr marL="68580" marR="68580" marT="0" marB="0"/>
                </a:tc>
                <a:extLst>
                  <a:ext uri="{0D108BD9-81ED-4DB2-BD59-A6C34878D82A}">
                    <a16:rowId xmlns:a16="http://schemas.microsoft.com/office/drawing/2014/main" val="10000"/>
                  </a:ext>
                </a:extLst>
              </a:tr>
              <a:tr h="0">
                <a:tc>
                  <a:txBody>
                    <a:bodyPr/>
                    <a:lstStyle/>
                    <a:p>
                      <a:pPr marL="0" marR="0" algn="l">
                        <a:lnSpc>
                          <a:spcPts val="2200"/>
                        </a:lnSpc>
                        <a:spcBef>
                          <a:spcPts val="300"/>
                        </a:spcBef>
                        <a:spcAft>
                          <a:spcPts val="300"/>
                        </a:spcAft>
                        <a:tabLst>
                          <a:tab pos="5486400" algn="r"/>
                        </a:tabLst>
                      </a:pPr>
                      <a:r>
                        <a:rPr lang="en-US" sz="1600" b="1" i="1" spc="-10" dirty="0">
                          <a:effectLst/>
                        </a:rPr>
                        <a:t>Sampling rate</a:t>
                      </a:r>
                      <a:endParaRPr lang="en-US" sz="1600" b="1" i="1" spc="-10" dirty="0">
                        <a:effectLst/>
                        <a:latin typeface="Garamond"/>
                        <a:ea typeface="Times New Roman"/>
                        <a:cs typeface="Times New Roman"/>
                      </a:endParaRPr>
                    </a:p>
                  </a:txBody>
                  <a:tcPr marL="68580" marR="68580" marT="0" marB="0"/>
                </a:tc>
                <a:tc>
                  <a:txBody>
                    <a:bodyPr/>
                    <a:lstStyle/>
                    <a:p>
                      <a:pPr marL="0" marR="0" algn="l">
                        <a:lnSpc>
                          <a:spcPts val="2200"/>
                        </a:lnSpc>
                        <a:spcBef>
                          <a:spcPts val="300"/>
                        </a:spcBef>
                        <a:spcAft>
                          <a:spcPts val="300"/>
                        </a:spcAft>
                        <a:tabLst>
                          <a:tab pos="5486400" algn="r"/>
                        </a:tabLst>
                      </a:pPr>
                      <a:r>
                        <a:rPr lang="en-US" sz="1600" spc="-10" dirty="0">
                          <a:effectLst/>
                        </a:rPr>
                        <a:t>The sampling rate determines how often measurements from the physical sensors embedded in the input device are taken and sent to the computer system. Increased sampling rates produce finer control and increase the sensitivity of manipulations.</a:t>
                      </a:r>
                      <a:endParaRPr lang="en-US" sz="1600" spc="-10" dirty="0">
                        <a:effectLst/>
                        <a:latin typeface="Garamond"/>
                        <a:ea typeface="Times New Roman"/>
                        <a:cs typeface="Times New Roman"/>
                      </a:endParaRPr>
                    </a:p>
                  </a:txBody>
                  <a:tcPr marL="68580" marR="68580" marT="0" marB="0"/>
                </a:tc>
                <a:extLst>
                  <a:ext uri="{0D108BD9-81ED-4DB2-BD59-A6C34878D82A}">
                    <a16:rowId xmlns:a16="http://schemas.microsoft.com/office/drawing/2014/main" val="10001"/>
                  </a:ext>
                </a:extLst>
              </a:tr>
              <a:tr h="0">
                <a:tc>
                  <a:txBody>
                    <a:bodyPr/>
                    <a:lstStyle/>
                    <a:p>
                      <a:pPr marL="0" marR="0" algn="l">
                        <a:lnSpc>
                          <a:spcPts val="2200"/>
                        </a:lnSpc>
                        <a:spcBef>
                          <a:spcPts val="300"/>
                        </a:spcBef>
                        <a:spcAft>
                          <a:spcPts val="300"/>
                        </a:spcAft>
                        <a:tabLst>
                          <a:tab pos="5486400" algn="r"/>
                        </a:tabLst>
                      </a:pPr>
                      <a:r>
                        <a:rPr lang="en-US" sz="1600" b="1" i="1" spc="-10" dirty="0">
                          <a:effectLst/>
                        </a:rPr>
                        <a:t>Resolution</a:t>
                      </a:r>
                      <a:endParaRPr lang="en-US" sz="1600" b="1" i="1" spc="-10" dirty="0">
                        <a:effectLst/>
                        <a:latin typeface="Garamond"/>
                        <a:ea typeface="Times New Roman"/>
                        <a:cs typeface="Times New Roman"/>
                      </a:endParaRPr>
                    </a:p>
                  </a:txBody>
                  <a:tcPr marL="68580" marR="68580" marT="0" marB="0"/>
                </a:tc>
                <a:tc>
                  <a:txBody>
                    <a:bodyPr/>
                    <a:lstStyle/>
                    <a:p>
                      <a:pPr marL="0" marR="0" algn="l">
                        <a:lnSpc>
                          <a:spcPts val="2200"/>
                        </a:lnSpc>
                        <a:spcBef>
                          <a:spcPts val="300"/>
                        </a:spcBef>
                        <a:spcAft>
                          <a:spcPts val="300"/>
                        </a:spcAft>
                        <a:tabLst>
                          <a:tab pos="5486400" algn="r"/>
                        </a:tabLst>
                      </a:pPr>
                      <a:r>
                        <a:rPr lang="en-US" sz="1600" spc="-10" dirty="0">
                          <a:effectLst/>
                        </a:rPr>
                        <a:t>Resolution is a metric of the number of unique measurements the input device can send to the computer.</a:t>
                      </a:r>
                      <a:endParaRPr lang="en-US" sz="1600" spc="-10" dirty="0">
                        <a:effectLst/>
                        <a:latin typeface="Garamond"/>
                        <a:ea typeface="Times New Roman"/>
                        <a:cs typeface="Times New Roman"/>
                      </a:endParaRPr>
                    </a:p>
                  </a:txBody>
                  <a:tcPr marL="68580" marR="68580" marT="0" marB="0"/>
                </a:tc>
                <a:extLst>
                  <a:ext uri="{0D108BD9-81ED-4DB2-BD59-A6C34878D82A}">
                    <a16:rowId xmlns:a16="http://schemas.microsoft.com/office/drawing/2014/main" val="10002"/>
                  </a:ext>
                </a:extLst>
              </a:tr>
              <a:tr h="0">
                <a:tc>
                  <a:txBody>
                    <a:bodyPr/>
                    <a:lstStyle/>
                    <a:p>
                      <a:pPr marL="0" marR="0" algn="l">
                        <a:lnSpc>
                          <a:spcPts val="2200"/>
                        </a:lnSpc>
                        <a:spcBef>
                          <a:spcPts val="300"/>
                        </a:spcBef>
                        <a:spcAft>
                          <a:spcPts val="300"/>
                        </a:spcAft>
                        <a:tabLst>
                          <a:tab pos="5486400" algn="r"/>
                        </a:tabLst>
                      </a:pPr>
                      <a:r>
                        <a:rPr lang="en-US" sz="1600" b="1" i="1" spc="-10" dirty="0">
                          <a:effectLst/>
                        </a:rPr>
                        <a:t>Latency</a:t>
                      </a:r>
                      <a:endParaRPr lang="en-US" sz="1600" b="1" i="1" spc="-10" dirty="0">
                        <a:effectLst/>
                        <a:latin typeface="Garamond"/>
                        <a:ea typeface="Times New Roman"/>
                        <a:cs typeface="Times New Roman"/>
                      </a:endParaRPr>
                    </a:p>
                  </a:txBody>
                  <a:tcPr marL="68580" marR="68580" marT="0" marB="0"/>
                </a:tc>
                <a:tc>
                  <a:txBody>
                    <a:bodyPr/>
                    <a:lstStyle/>
                    <a:p>
                      <a:pPr marL="0" marR="0" algn="l">
                        <a:lnSpc>
                          <a:spcPts val="2200"/>
                        </a:lnSpc>
                        <a:spcBef>
                          <a:spcPts val="300"/>
                        </a:spcBef>
                        <a:spcAft>
                          <a:spcPts val="300"/>
                        </a:spcAft>
                        <a:tabLst>
                          <a:tab pos="5486400" algn="r"/>
                        </a:tabLst>
                      </a:pPr>
                      <a:r>
                        <a:rPr lang="en-US" sz="1600" spc="-10" dirty="0">
                          <a:effectLst/>
                        </a:rPr>
                        <a:t>Latency, or lag, is the time that elapses between the physical actuation of the input device and the resulting on-screen feedback. Latencies above 100 </a:t>
                      </a:r>
                      <a:r>
                        <a:rPr lang="en-US" sz="1600" i="1" spc="-10" dirty="0">
                          <a:effectLst/>
                        </a:rPr>
                        <a:t>msec</a:t>
                      </a:r>
                      <a:r>
                        <a:rPr lang="en-US" sz="1600" spc="-10" dirty="0">
                          <a:effectLst/>
                        </a:rPr>
                        <a:t>. frequently interfere with cognitive</a:t>
                      </a:r>
                      <a:r>
                        <a:rPr lang="en-US" sz="1600" spc="-10" baseline="0" dirty="0">
                          <a:effectLst/>
                        </a:rPr>
                        <a:t> performance</a:t>
                      </a:r>
                      <a:r>
                        <a:rPr lang="en-US" sz="1600" spc="-10" dirty="0">
                          <a:effectLst/>
                        </a:rPr>
                        <a:t>.</a:t>
                      </a:r>
                      <a:endParaRPr lang="en-US" sz="1600" spc="-10" dirty="0">
                        <a:effectLst/>
                        <a:latin typeface="Garamond"/>
                        <a:ea typeface="Times New Roman"/>
                        <a:cs typeface="Times New Roman"/>
                      </a:endParaRPr>
                    </a:p>
                  </a:txBody>
                  <a:tcPr marL="68580" marR="68580" marT="0" marB="0"/>
                </a:tc>
                <a:extLst>
                  <a:ext uri="{0D108BD9-81ED-4DB2-BD59-A6C34878D82A}">
                    <a16:rowId xmlns:a16="http://schemas.microsoft.com/office/drawing/2014/main" val="10003"/>
                  </a:ext>
                </a:extLst>
              </a:tr>
              <a:tr h="0">
                <a:tc>
                  <a:txBody>
                    <a:bodyPr/>
                    <a:lstStyle/>
                    <a:p>
                      <a:pPr marL="0" marR="0" algn="l">
                        <a:lnSpc>
                          <a:spcPts val="2200"/>
                        </a:lnSpc>
                        <a:spcBef>
                          <a:spcPts val="300"/>
                        </a:spcBef>
                        <a:spcAft>
                          <a:spcPts val="300"/>
                        </a:spcAft>
                        <a:tabLst>
                          <a:tab pos="5486400" algn="r"/>
                        </a:tabLst>
                      </a:pPr>
                      <a:r>
                        <a:rPr lang="en-US" sz="1600" b="1" i="1" kern="1200" spc="-10" dirty="0">
                          <a:solidFill>
                            <a:schemeClr val="dk1"/>
                          </a:solidFill>
                          <a:effectLst/>
                          <a:latin typeface="+mn-lt"/>
                          <a:ea typeface="+mn-ea"/>
                          <a:cs typeface="+mn-cs"/>
                        </a:rPr>
                        <a:t>Noise</a:t>
                      </a:r>
                    </a:p>
                  </a:txBody>
                  <a:tcPr marL="68580" marR="68580" marT="0" marB="0"/>
                </a:tc>
                <a:tc>
                  <a:txBody>
                    <a:bodyPr/>
                    <a:lstStyle/>
                    <a:p>
                      <a:pPr marL="0" marR="0" algn="l">
                        <a:lnSpc>
                          <a:spcPts val="2200"/>
                        </a:lnSpc>
                        <a:spcBef>
                          <a:spcPts val="300"/>
                        </a:spcBef>
                        <a:spcAft>
                          <a:spcPts val="300"/>
                        </a:spcAft>
                        <a:tabLst>
                          <a:tab pos="5486400" algn="r"/>
                        </a:tabLst>
                      </a:pPr>
                      <a:r>
                        <a:rPr lang="en-US" sz="1600" kern="1200" spc="-10" dirty="0">
                          <a:solidFill>
                            <a:schemeClr val="dk1"/>
                          </a:solidFill>
                          <a:effectLst/>
                          <a:latin typeface="+mn-lt"/>
                          <a:ea typeface="+mn-ea"/>
                          <a:cs typeface="+mn-cs"/>
                        </a:rPr>
                        <a:t>Noise is the result of sensing errors due to hardware malfunctions or design inadequacies. Increased noise leads to sampling problems and loss of accuracy.</a:t>
                      </a:r>
                    </a:p>
                  </a:txBody>
                  <a:tcPr marL="68580" marR="68580" marT="0" marB="0"/>
                </a:tc>
                <a:extLst>
                  <a:ext uri="{0D108BD9-81ED-4DB2-BD59-A6C34878D82A}">
                    <a16:rowId xmlns:a16="http://schemas.microsoft.com/office/drawing/2014/main" val="10004"/>
                  </a:ext>
                </a:extLst>
              </a:tr>
            </a:tbl>
          </a:graphicData>
        </a:graphic>
      </p:graphicFrame>
      <p:sp>
        <p:nvSpPr>
          <p:cNvPr id="11" name="Date Placeholder 10"/>
          <p:cNvSpPr>
            <a:spLocks noGrp="1"/>
          </p:cNvSpPr>
          <p:nvPr>
            <p:ph type="dt" sz="half" idx="10"/>
          </p:nvPr>
        </p:nvSpPr>
        <p:spPr/>
        <p:txBody>
          <a:bodyPr/>
          <a:lstStyle/>
          <a:p>
            <a:r>
              <a:rPr lang="en-US"/>
              <a:t>HCI</a:t>
            </a:r>
          </a:p>
        </p:txBody>
      </p:sp>
      <p:sp>
        <p:nvSpPr>
          <p:cNvPr id="12" name="Footer Placeholder 11"/>
          <p:cNvSpPr>
            <a:spLocks noGrp="1"/>
          </p:cNvSpPr>
          <p:nvPr>
            <p:ph type="ftr" sz="quarter" idx="11"/>
          </p:nvPr>
        </p:nvSpPr>
        <p:spPr/>
        <p:txBody>
          <a:bodyPr/>
          <a:lstStyle/>
          <a:p>
            <a:r>
              <a:rPr lang="en-US"/>
              <a:t>Interaction Devices</a:t>
            </a:r>
          </a:p>
        </p:txBody>
      </p:sp>
      <p:sp>
        <p:nvSpPr>
          <p:cNvPr id="13" name="Slide Number Placeholder 12"/>
          <p:cNvSpPr>
            <a:spLocks noGrp="1"/>
          </p:cNvSpPr>
          <p:nvPr>
            <p:ph type="sldNum" sz="quarter" idx="12"/>
          </p:nvPr>
        </p:nvSpPr>
        <p:spPr/>
        <p:txBody>
          <a:bodyPr/>
          <a:lstStyle/>
          <a:p>
            <a:fld id="{C0F4FBFA-1248-4AAF-9253-30F121885773}" type="slidenum">
              <a:rPr lang="en-US" smtClean="0"/>
              <a:t>13</a:t>
            </a:fld>
            <a:endParaRPr lang="en-US"/>
          </a:p>
        </p:txBody>
      </p:sp>
    </p:spTree>
    <p:extLst>
      <p:ext uri="{BB962C8B-B14F-4D97-AF65-F5344CB8AC3E}">
        <p14:creationId xmlns:p14="http://schemas.microsoft.com/office/powerpoint/2010/main" val="2833871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Input Devices (</a:t>
            </a:r>
            <a:r>
              <a:rPr lang="en-US" i="1" dirty="0"/>
              <a:t>cont</a:t>
            </a:r>
            <a:r>
              <a:rPr lang="en-US" dirty="0"/>
              <a: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29787271"/>
              </p:ext>
            </p:extLst>
          </p:nvPr>
        </p:nvGraphicFramePr>
        <p:xfrm>
          <a:off x="457200" y="1447800"/>
          <a:ext cx="8229600" cy="3733674"/>
        </p:xfrm>
        <a:graphic>
          <a:graphicData uri="http://schemas.openxmlformats.org/drawingml/2006/table">
            <a:tbl>
              <a:tblPr firstRow="1" bandRow="1">
                <a:tableStyleId>{7DF18680-E054-41AD-8BC1-D1AEF772440D}</a:tableStyleId>
              </a:tblPr>
              <a:tblGrid>
                <a:gridCol w="2223974">
                  <a:extLst>
                    <a:ext uri="{9D8B030D-6E8A-4147-A177-3AD203B41FA5}">
                      <a16:colId xmlns:a16="http://schemas.microsoft.com/office/drawing/2014/main" val="20000"/>
                    </a:ext>
                  </a:extLst>
                </a:gridCol>
                <a:gridCol w="6005626">
                  <a:extLst>
                    <a:ext uri="{9D8B030D-6E8A-4147-A177-3AD203B41FA5}">
                      <a16:colId xmlns:a16="http://schemas.microsoft.com/office/drawing/2014/main" val="20001"/>
                    </a:ext>
                  </a:extLst>
                </a:gridCol>
              </a:tblGrid>
              <a:tr h="0">
                <a:tc>
                  <a:txBody>
                    <a:bodyPr/>
                    <a:lstStyle/>
                    <a:p>
                      <a:pPr marL="0" marR="0" algn="l">
                        <a:lnSpc>
                          <a:spcPct val="150000"/>
                        </a:lnSpc>
                        <a:spcBef>
                          <a:spcPts val="0"/>
                        </a:spcBef>
                        <a:spcAft>
                          <a:spcPts val="0"/>
                        </a:spcAft>
                        <a:tabLst>
                          <a:tab pos="5486400" algn="r"/>
                        </a:tabLst>
                      </a:pPr>
                      <a:r>
                        <a:rPr lang="en-US" sz="2000" b="1" spc="-10" dirty="0">
                          <a:effectLst/>
                        </a:rPr>
                        <a:t>Property</a:t>
                      </a:r>
                      <a:endParaRPr lang="en-US" sz="2000" b="1" spc="-10" dirty="0">
                        <a:effectLst/>
                        <a:latin typeface="Garamond"/>
                        <a:ea typeface="Times New Roman"/>
                        <a:cs typeface="Times New Roman"/>
                      </a:endParaRPr>
                    </a:p>
                  </a:txBody>
                  <a:tcPr marL="68580" marR="68580" marT="0" marB="0"/>
                </a:tc>
                <a:tc>
                  <a:txBody>
                    <a:bodyPr/>
                    <a:lstStyle/>
                    <a:p>
                      <a:pPr marL="0" marR="0" algn="l">
                        <a:lnSpc>
                          <a:spcPct val="150000"/>
                        </a:lnSpc>
                        <a:spcBef>
                          <a:spcPts val="0"/>
                        </a:spcBef>
                        <a:spcAft>
                          <a:spcPts val="0"/>
                        </a:spcAft>
                        <a:tabLst>
                          <a:tab pos="5486400" algn="r"/>
                        </a:tabLst>
                      </a:pPr>
                      <a:r>
                        <a:rPr lang="en-US" sz="2000" b="1" spc="-10" dirty="0">
                          <a:effectLst/>
                        </a:rPr>
                        <a:t>Explanation</a:t>
                      </a:r>
                      <a:endParaRPr lang="en-US" sz="2000" b="1" spc="-10" dirty="0">
                        <a:effectLst/>
                        <a:latin typeface="Garamond"/>
                        <a:ea typeface="Times New Roman"/>
                        <a:cs typeface="Times New Roman"/>
                      </a:endParaRPr>
                    </a:p>
                  </a:txBody>
                  <a:tcPr marL="68580" marR="68580" marT="0" marB="0"/>
                </a:tc>
                <a:extLst>
                  <a:ext uri="{0D108BD9-81ED-4DB2-BD59-A6C34878D82A}">
                    <a16:rowId xmlns:a16="http://schemas.microsoft.com/office/drawing/2014/main" val="10000"/>
                  </a:ext>
                </a:extLst>
              </a:tr>
              <a:tr h="0">
                <a:tc>
                  <a:txBody>
                    <a:bodyPr/>
                    <a:lstStyle/>
                    <a:p>
                      <a:pPr marL="0" marR="0" algn="l">
                        <a:lnSpc>
                          <a:spcPts val="2200"/>
                        </a:lnSpc>
                        <a:spcBef>
                          <a:spcPts val="300"/>
                        </a:spcBef>
                        <a:spcAft>
                          <a:spcPts val="300"/>
                        </a:spcAft>
                        <a:tabLst>
                          <a:tab pos="5486400" algn="r"/>
                        </a:tabLst>
                      </a:pPr>
                      <a:r>
                        <a:rPr lang="en-US" sz="1600" b="1" i="1" kern="1200" spc="-10" dirty="0">
                          <a:solidFill>
                            <a:schemeClr val="dk1"/>
                          </a:solidFill>
                          <a:effectLst/>
                          <a:latin typeface="+mn-lt"/>
                          <a:ea typeface="+mn-ea"/>
                          <a:cs typeface="+mn-cs"/>
                        </a:rPr>
                        <a:t>Position mode</a:t>
                      </a:r>
                    </a:p>
                  </a:txBody>
                  <a:tcPr marL="68580" marR="68580" marT="0" marB="0"/>
                </a:tc>
                <a:tc>
                  <a:txBody>
                    <a:bodyPr/>
                    <a:lstStyle/>
                    <a:p>
                      <a:pPr marL="0" marR="0" algn="l">
                        <a:lnSpc>
                          <a:spcPts val="2200"/>
                        </a:lnSpc>
                        <a:spcBef>
                          <a:spcPts val="300"/>
                        </a:spcBef>
                        <a:spcAft>
                          <a:spcPts val="300"/>
                        </a:spcAft>
                        <a:tabLst>
                          <a:tab pos="5486400" algn="r"/>
                        </a:tabLst>
                      </a:pPr>
                      <a:r>
                        <a:rPr lang="en-US" sz="1600" kern="1200" spc="-10" dirty="0">
                          <a:solidFill>
                            <a:schemeClr val="dk1"/>
                          </a:solidFill>
                          <a:effectLst/>
                          <a:latin typeface="+mn-lt"/>
                          <a:ea typeface="+mn-ea"/>
                          <a:cs typeface="+mn-cs"/>
                        </a:rPr>
                        <a:t>The position mode can be either absolute or relative. For an absolute input device, each position on the sensing surface corresponds to a specific location on the screen. In a relative positioning mode, each input is a functional translation from the current point. A touch screen is an absolute input device, whereas a mouse is a relative input device.</a:t>
                      </a:r>
                    </a:p>
                  </a:txBody>
                  <a:tcPr marL="68580" marR="68580" marT="0" marB="0"/>
                </a:tc>
                <a:extLst>
                  <a:ext uri="{0D108BD9-81ED-4DB2-BD59-A6C34878D82A}">
                    <a16:rowId xmlns:a16="http://schemas.microsoft.com/office/drawing/2014/main" val="10001"/>
                  </a:ext>
                </a:extLst>
              </a:tr>
              <a:tr h="0">
                <a:tc>
                  <a:txBody>
                    <a:bodyPr/>
                    <a:lstStyle/>
                    <a:p>
                      <a:pPr marL="0" marR="0" algn="l">
                        <a:lnSpc>
                          <a:spcPts val="2200"/>
                        </a:lnSpc>
                        <a:spcBef>
                          <a:spcPts val="300"/>
                        </a:spcBef>
                        <a:spcAft>
                          <a:spcPts val="300"/>
                        </a:spcAft>
                        <a:tabLst>
                          <a:tab pos="5486400" algn="r"/>
                        </a:tabLst>
                      </a:pPr>
                      <a:r>
                        <a:rPr lang="en-US" sz="1600" b="1" i="1" kern="1200" spc="-10" dirty="0">
                          <a:solidFill>
                            <a:schemeClr val="dk1"/>
                          </a:solidFill>
                          <a:effectLst/>
                          <a:latin typeface="+mn-lt"/>
                          <a:ea typeface="+mn-ea"/>
                          <a:cs typeface="+mn-cs"/>
                        </a:rPr>
                        <a:t>Gain</a:t>
                      </a:r>
                    </a:p>
                  </a:txBody>
                  <a:tcPr marL="68580" marR="68580" marT="0" marB="0"/>
                </a:tc>
                <a:tc>
                  <a:txBody>
                    <a:bodyPr/>
                    <a:lstStyle/>
                    <a:p>
                      <a:pPr marL="0" marR="0" algn="l">
                        <a:lnSpc>
                          <a:spcPts val="2200"/>
                        </a:lnSpc>
                        <a:spcBef>
                          <a:spcPts val="300"/>
                        </a:spcBef>
                        <a:spcAft>
                          <a:spcPts val="300"/>
                        </a:spcAft>
                        <a:tabLst>
                          <a:tab pos="5486400" algn="r"/>
                        </a:tabLst>
                      </a:pPr>
                      <a:r>
                        <a:rPr lang="en-US" sz="1600" kern="1200" spc="-10" dirty="0">
                          <a:solidFill>
                            <a:schemeClr val="dk1"/>
                          </a:solidFill>
                          <a:effectLst/>
                          <a:latin typeface="+mn-lt"/>
                          <a:ea typeface="+mn-ea"/>
                          <a:cs typeface="+mn-cs"/>
                        </a:rPr>
                        <a:t>Gain is also referred to as the Control-Display (C-D) ratio. C-D is the ratio of the distance that the on-screen cursor moves in relation to the physical movement of the input device. An increased gain allows for a smaller footprint, i.e., less space is necessary for the input device. The function that controls the gain (C-D ratio) is frequently configurable through software. Studies have shown that there is no optimal setting for gain and that increased gain frequently leads to higher error rates.</a:t>
                      </a:r>
                    </a:p>
                  </a:txBody>
                  <a:tcPr marL="68580" marR="68580" marT="0" marB="0"/>
                </a:tc>
                <a:extLst>
                  <a:ext uri="{0D108BD9-81ED-4DB2-BD59-A6C34878D82A}">
                    <a16:rowId xmlns:a16="http://schemas.microsoft.com/office/drawing/2014/main" val="10002"/>
                  </a:ext>
                </a:extLst>
              </a:tr>
            </a:tbl>
          </a:graphicData>
        </a:graphic>
      </p:graphicFrame>
      <p:sp>
        <p:nvSpPr>
          <p:cNvPr id="11" name="Date Placeholder 10"/>
          <p:cNvSpPr>
            <a:spLocks noGrp="1"/>
          </p:cNvSpPr>
          <p:nvPr>
            <p:ph type="dt" sz="half" idx="10"/>
          </p:nvPr>
        </p:nvSpPr>
        <p:spPr/>
        <p:txBody>
          <a:bodyPr/>
          <a:lstStyle/>
          <a:p>
            <a:r>
              <a:rPr lang="en-US"/>
              <a:t>HCI</a:t>
            </a:r>
          </a:p>
        </p:txBody>
      </p:sp>
      <p:sp>
        <p:nvSpPr>
          <p:cNvPr id="12" name="Footer Placeholder 11"/>
          <p:cNvSpPr>
            <a:spLocks noGrp="1"/>
          </p:cNvSpPr>
          <p:nvPr>
            <p:ph type="ftr" sz="quarter" idx="11"/>
          </p:nvPr>
        </p:nvSpPr>
        <p:spPr/>
        <p:txBody>
          <a:bodyPr/>
          <a:lstStyle/>
          <a:p>
            <a:r>
              <a:rPr lang="en-US"/>
              <a:t>Interaction Devices</a:t>
            </a:r>
          </a:p>
        </p:txBody>
      </p:sp>
      <p:sp>
        <p:nvSpPr>
          <p:cNvPr id="13" name="Slide Number Placeholder 12"/>
          <p:cNvSpPr>
            <a:spLocks noGrp="1"/>
          </p:cNvSpPr>
          <p:nvPr>
            <p:ph type="sldNum" sz="quarter" idx="12"/>
          </p:nvPr>
        </p:nvSpPr>
        <p:spPr/>
        <p:txBody>
          <a:bodyPr/>
          <a:lstStyle/>
          <a:p>
            <a:fld id="{C0F4FBFA-1248-4AAF-9253-30F121885773}" type="slidenum">
              <a:rPr lang="en-US" smtClean="0"/>
              <a:t>14</a:t>
            </a:fld>
            <a:endParaRPr lang="en-US"/>
          </a:p>
        </p:txBody>
      </p:sp>
    </p:spTree>
    <p:extLst>
      <p:ext uri="{BB962C8B-B14F-4D97-AF65-F5344CB8AC3E}">
        <p14:creationId xmlns:p14="http://schemas.microsoft.com/office/powerpoint/2010/main" val="2427432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Input Devices (</a:t>
            </a:r>
            <a:r>
              <a:rPr lang="en-US" i="1" dirty="0"/>
              <a:t>cont</a:t>
            </a:r>
            <a:r>
              <a:rPr lang="en-US" dirty="0"/>
              <a: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13272479"/>
              </p:ext>
            </p:extLst>
          </p:nvPr>
        </p:nvGraphicFramePr>
        <p:xfrm>
          <a:off x="457200" y="1447800"/>
          <a:ext cx="8229600" cy="3831148"/>
        </p:xfrm>
        <a:graphic>
          <a:graphicData uri="http://schemas.openxmlformats.org/drawingml/2006/table">
            <a:tbl>
              <a:tblPr firstRow="1" bandRow="1">
                <a:tableStyleId>{7DF18680-E054-41AD-8BC1-D1AEF772440D}</a:tableStyleId>
              </a:tblPr>
              <a:tblGrid>
                <a:gridCol w="2223974">
                  <a:extLst>
                    <a:ext uri="{9D8B030D-6E8A-4147-A177-3AD203B41FA5}">
                      <a16:colId xmlns:a16="http://schemas.microsoft.com/office/drawing/2014/main" val="20000"/>
                    </a:ext>
                  </a:extLst>
                </a:gridCol>
                <a:gridCol w="6005626">
                  <a:extLst>
                    <a:ext uri="{9D8B030D-6E8A-4147-A177-3AD203B41FA5}">
                      <a16:colId xmlns:a16="http://schemas.microsoft.com/office/drawing/2014/main" val="20001"/>
                    </a:ext>
                  </a:extLst>
                </a:gridCol>
              </a:tblGrid>
              <a:tr h="0">
                <a:tc>
                  <a:txBody>
                    <a:bodyPr/>
                    <a:lstStyle/>
                    <a:p>
                      <a:pPr marL="0" marR="0" algn="l">
                        <a:lnSpc>
                          <a:spcPts val="2200"/>
                        </a:lnSpc>
                        <a:spcBef>
                          <a:spcPts val="0"/>
                        </a:spcBef>
                        <a:spcAft>
                          <a:spcPts val="0"/>
                        </a:spcAft>
                        <a:tabLst>
                          <a:tab pos="5486400" algn="r"/>
                        </a:tabLst>
                      </a:pPr>
                      <a:r>
                        <a:rPr lang="en-US" sz="2000" b="1" spc="-10" dirty="0">
                          <a:effectLst/>
                        </a:rPr>
                        <a:t>Property</a:t>
                      </a:r>
                      <a:endParaRPr lang="en-US" sz="2000" b="1" spc="-10" dirty="0">
                        <a:effectLst/>
                        <a:latin typeface="Garamond"/>
                        <a:ea typeface="Times New Roman"/>
                        <a:cs typeface="Times New Roman"/>
                      </a:endParaRPr>
                    </a:p>
                  </a:txBody>
                  <a:tcPr marL="68580" marR="68580" marT="0" marB="0"/>
                </a:tc>
                <a:tc>
                  <a:txBody>
                    <a:bodyPr/>
                    <a:lstStyle/>
                    <a:p>
                      <a:pPr marL="0" marR="0" algn="l">
                        <a:lnSpc>
                          <a:spcPts val="2200"/>
                        </a:lnSpc>
                        <a:spcBef>
                          <a:spcPts val="0"/>
                        </a:spcBef>
                        <a:spcAft>
                          <a:spcPts val="0"/>
                        </a:spcAft>
                        <a:tabLst>
                          <a:tab pos="5486400" algn="r"/>
                        </a:tabLst>
                      </a:pPr>
                      <a:r>
                        <a:rPr lang="en-US" sz="2000" b="1" spc="-10" dirty="0">
                          <a:effectLst/>
                        </a:rPr>
                        <a:t>Explanation</a:t>
                      </a:r>
                      <a:endParaRPr lang="en-US" sz="2000" b="1" spc="-10" dirty="0">
                        <a:effectLst/>
                        <a:latin typeface="Garamond"/>
                        <a:ea typeface="Times New Roman"/>
                        <a:cs typeface="Times New Roman"/>
                      </a:endParaRPr>
                    </a:p>
                  </a:txBody>
                  <a:tcPr marL="68580" marR="68580" marT="0" marB="0"/>
                </a:tc>
                <a:extLst>
                  <a:ext uri="{0D108BD9-81ED-4DB2-BD59-A6C34878D82A}">
                    <a16:rowId xmlns:a16="http://schemas.microsoft.com/office/drawing/2014/main" val="10000"/>
                  </a:ext>
                </a:extLst>
              </a:tr>
              <a:tr h="0">
                <a:tc>
                  <a:txBody>
                    <a:bodyPr/>
                    <a:lstStyle/>
                    <a:p>
                      <a:pPr marL="0" marR="0" algn="l">
                        <a:lnSpc>
                          <a:spcPts val="2200"/>
                        </a:lnSpc>
                        <a:spcBef>
                          <a:spcPts val="600"/>
                        </a:spcBef>
                        <a:spcAft>
                          <a:spcPts val="600"/>
                        </a:spcAft>
                        <a:tabLst>
                          <a:tab pos="5486400" algn="r"/>
                        </a:tabLst>
                      </a:pPr>
                      <a:r>
                        <a:rPr lang="en-US" sz="1600" b="1" i="1" spc="-10" dirty="0">
                          <a:effectLst/>
                          <a:latin typeface="+mn-lt"/>
                          <a:ea typeface="Times New Roman"/>
                          <a:cs typeface="Times New Roman"/>
                        </a:rPr>
                        <a:t>Degrees of freedom</a:t>
                      </a:r>
                    </a:p>
                  </a:txBody>
                  <a:tcPr marL="68580" marR="68580" marT="0" marB="0"/>
                </a:tc>
                <a:tc>
                  <a:txBody>
                    <a:bodyPr/>
                    <a:lstStyle/>
                    <a:p>
                      <a:pPr marL="0" marR="0" algn="l">
                        <a:lnSpc>
                          <a:spcPts val="2200"/>
                        </a:lnSpc>
                        <a:spcBef>
                          <a:spcPts val="600"/>
                        </a:spcBef>
                        <a:spcAft>
                          <a:spcPts val="600"/>
                        </a:spcAft>
                        <a:tabLst>
                          <a:tab pos="5486400" algn="r"/>
                        </a:tabLst>
                      </a:pPr>
                      <a:r>
                        <a:rPr lang="en-US" sz="1600" spc="-10" dirty="0">
                          <a:effectLst/>
                          <a:latin typeface="+mn-lt"/>
                          <a:ea typeface="Times New Roman"/>
                          <a:cs typeface="Times New Roman"/>
                        </a:rPr>
                        <a:t>Degrees of freedom is a measure of the number of dimensions that the input device senses.</a:t>
                      </a:r>
                    </a:p>
                  </a:txBody>
                  <a:tcPr marL="68580" marR="68580" marT="0" marB="0"/>
                </a:tc>
                <a:extLst>
                  <a:ext uri="{0D108BD9-81ED-4DB2-BD59-A6C34878D82A}">
                    <a16:rowId xmlns:a16="http://schemas.microsoft.com/office/drawing/2014/main" val="10001"/>
                  </a:ext>
                </a:extLst>
              </a:tr>
              <a:tr h="0">
                <a:tc>
                  <a:txBody>
                    <a:bodyPr/>
                    <a:lstStyle/>
                    <a:p>
                      <a:pPr marL="0" marR="0" algn="l">
                        <a:lnSpc>
                          <a:spcPts val="2200"/>
                        </a:lnSpc>
                        <a:spcBef>
                          <a:spcPts val="600"/>
                        </a:spcBef>
                        <a:spcAft>
                          <a:spcPts val="600"/>
                        </a:spcAft>
                        <a:tabLst>
                          <a:tab pos="5486400" algn="r"/>
                        </a:tabLst>
                      </a:pPr>
                      <a:r>
                        <a:rPr lang="en-US" sz="1600" b="1" i="1" spc="-10" dirty="0">
                          <a:effectLst/>
                          <a:latin typeface="+mn-lt"/>
                          <a:ea typeface="Times New Roman"/>
                          <a:cs typeface="Times New Roman"/>
                        </a:rPr>
                        <a:t>Direct vs. indirect</a:t>
                      </a:r>
                    </a:p>
                  </a:txBody>
                  <a:tcPr marL="68580" marR="68580" marT="0" marB="0"/>
                </a:tc>
                <a:tc>
                  <a:txBody>
                    <a:bodyPr/>
                    <a:lstStyle/>
                    <a:p>
                      <a:pPr marL="0" marR="0" algn="l">
                        <a:lnSpc>
                          <a:spcPts val="2200"/>
                        </a:lnSpc>
                        <a:spcBef>
                          <a:spcPts val="600"/>
                        </a:spcBef>
                        <a:spcAft>
                          <a:spcPts val="600"/>
                        </a:spcAft>
                        <a:tabLst>
                          <a:tab pos="5486400" algn="r"/>
                        </a:tabLst>
                      </a:pPr>
                      <a:r>
                        <a:rPr lang="en-US" sz="1600" spc="-10" dirty="0">
                          <a:effectLst/>
                          <a:latin typeface="+mn-lt"/>
                          <a:ea typeface="Times New Roman"/>
                          <a:cs typeface="Times New Roman"/>
                        </a:rPr>
                        <a:t>If the input surface is also the display surface, then the input device is direct. An example of such a device is a touch-screen. Most other input devices are indirect in that the on-screen cursor is controlled through an intermediary device such as a mouse, joystick, or stylus.</a:t>
                      </a:r>
                    </a:p>
                  </a:txBody>
                  <a:tcPr marL="68580" marR="68580" marT="0" marB="0"/>
                </a:tc>
                <a:extLst>
                  <a:ext uri="{0D108BD9-81ED-4DB2-BD59-A6C34878D82A}">
                    <a16:rowId xmlns:a16="http://schemas.microsoft.com/office/drawing/2014/main" val="10002"/>
                  </a:ext>
                </a:extLst>
              </a:tr>
              <a:tr h="0">
                <a:tc>
                  <a:txBody>
                    <a:bodyPr/>
                    <a:lstStyle/>
                    <a:p>
                      <a:pPr marL="0" marR="0" algn="l">
                        <a:lnSpc>
                          <a:spcPts val="2200"/>
                        </a:lnSpc>
                        <a:spcBef>
                          <a:spcPts val="600"/>
                        </a:spcBef>
                        <a:spcAft>
                          <a:spcPts val="600"/>
                        </a:spcAft>
                        <a:tabLst>
                          <a:tab pos="5486400" algn="r"/>
                        </a:tabLst>
                      </a:pPr>
                      <a:r>
                        <a:rPr lang="en-US" sz="1600" b="1" i="1" spc="-10" dirty="0">
                          <a:effectLst/>
                          <a:latin typeface="+mn-lt"/>
                          <a:ea typeface="Times New Roman"/>
                          <a:cs typeface="Times New Roman"/>
                        </a:rPr>
                        <a:t>Footprint</a:t>
                      </a:r>
                    </a:p>
                  </a:txBody>
                  <a:tcPr marL="68580" marR="68580" marT="0" marB="0"/>
                </a:tc>
                <a:tc>
                  <a:txBody>
                    <a:bodyPr/>
                    <a:lstStyle/>
                    <a:p>
                      <a:pPr marL="0" marR="0" algn="l">
                        <a:lnSpc>
                          <a:spcPts val="2200"/>
                        </a:lnSpc>
                        <a:spcBef>
                          <a:spcPts val="600"/>
                        </a:spcBef>
                        <a:spcAft>
                          <a:spcPts val="600"/>
                        </a:spcAft>
                        <a:tabLst>
                          <a:tab pos="5486400" algn="r"/>
                        </a:tabLst>
                      </a:pPr>
                      <a:r>
                        <a:rPr lang="en-US" sz="1600" spc="-10" dirty="0">
                          <a:effectLst/>
                          <a:latin typeface="+mn-lt"/>
                          <a:ea typeface="Times New Roman"/>
                          <a:cs typeface="Times New Roman"/>
                        </a:rPr>
                        <a:t>Footprint refers to the amount of space that is required for input. For example, a mouse has a large and variable footprint, whereas a trackball has a smaller but fixed footprint.</a:t>
                      </a:r>
                    </a:p>
                  </a:txBody>
                  <a:tcPr marL="68580" marR="68580" marT="0" marB="0"/>
                </a:tc>
                <a:extLst>
                  <a:ext uri="{0D108BD9-81ED-4DB2-BD59-A6C34878D82A}">
                    <a16:rowId xmlns:a16="http://schemas.microsoft.com/office/drawing/2014/main" val="10003"/>
                  </a:ext>
                </a:extLst>
              </a:tr>
              <a:tr h="0">
                <a:tc>
                  <a:txBody>
                    <a:bodyPr/>
                    <a:lstStyle/>
                    <a:p>
                      <a:pPr marL="0" marR="0" algn="l">
                        <a:lnSpc>
                          <a:spcPts val="2200"/>
                        </a:lnSpc>
                        <a:spcBef>
                          <a:spcPts val="600"/>
                        </a:spcBef>
                        <a:spcAft>
                          <a:spcPts val="600"/>
                        </a:spcAft>
                        <a:tabLst>
                          <a:tab pos="5486400" algn="r"/>
                        </a:tabLst>
                      </a:pPr>
                      <a:r>
                        <a:rPr lang="en-US" sz="1600" b="1" i="1" spc="-10" dirty="0">
                          <a:effectLst/>
                          <a:latin typeface="+mn-lt"/>
                          <a:ea typeface="Times New Roman"/>
                          <a:cs typeface="Times New Roman"/>
                        </a:rPr>
                        <a:t>Device acquisition time</a:t>
                      </a:r>
                    </a:p>
                  </a:txBody>
                  <a:tcPr marL="68580" marR="68580" marT="0" marB="0"/>
                </a:tc>
                <a:tc>
                  <a:txBody>
                    <a:bodyPr/>
                    <a:lstStyle/>
                    <a:p>
                      <a:pPr marL="0" marR="0" algn="l">
                        <a:lnSpc>
                          <a:spcPts val="2200"/>
                        </a:lnSpc>
                        <a:spcBef>
                          <a:spcPts val="600"/>
                        </a:spcBef>
                        <a:spcAft>
                          <a:spcPts val="600"/>
                        </a:spcAft>
                        <a:tabLst>
                          <a:tab pos="5486400" algn="r"/>
                        </a:tabLst>
                      </a:pPr>
                      <a:r>
                        <a:rPr lang="en-US" sz="1600" spc="-10" dirty="0">
                          <a:effectLst/>
                          <a:latin typeface="+mn-lt"/>
                          <a:ea typeface="Times New Roman"/>
                          <a:cs typeface="Times New Roman"/>
                        </a:rPr>
                        <a:t>Device acquisition time refers to the time it takes to grasp the input device before control can be exerted.</a:t>
                      </a:r>
                    </a:p>
                  </a:txBody>
                  <a:tcPr marL="68580" marR="68580" marT="0" marB="0"/>
                </a:tc>
                <a:extLst>
                  <a:ext uri="{0D108BD9-81ED-4DB2-BD59-A6C34878D82A}">
                    <a16:rowId xmlns:a16="http://schemas.microsoft.com/office/drawing/2014/main" val="10004"/>
                  </a:ext>
                </a:extLst>
              </a:tr>
              <a:tr h="0">
                <a:tc>
                  <a:txBody>
                    <a:bodyPr/>
                    <a:lstStyle/>
                    <a:p>
                      <a:pPr marL="0" marR="0" algn="l">
                        <a:lnSpc>
                          <a:spcPts val="2200"/>
                        </a:lnSpc>
                        <a:spcBef>
                          <a:spcPts val="600"/>
                        </a:spcBef>
                        <a:spcAft>
                          <a:spcPts val="600"/>
                        </a:spcAft>
                        <a:tabLst>
                          <a:tab pos="5486400" algn="r"/>
                        </a:tabLst>
                      </a:pPr>
                      <a:r>
                        <a:rPr lang="en-US" sz="1600" b="1" i="1" spc="-10" dirty="0">
                          <a:effectLst/>
                          <a:latin typeface="+mn-lt"/>
                          <a:ea typeface="Times New Roman"/>
                          <a:cs typeface="Times New Roman"/>
                        </a:rPr>
                        <a:t>Reliability</a:t>
                      </a:r>
                    </a:p>
                  </a:txBody>
                  <a:tcPr marL="68580" marR="68580" marT="0" marB="0"/>
                </a:tc>
                <a:tc>
                  <a:txBody>
                    <a:bodyPr/>
                    <a:lstStyle/>
                    <a:p>
                      <a:pPr marL="0" marR="0" algn="l">
                        <a:lnSpc>
                          <a:spcPts val="2200"/>
                        </a:lnSpc>
                        <a:spcBef>
                          <a:spcPts val="600"/>
                        </a:spcBef>
                        <a:spcAft>
                          <a:spcPts val="600"/>
                        </a:spcAft>
                        <a:tabLst>
                          <a:tab pos="5486400" algn="r"/>
                        </a:tabLst>
                      </a:pPr>
                      <a:r>
                        <a:rPr lang="en-US" sz="1600" spc="-10" dirty="0">
                          <a:effectLst/>
                          <a:latin typeface="+mn-lt"/>
                          <a:ea typeface="Times New Roman"/>
                          <a:cs typeface="Times New Roman"/>
                        </a:rPr>
                        <a:t>Reliability refers</a:t>
                      </a:r>
                      <a:r>
                        <a:rPr lang="en-US" sz="1600" spc="-10" baseline="0" dirty="0">
                          <a:effectLst/>
                          <a:latin typeface="+mn-lt"/>
                          <a:ea typeface="Times New Roman"/>
                          <a:cs typeface="Times New Roman"/>
                        </a:rPr>
                        <a:t> to the resilience of the device to environment influences, such as heat, cold, humidity, dust, vibrations, etc.</a:t>
                      </a:r>
                      <a:endParaRPr lang="en-US" sz="1600" spc="-10" dirty="0">
                        <a:effectLst/>
                        <a:latin typeface="+mn-lt"/>
                        <a:ea typeface="Times New Roman"/>
                        <a:cs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10" name="Date Placeholder 9"/>
          <p:cNvSpPr>
            <a:spLocks noGrp="1"/>
          </p:cNvSpPr>
          <p:nvPr>
            <p:ph type="dt" sz="half" idx="10"/>
          </p:nvPr>
        </p:nvSpPr>
        <p:spPr/>
        <p:txBody>
          <a:bodyPr/>
          <a:lstStyle/>
          <a:p>
            <a:r>
              <a:rPr lang="en-US"/>
              <a:t>HCI</a:t>
            </a:r>
          </a:p>
        </p:txBody>
      </p:sp>
      <p:sp>
        <p:nvSpPr>
          <p:cNvPr id="11" name="Footer Placeholder 10"/>
          <p:cNvSpPr>
            <a:spLocks noGrp="1"/>
          </p:cNvSpPr>
          <p:nvPr>
            <p:ph type="ftr" sz="quarter" idx="11"/>
          </p:nvPr>
        </p:nvSpPr>
        <p:spPr/>
        <p:txBody>
          <a:bodyPr/>
          <a:lstStyle/>
          <a:p>
            <a:r>
              <a:rPr lang="en-US"/>
              <a:t>Interaction Devices</a:t>
            </a:r>
          </a:p>
        </p:txBody>
      </p:sp>
      <p:sp>
        <p:nvSpPr>
          <p:cNvPr id="12" name="Slide Number Placeholder 11"/>
          <p:cNvSpPr>
            <a:spLocks noGrp="1"/>
          </p:cNvSpPr>
          <p:nvPr>
            <p:ph type="sldNum" sz="quarter" idx="12"/>
          </p:nvPr>
        </p:nvSpPr>
        <p:spPr/>
        <p:txBody>
          <a:bodyPr/>
          <a:lstStyle/>
          <a:p>
            <a:fld id="{C0F4FBFA-1248-4AAF-9253-30F121885773}" type="slidenum">
              <a:rPr lang="en-US" smtClean="0"/>
              <a:t>15</a:t>
            </a:fld>
            <a:endParaRPr lang="en-US"/>
          </a:p>
        </p:txBody>
      </p:sp>
    </p:spTree>
    <p:extLst>
      <p:ext uri="{BB962C8B-B14F-4D97-AF65-F5344CB8AC3E}">
        <p14:creationId xmlns:p14="http://schemas.microsoft.com/office/powerpoint/2010/main" val="274131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Breakout</a:t>
            </a:r>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r>
              <a:rPr lang="en-US" dirty="0"/>
              <a:t>Characterize the five input devices below:</a:t>
            </a:r>
            <a:br>
              <a:rPr lang="en-US" dirty="0"/>
            </a:br>
            <a:br>
              <a:rPr lang="en-US" dirty="0"/>
            </a:br>
            <a:br>
              <a:rPr lang="en-US" dirty="0"/>
            </a:br>
            <a:br>
              <a:rPr lang="en-US" dirty="0"/>
            </a:br>
            <a:br>
              <a:rPr lang="en-US" dirty="0"/>
            </a:br>
            <a:br>
              <a:rPr lang="en-US" dirty="0"/>
            </a:br>
            <a:br>
              <a:rPr lang="en-US" dirty="0"/>
            </a:br>
            <a:br>
              <a:rPr lang="en-US" dirty="0"/>
            </a:br>
            <a:endParaRPr lang="en-US" dirty="0"/>
          </a:p>
          <a:p>
            <a:r>
              <a:rPr lang="en-US" dirty="0"/>
              <a:t>Add one from your list and characterize it in the same way.</a:t>
            </a:r>
          </a:p>
        </p:txBody>
      </p:sp>
      <p:graphicFrame>
        <p:nvGraphicFramePr>
          <p:cNvPr id="7" name="Table 6"/>
          <p:cNvGraphicFramePr>
            <a:graphicFrameLocks noGrp="1"/>
          </p:cNvGraphicFramePr>
          <p:nvPr>
            <p:extLst>
              <p:ext uri="{D42A27DB-BD31-4B8C-83A1-F6EECF244321}">
                <p14:modId xmlns:p14="http://schemas.microsoft.com/office/powerpoint/2010/main" val="1798597210"/>
              </p:ext>
            </p:extLst>
          </p:nvPr>
        </p:nvGraphicFramePr>
        <p:xfrm>
          <a:off x="533400" y="2286000"/>
          <a:ext cx="8001000" cy="286512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259681">
                  <a:extLst>
                    <a:ext uri="{9D8B030D-6E8A-4147-A177-3AD203B41FA5}">
                      <a16:colId xmlns:a16="http://schemas.microsoft.com/office/drawing/2014/main" val="20003"/>
                    </a:ext>
                  </a:extLst>
                </a:gridCol>
                <a:gridCol w="1790628">
                  <a:extLst>
                    <a:ext uri="{9D8B030D-6E8A-4147-A177-3AD203B41FA5}">
                      <a16:colId xmlns:a16="http://schemas.microsoft.com/office/drawing/2014/main" val="20004"/>
                    </a:ext>
                  </a:extLst>
                </a:gridCol>
                <a:gridCol w="1293091">
                  <a:extLst>
                    <a:ext uri="{9D8B030D-6E8A-4147-A177-3AD203B41FA5}">
                      <a16:colId xmlns:a16="http://schemas.microsoft.com/office/drawing/2014/main" val="20005"/>
                    </a:ext>
                  </a:extLst>
                </a:gridCol>
              </a:tblGrid>
              <a:tr h="370840">
                <a:tc>
                  <a:txBody>
                    <a:bodyPr/>
                    <a:lstStyle/>
                    <a:p>
                      <a:r>
                        <a:rPr lang="en-US" dirty="0"/>
                        <a:t>Input Device</a:t>
                      </a:r>
                    </a:p>
                  </a:txBody>
                  <a:tcPr/>
                </a:tc>
                <a:tc>
                  <a:txBody>
                    <a:bodyPr/>
                    <a:lstStyle/>
                    <a:p>
                      <a:r>
                        <a:rPr lang="en-US" dirty="0"/>
                        <a:t>Position Mode</a:t>
                      </a:r>
                    </a:p>
                  </a:txBody>
                  <a:tcPr/>
                </a:tc>
                <a:tc>
                  <a:txBody>
                    <a:bodyPr/>
                    <a:lstStyle/>
                    <a:p>
                      <a:r>
                        <a:rPr lang="en-US" dirty="0"/>
                        <a:t>Direct or Indirect?</a:t>
                      </a:r>
                    </a:p>
                  </a:txBody>
                  <a:tcPr/>
                </a:tc>
                <a:tc>
                  <a:txBody>
                    <a:bodyPr/>
                    <a:lstStyle/>
                    <a:p>
                      <a:r>
                        <a:rPr lang="en-US" dirty="0"/>
                        <a:t>Degrees of Freedom</a:t>
                      </a:r>
                    </a:p>
                  </a:txBody>
                  <a:tcPr/>
                </a:tc>
                <a:tc>
                  <a:txBody>
                    <a:bodyPr/>
                    <a:lstStyle/>
                    <a:p>
                      <a:r>
                        <a:rPr lang="en-US" dirty="0"/>
                        <a:t>Footprint (fixed or variable)</a:t>
                      </a:r>
                    </a:p>
                  </a:txBody>
                  <a:tcPr/>
                </a:tc>
                <a:tc>
                  <a:txBody>
                    <a:bodyPr/>
                    <a:lstStyle/>
                    <a:p>
                      <a:r>
                        <a:rPr lang="en-US" dirty="0"/>
                        <a:t>Reliability</a:t>
                      </a:r>
                    </a:p>
                  </a:txBody>
                  <a:tcPr/>
                </a:tc>
                <a:extLst>
                  <a:ext uri="{0D108BD9-81ED-4DB2-BD59-A6C34878D82A}">
                    <a16:rowId xmlns:a16="http://schemas.microsoft.com/office/drawing/2014/main" val="10000"/>
                  </a:ext>
                </a:extLst>
              </a:tr>
              <a:tr h="370840">
                <a:tc>
                  <a:txBody>
                    <a:bodyPr/>
                    <a:lstStyle/>
                    <a:p>
                      <a:r>
                        <a:rPr lang="en-US" dirty="0"/>
                        <a:t>Optical Mouse</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r>
                        <a:rPr lang="en-US" dirty="0"/>
                        <a:t>Trackball</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r>
                        <a:rPr lang="en-US" dirty="0"/>
                        <a:t>Stylus Touch</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370840">
                <a:tc>
                  <a:txBody>
                    <a:bodyPr/>
                    <a:lstStyle/>
                    <a:p>
                      <a:r>
                        <a:rPr lang="en-US" dirty="0"/>
                        <a:t>Finger Touch</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370840">
                <a:tc>
                  <a:txBody>
                    <a:bodyPr/>
                    <a:lstStyle/>
                    <a:p>
                      <a:r>
                        <a:rPr lang="en-US" dirty="0"/>
                        <a:t>Touchpad</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sp>
        <p:nvSpPr>
          <p:cNvPr id="11" name="Date Placeholder 10"/>
          <p:cNvSpPr>
            <a:spLocks noGrp="1"/>
          </p:cNvSpPr>
          <p:nvPr>
            <p:ph type="dt" sz="half" idx="10"/>
          </p:nvPr>
        </p:nvSpPr>
        <p:spPr/>
        <p:txBody>
          <a:bodyPr/>
          <a:lstStyle/>
          <a:p>
            <a:r>
              <a:rPr lang="en-US"/>
              <a:t>HCI</a:t>
            </a:r>
          </a:p>
        </p:txBody>
      </p:sp>
      <p:sp>
        <p:nvSpPr>
          <p:cNvPr id="12" name="Footer Placeholder 11"/>
          <p:cNvSpPr>
            <a:spLocks noGrp="1"/>
          </p:cNvSpPr>
          <p:nvPr>
            <p:ph type="ftr" sz="quarter" idx="11"/>
          </p:nvPr>
        </p:nvSpPr>
        <p:spPr/>
        <p:txBody>
          <a:bodyPr/>
          <a:lstStyle/>
          <a:p>
            <a:r>
              <a:rPr lang="en-US"/>
              <a:t>Interaction Devices</a:t>
            </a:r>
          </a:p>
        </p:txBody>
      </p:sp>
      <p:sp>
        <p:nvSpPr>
          <p:cNvPr id="13" name="Slide Number Placeholder 12"/>
          <p:cNvSpPr>
            <a:spLocks noGrp="1"/>
          </p:cNvSpPr>
          <p:nvPr>
            <p:ph type="sldNum" sz="quarter" idx="12"/>
          </p:nvPr>
        </p:nvSpPr>
        <p:spPr/>
        <p:txBody>
          <a:bodyPr/>
          <a:lstStyle/>
          <a:p>
            <a:fld id="{C0F4FBFA-1248-4AAF-9253-30F121885773}" type="slidenum">
              <a:rPr lang="en-US" smtClean="0"/>
              <a:t>16</a:t>
            </a:fld>
            <a:endParaRPr lang="en-US"/>
          </a:p>
        </p:txBody>
      </p:sp>
    </p:spTree>
    <p:extLst>
      <p:ext uri="{BB962C8B-B14F-4D97-AF65-F5344CB8AC3E}">
        <p14:creationId xmlns:p14="http://schemas.microsoft.com/office/powerpoint/2010/main" val="428822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a:r>
              <a:rPr lang="en-US" sz="2800" dirty="0">
                <a:solidFill>
                  <a:schemeClr val="accent6">
                    <a:lumMod val="50000"/>
                  </a:schemeClr>
                </a:solidFill>
              </a:rPr>
              <a:t>Summary, Review, &amp; Questions…</a:t>
            </a:r>
          </a:p>
        </p:txBody>
      </p:sp>
      <p:sp>
        <p:nvSpPr>
          <p:cNvPr id="8" name="Text Placeholder 7"/>
          <p:cNvSpPr>
            <a:spLocks noGrp="1"/>
          </p:cNvSpPr>
          <p:nvPr>
            <p:ph type="body" sz="half" idx="2"/>
          </p:nvPr>
        </p:nvSpPr>
        <p:spPr/>
        <p:txBody>
          <a:bodyPr/>
          <a:lstStyle/>
          <a:p>
            <a:pPr algn="ctr"/>
            <a:endParaRPr lang="en-US"/>
          </a:p>
        </p:txBody>
      </p:sp>
      <p:pic>
        <p:nvPicPr>
          <p:cNvPr id="1026" name="Picture 2" descr="C:\Users\Martin Schedlbauer\AppData\Local\Microsoft\Windows\Temporary Internet Files\Content.IE5\RQ7Z4LXW\MC90044142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5694" y="457200"/>
            <a:ext cx="3657143" cy="3657143"/>
          </a:xfrm>
          <a:prstGeom prst="rect">
            <a:avLst/>
          </a:prstGeom>
          <a:noFill/>
          <a:extLst>
            <a:ext uri="{909E8E84-426E-40DD-AFC4-6F175D3DCCD1}">
              <a14:hiddenFill xmlns:a14="http://schemas.microsoft.com/office/drawing/2010/main">
                <a:solidFill>
                  <a:srgbClr val="FFFFFF"/>
                </a:solidFill>
              </a14:hiddenFill>
            </a:ext>
          </a:extLst>
        </p:spPr>
      </p:pic>
      <p:sp>
        <p:nvSpPr>
          <p:cNvPr id="10" name="Date Placeholder 9"/>
          <p:cNvSpPr>
            <a:spLocks noGrp="1"/>
          </p:cNvSpPr>
          <p:nvPr>
            <p:ph type="dt" sz="half" idx="10"/>
          </p:nvPr>
        </p:nvSpPr>
        <p:spPr/>
        <p:txBody>
          <a:bodyPr/>
          <a:lstStyle/>
          <a:p>
            <a:r>
              <a:rPr lang="en-US"/>
              <a:t>HCI</a:t>
            </a:r>
          </a:p>
        </p:txBody>
      </p:sp>
      <p:sp>
        <p:nvSpPr>
          <p:cNvPr id="11" name="Footer Placeholder 10"/>
          <p:cNvSpPr>
            <a:spLocks noGrp="1"/>
          </p:cNvSpPr>
          <p:nvPr>
            <p:ph type="ftr" sz="quarter" idx="11"/>
          </p:nvPr>
        </p:nvSpPr>
        <p:spPr/>
        <p:txBody>
          <a:bodyPr/>
          <a:lstStyle/>
          <a:p>
            <a:r>
              <a:rPr lang="en-US"/>
              <a:t>Interaction Devices</a:t>
            </a:r>
          </a:p>
        </p:txBody>
      </p:sp>
      <p:sp>
        <p:nvSpPr>
          <p:cNvPr id="12" name="Slide Number Placeholder 11"/>
          <p:cNvSpPr>
            <a:spLocks noGrp="1"/>
          </p:cNvSpPr>
          <p:nvPr>
            <p:ph type="sldNum" sz="quarter" idx="12"/>
          </p:nvPr>
        </p:nvSpPr>
        <p:spPr/>
        <p:txBody>
          <a:bodyPr/>
          <a:lstStyle/>
          <a:p>
            <a:fld id="{C0F4FBFA-1248-4AAF-9253-30F121885773}" type="slidenum">
              <a:rPr lang="en-US" smtClean="0"/>
              <a:t>17</a:t>
            </a:fld>
            <a:endParaRPr lang="en-US"/>
          </a:p>
        </p:txBody>
      </p:sp>
    </p:spTree>
    <p:extLst>
      <p:ext uri="{BB962C8B-B14F-4D97-AF65-F5344CB8AC3E}">
        <p14:creationId xmlns:p14="http://schemas.microsoft.com/office/powerpoint/2010/main" val="3285686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2" y="4406900"/>
            <a:ext cx="8116887" cy="1362075"/>
          </a:xfrm>
        </p:spPr>
        <p:txBody>
          <a:bodyPr/>
          <a:lstStyle/>
          <a:p>
            <a:r>
              <a:rPr lang="en-US" dirty="0"/>
              <a:t>Keyboard Input Devices</a:t>
            </a:r>
          </a:p>
        </p:txBody>
      </p:sp>
      <p:sp>
        <p:nvSpPr>
          <p:cNvPr id="7" name="Text Placeholder 6"/>
          <p:cNvSpPr>
            <a:spLocks noGrp="1"/>
          </p:cNvSpPr>
          <p:nvPr>
            <p:ph type="body" idx="1"/>
          </p:nvPr>
        </p:nvSpPr>
        <p:spPr/>
        <p:txBody>
          <a:bodyPr/>
          <a:lstStyle/>
          <a:p>
            <a:r>
              <a:rPr lang="en-US" dirty="0"/>
              <a:t>Interaction Devices</a:t>
            </a:r>
          </a:p>
        </p:txBody>
      </p:sp>
      <p:sp>
        <p:nvSpPr>
          <p:cNvPr id="10" name="Date Placeholder 9"/>
          <p:cNvSpPr>
            <a:spLocks noGrp="1"/>
          </p:cNvSpPr>
          <p:nvPr>
            <p:ph type="dt" sz="half" idx="10"/>
          </p:nvPr>
        </p:nvSpPr>
        <p:spPr/>
        <p:txBody>
          <a:bodyPr/>
          <a:lstStyle/>
          <a:p>
            <a:r>
              <a:rPr lang="en-US"/>
              <a:t>HCI</a:t>
            </a:r>
          </a:p>
        </p:txBody>
      </p:sp>
      <p:sp>
        <p:nvSpPr>
          <p:cNvPr id="11" name="Footer Placeholder 10"/>
          <p:cNvSpPr>
            <a:spLocks noGrp="1"/>
          </p:cNvSpPr>
          <p:nvPr>
            <p:ph type="ftr" sz="quarter" idx="11"/>
          </p:nvPr>
        </p:nvSpPr>
        <p:spPr/>
        <p:txBody>
          <a:bodyPr/>
          <a:lstStyle/>
          <a:p>
            <a:r>
              <a:rPr lang="en-US"/>
              <a:t>Interaction Devices</a:t>
            </a:r>
          </a:p>
        </p:txBody>
      </p:sp>
      <p:sp>
        <p:nvSpPr>
          <p:cNvPr id="12" name="Slide Number Placeholder 11"/>
          <p:cNvSpPr>
            <a:spLocks noGrp="1"/>
          </p:cNvSpPr>
          <p:nvPr>
            <p:ph type="sldNum" sz="quarter" idx="12"/>
          </p:nvPr>
        </p:nvSpPr>
        <p:spPr/>
        <p:txBody>
          <a:bodyPr/>
          <a:lstStyle/>
          <a:p>
            <a:fld id="{C0F4FBFA-1248-4AAF-9253-30F121885773}" type="slidenum">
              <a:rPr lang="en-US" smtClean="0"/>
              <a:t>18</a:t>
            </a:fld>
            <a:endParaRPr lang="en-US"/>
          </a:p>
        </p:txBody>
      </p:sp>
    </p:spTree>
    <p:extLst>
      <p:ext uri="{BB962C8B-B14F-4D97-AF65-F5344CB8AC3E}">
        <p14:creationId xmlns:p14="http://schemas.microsoft.com/office/powerpoint/2010/main" val="848729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Keyboard Characteristics</a:t>
            </a:r>
          </a:p>
        </p:txBody>
      </p:sp>
      <p:sp>
        <p:nvSpPr>
          <p:cNvPr id="10" name="Content Placeholder 9"/>
          <p:cNvSpPr>
            <a:spLocks noGrp="1"/>
          </p:cNvSpPr>
          <p:nvPr>
            <p:ph idx="1"/>
          </p:nvPr>
        </p:nvSpPr>
        <p:spPr/>
        <p:txBody>
          <a:bodyPr/>
          <a:lstStyle/>
          <a:p>
            <a:r>
              <a:rPr lang="en-US" dirty="0"/>
              <a:t>Physical vs. virtual (soft) keyboard</a:t>
            </a:r>
          </a:p>
          <a:p>
            <a:r>
              <a:rPr lang="en-US" dirty="0"/>
              <a:t>Keyboard layout</a:t>
            </a:r>
          </a:p>
          <a:p>
            <a:pPr lvl="1"/>
            <a:r>
              <a:rPr lang="en-US" dirty="0"/>
              <a:t>QWERTY</a:t>
            </a:r>
          </a:p>
          <a:p>
            <a:pPr lvl="1"/>
            <a:r>
              <a:rPr lang="en-US" dirty="0"/>
              <a:t>Dvorak</a:t>
            </a:r>
          </a:p>
          <a:p>
            <a:pPr lvl="1"/>
            <a:r>
              <a:rPr lang="en-US" dirty="0"/>
              <a:t>ABCD</a:t>
            </a:r>
          </a:p>
          <a:p>
            <a:r>
              <a:rPr lang="en-US" dirty="0"/>
              <a:t>Ergonomic keyboard forms</a:t>
            </a:r>
          </a:p>
          <a:p>
            <a:r>
              <a:rPr lang="en-US" dirty="0"/>
              <a:t>Chord keyboards</a:t>
            </a:r>
          </a:p>
        </p:txBody>
      </p:sp>
      <p:sp>
        <p:nvSpPr>
          <p:cNvPr id="14" name="Date Placeholder 13"/>
          <p:cNvSpPr>
            <a:spLocks noGrp="1"/>
          </p:cNvSpPr>
          <p:nvPr>
            <p:ph type="dt" sz="half" idx="10"/>
          </p:nvPr>
        </p:nvSpPr>
        <p:spPr/>
        <p:txBody>
          <a:bodyPr/>
          <a:lstStyle/>
          <a:p>
            <a:r>
              <a:rPr lang="en-US"/>
              <a:t>HCI</a:t>
            </a:r>
          </a:p>
        </p:txBody>
      </p:sp>
      <p:sp>
        <p:nvSpPr>
          <p:cNvPr id="15" name="Footer Placeholder 14"/>
          <p:cNvSpPr>
            <a:spLocks noGrp="1"/>
          </p:cNvSpPr>
          <p:nvPr>
            <p:ph type="ftr" sz="quarter" idx="11"/>
          </p:nvPr>
        </p:nvSpPr>
        <p:spPr/>
        <p:txBody>
          <a:bodyPr/>
          <a:lstStyle/>
          <a:p>
            <a:r>
              <a:rPr lang="en-US"/>
              <a:t>Interaction Devices</a:t>
            </a:r>
          </a:p>
        </p:txBody>
      </p:sp>
      <p:sp>
        <p:nvSpPr>
          <p:cNvPr id="16" name="Slide Number Placeholder 15"/>
          <p:cNvSpPr>
            <a:spLocks noGrp="1"/>
          </p:cNvSpPr>
          <p:nvPr>
            <p:ph type="sldNum" sz="quarter" idx="12"/>
          </p:nvPr>
        </p:nvSpPr>
        <p:spPr/>
        <p:txBody>
          <a:bodyPr/>
          <a:lstStyle/>
          <a:p>
            <a:fld id="{C0F4FBFA-1248-4AAF-9253-30F121885773}" type="slidenum">
              <a:rPr lang="en-US" smtClean="0"/>
              <a:t>19</a:t>
            </a:fld>
            <a:endParaRPr lang="en-US"/>
          </a:p>
        </p:txBody>
      </p:sp>
    </p:spTree>
    <p:extLst>
      <p:ext uri="{BB962C8B-B14F-4D97-AF65-F5344CB8AC3E}">
        <p14:creationId xmlns:p14="http://schemas.microsoft.com/office/powerpoint/2010/main" val="2833777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&amp; References</a:t>
            </a:r>
          </a:p>
        </p:txBody>
      </p:sp>
      <p:sp>
        <p:nvSpPr>
          <p:cNvPr id="3" name="Content Placeholder 2"/>
          <p:cNvSpPr>
            <a:spLocks noGrp="1"/>
          </p:cNvSpPr>
          <p:nvPr>
            <p:ph idx="1"/>
          </p:nvPr>
        </p:nvSpPr>
        <p:spPr/>
        <p:txBody>
          <a:bodyPr/>
          <a:lstStyle/>
          <a:p>
            <a:r>
              <a:rPr lang="en-US" dirty="0"/>
              <a:t>The content and discussion of this lesson are based on the following resources:</a:t>
            </a:r>
          </a:p>
          <a:p>
            <a:pPr marL="457200" lvl="1" indent="0">
              <a:buNone/>
            </a:pPr>
            <a:r>
              <a:rPr lang="en-US" dirty="0"/>
              <a:t>Shneiderman, B., Plaisant, C. (2010). </a:t>
            </a:r>
            <a:r>
              <a:rPr lang="en-US" i="1" dirty="0"/>
              <a:t>Designing the User Interface, 5</a:t>
            </a:r>
            <a:r>
              <a:rPr lang="en-US" i="1" baseline="30000" dirty="0"/>
              <a:t>th</a:t>
            </a:r>
            <a:r>
              <a:rPr lang="en-US" i="1" dirty="0"/>
              <a:t> Edition</a:t>
            </a:r>
            <a:r>
              <a:rPr lang="en-US" dirty="0"/>
              <a:t>. Addison-Wesley.</a:t>
            </a:r>
          </a:p>
          <a:p>
            <a:pPr marL="457200" lvl="1" indent="0">
              <a:buNone/>
            </a:pPr>
            <a:r>
              <a:rPr lang="en-US" dirty="0"/>
              <a:t>Schedlbauer, M. (2011). </a:t>
            </a:r>
            <a:r>
              <a:rPr lang="en-US" i="1" dirty="0"/>
              <a:t>Input Devices</a:t>
            </a:r>
            <a:r>
              <a:rPr lang="en-US" dirty="0"/>
              <a:t>. Technical Report, University of Massachusetts Lowell.</a:t>
            </a:r>
          </a:p>
          <a:p>
            <a:pPr marL="457200" lvl="1" indent="0">
              <a:buNone/>
            </a:pPr>
            <a:endParaRPr lang="en-US" dirty="0"/>
          </a:p>
        </p:txBody>
      </p:sp>
      <p:sp>
        <p:nvSpPr>
          <p:cNvPr id="10" name="Date Placeholder 9"/>
          <p:cNvSpPr>
            <a:spLocks noGrp="1"/>
          </p:cNvSpPr>
          <p:nvPr>
            <p:ph type="dt" sz="half" idx="10"/>
          </p:nvPr>
        </p:nvSpPr>
        <p:spPr/>
        <p:txBody>
          <a:bodyPr/>
          <a:lstStyle/>
          <a:p>
            <a:r>
              <a:rPr lang="en-US"/>
              <a:t>HCI</a:t>
            </a:r>
          </a:p>
        </p:txBody>
      </p:sp>
      <p:sp>
        <p:nvSpPr>
          <p:cNvPr id="11" name="Footer Placeholder 10"/>
          <p:cNvSpPr>
            <a:spLocks noGrp="1"/>
          </p:cNvSpPr>
          <p:nvPr>
            <p:ph type="ftr" sz="quarter" idx="11"/>
          </p:nvPr>
        </p:nvSpPr>
        <p:spPr/>
        <p:txBody>
          <a:bodyPr/>
          <a:lstStyle/>
          <a:p>
            <a:r>
              <a:rPr lang="en-US"/>
              <a:t>Interaction Devices</a:t>
            </a:r>
          </a:p>
        </p:txBody>
      </p:sp>
      <p:sp>
        <p:nvSpPr>
          <p:cNvPr id="12" name="Slide Number Placeholder 11"/>
          <p:cNvSpPr>
            <a:spLocks noGrp="1"/>
          </p:cNvSpPr>
          <p:nvPr>
            <p:ph type="sldNum" sz="quarter" idx="12"/>
          </p:nvPr>
        </p:nvSpPr>
        <p:spPr/>
        <p:txBody>
          <a:bodyPr/>
          <a:lstStyle/>
          <a:p>
            <a:fld id="{C0F4FBFA-1248-4AAF-9253-30F121885773}" type="slidenum">
              <a:rPr lang="en-US" smtClean="0"/>
              <a:t>2</a:t>
            </a:fld>
            <a:endParaRPr lang="en-US"/>
          </a:p>
        </p:txBody>
      </p:sp>
    </p:spTree>
    <p:extLst>
      <p:ext uri="{BB962C8B-B14F-4D97-AF65-F5344CB8AC3E}">
        <p14:creationId xmlns:p14="http://schemas.microsoft.com/office/powerpoint/2010/main" val="380259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Keyboard Design Trends</a:t>
            </a:r>
          </a:p>
        </p:txBody>
      </p:sp>
      <p:sp>
        <p:nvSpPr>
          <p:cNvPr id="3" name="Content Placeholder 2"/>
          <p:cNvSpPr>
            <a:spLocks noGrp="1"/>
          </p:cNvSpPr>
          <p:nvPr>
            <p:ph idx="1"/>
          </p:nvPr>
        </p:nvSpPr>
        <p:spPr/>
        <p:txBody>
          <a:bodyPr>
            <a:normAutofit fontScale="92500" lnSpcReduction="10000"/>
          </a:bodyPr>
          <a:lstStyle/>
          <a:p>
            <a:r>
              <a:rPr lang="en-US" dirty="0"/>
              <a:t>The trend of keyboard design appears to go in two directions. </a:t>
            </a:r>
          </a:p>
          <a:p>
            <a:pPr lvl="1"/>
            <a:r>
              <a:rPr lang="en-US" dirty="0"/>
              <a:t>On the one hand, ergonomic considerations have forced manufacturers to redesign the keyboard to alleviate discomfort during prolonged use. Such design changes include splitting keyboards into angled arrangements, resizing and re-spacing keys, adding wrist resting pads, and increasing tactile key-level feedback. </a:t>
            </a:r>
          </a:p>
          <a:p>
            <a:pPr lvl="1"/>
            <a:r>
              <a:rPr lang="en-US" dirty="0"/>
              <a:t>On the other hand, keyboards are being miniaturized to accommodate mobile computing devices.</a:t>
            </a:r>
          </a:p>
          <a:p>
            <a:endParaRPr lang="en-US" dirty="0"/>
          </a:p>
        </p:txBody>
      </p:sp>
      <p:sp>
        <p:nvSpPr>
          <p:cNvPr id="10" name="Date Placeholder 9"/>
          <p:cNvSpPr>
            <a:spLocks noGrp="1"/>
          </p:cNvSpPr>
          <p:nvPr>
            <p:ph type="dt" sz="half" idx="10"/>
          </p:nvPr>
        </p:nvSpPr>
        <p:spPr/>
        <p:txBody>
          <a:bodyPr/>
          <a:lstStyle/>
          <a:p>
            <a:r>
              <a:rPr lang="en-US"/>
              <a:t>HCI</a:t>
            </a:r>
          </a:p>
        </p:txBody>
      </p:sp>
      <p:sp>
        <p:nvSpPr>
          <p:cNvPr id="11" name="Footer Placeholder 10"/>
          <p:cNvSpPr>
            <a:spLocks noGrp="1"/>
          </p:cNvSpPr>
          <p:nvPr>
            <p:ph type="ftr" sz="quarter" idx="11"/>
          </p:nvPr>
        </p:nvSpPr>
        <p:spPr/>
        <p:txBody>
          <a:bodyPr/>
          <a:lstStyle/>
          <a:p>
            <a:r>
              <a:rPr lang="en-US"/>
              <a:t>Interaction Devices</a:t>
            </a:r>
          </a:p>
        </p:txBody>
      </p:sp>
      <p:sp>
        <p:nvSpPr>
          <p:cNvPr id="12" name="Slide Number Placeholder 11"/>
          <p:cNvSpPr>
            <a:spLocks noGrp="1"/>
          </p:cNvSpPr>
          <p:nvPr>
            <p:ph type="sldNum" sz="quarter" idx="12"/>
          </p:nvPr>
        </p:nvSpPr>
        <p:spPr/>
        <p:txBody>
          <a:bodyPr/>
          <a:lstStyle/>
          <a:p>
            <a:fld id="{C0F4FBFA-1248-4AAF-9253-30F121885773}" type="slidenum">
              <a:rPr lang="en-US" smtClean="0"/>
              <a:t>20</a:t>
            </a:fld>
            <a:endParaRPr lang="en-US"/>
          </a:p>
        </p:txBody>
      </p:sp>
    </p:spTree>
    <p:extLst>
      <p:ext uri="{BB962C8B-B14F-4D97-AF65-F5344CB8AC3E}">
        <p14:creationId xmlns:p14="http://schemas.microsoft.com/office/powerpoint/2010/main" val="1937100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ja-JP"/>
              <a:t>Keyboard Layouts </a:t>
            </a:r>
          </a:p>
        </p:txBody>
      </p:sp>
      <p:sp>
        <p:nvSpPr>
          <p:cNvPr id="9" name="Text Placeholder 8"/>
          <p:cNvSpPr>
            <a:spLocks noGrp="1"/>
          </p:cNvSpPr>
          <p:nvPr>
            <p:ph type="body" idx="1"/>
          </p:nvPr>
        </p:nvSpPr>
        <p:spPr/>
        <p:txBody>
          <a:bodyPr/>
          <a:lstStyle/>
          <a:p>
            <a:r>
              <a:rPr lang="en-US" dirty="0"/>
              <a:t>QWERTY</a:t>
            </a:r>
          </a:p>
        </p:txBody>
      </p:sp>
      <p:sp>
        <p:nvSpPr>
          <p:cNvPr id="10" name="Content Placeholder 9"/>
          <p:cNvSpPr>
            <a:spLocks noGrp="1"/>
          </p:cNvSpPr>
          <p:nvPr>
            <p:ph sz="half" idx="2"/>
          </p:nvPr>
        </p:nvSpPr>
        <p:spPr/>
        <p:txBody>
          <a:bodyPr>
            <a:normAutofit fontScale="92500" lnSpcReduction="10000"/>
          </a:bodyPr>
          <a:lstStyle/>
          <a:p>
            <a:r>
              <a:rPr lang="en-US" altLang="ja-JP" dirty="0"/>
              <a:t>1870 Christopher Latham Sholes </a:t>
            </a:r>
          </a:p>
          <a:p>
            <a:r>
              <a:rPr lang="en-US" altLang="ja-JP" dirty="0"/>
              <a:t>most common layout</a:t>
            </a:r>
          </a:p>
          <a:p>
            <a:r>
              <a:rPr lang="en-US" altLang="ja-JP" dirty="0"/>
              <a:t>good mechanical design and a clever placement of the letters that slowed down the users enough that key jamming was infrequent </a:t>
            </a:r>
          </a:p>
          <a:p>
            <a:r>
              <a:rPr lang="en-US" altLang="ja-JP" dirty="0"/>
              <a:t>put frequently used letter pairs far apart, thereby increasing finger travel distances </a:t>
            </a:r>
          </a:p>
        </p:txBody>
      </p:sp>
      <p:sp>
        <p:nvSpPr>
          <p:cNvPr id="11" name="Text Placeholder 10"/>
          <p:cNvSpPr>
            <a:spLocks noGrp="1"/>
          </p:cNvSpPr>
          <p:nvPr>
            <p:ph type="body" sz="quarter" idx="3"/>
          </p:nvPr>
        </p:nvSpPr>
        <p:spPr/>
        <p:txBody>
          <a:bodyPr/>
          <a:lstStyle/>
          <a:p>
            <a:r>
              <a:rPr lang="en-US" dirty="0"/>
              <a:t>Dvorak</a:t>
            </a:r>
          </a:p>
        </p:txBody>
      </p:sp>
      <p:sp>
        <p:nvSpPr>
          <p:cNvPr id="12" name="Content Placeholder 11"/>
          <p:cNvSpPr>
            <a:spLocks noGrp="1"/>
          </p:cNvSpPr>
          <p:nvPr>
            <p:ph sz="quarter" idx="4"/>
          </p:nvPr>
        </p:nvSpPr>
        <p:spPr/>
        <p:txBody>
          <a:bodyPr>
            <a:normAutofit fontScale="92500" lnSpcReduction="10000"/>
          </a:bodyPr>
          <a:lstStyle/>
          <a:p>
            <a:r>
              <a:rPr lang="en-US" altLang="ja-JP" dirty="0"/>
              <a:t>1920 August Dvorak</a:t>
            </a:r>
          </a:p>
          <a:p>
            <a:r>
              <a:rPr lang="en-US" altLang="ja-JP" dirty="0"/>
              <a:t>reduces finger travel distances by at least one order of magnitude </a:t>
            </a:r>
          </a:p>
          <a:p>
            <a:r>
              <a:rPr lang="en-US" altLang="ja-JP" dirty="0"/>
              <a:t>Acceptance has been slow despite the dedicated efforts of some devotees </a:t>
            </a:r>
          </a:p>
          <a:p>
            <a:r>
              <a:rPr lang="en-US" altLang="ja-JP" dirty="0"/>
              <a:t>it takes about 1 week of regular typing to make the switch, but most users have been unwilling to invest the effort </a:t>
            </a:r>
          </a:p>
          <a:p>
            <a:endParaRPr lang="en-US" dirty="0"/>
          </a:p>
        </p:txBody>
      </p:sp>
      <p:sp>
        <p:nvSpPr>
          <p:cNvPr id="16" name="Date Placeholder 15"/>
          <p:cNvSpPr>
            <a:spLocks noGrp="1"/>
          </p:cNvSpPr>
          <p:nvPr>
            <p:ph type="dt" sz="half" idx="10"/>
          </p:nvPr>
        </p:nvSpPr>
        <p:spPr/>
        <p:txBody>
          <a:bodyPr/>
          <a:lstStyle/>
          <a:p>
            <a:r>
              <a:rPr lang="en-US"/>
              <a:t>HCI</a:t>
            </a:r>
          </a:p>
        </p:txBody>
      </p:sp>
      <p:sp>
        <p:nvSpPr>
          <p:cNvPr id="17" name="Footer Placeholder 16"/>
          <p:cNvSpPr>
            <a:spLocks noGrp="1"/>
          </p:cNvSpPr>
          <p:nvPr>
            <p:ph type="ftr" sz="quarter" idx="11"/>
          </p:nvPr>
        </p:nvSpPr>
        <p:spPr/>
        <p:txBody>
          <a:bodyPr/>
          <a:lstStyle/>
          <a:p>
            <a:r>
              <a:rPr lang="en-US"/>
              <a:t>Interaction Devices</a:t>
            </a:r>
          </a:p>
        </p:txBody>
      </p:sp>
      <p:sp>
        <p:nvSpPr>
          <p:cNvPr id="18" name="Slide Number Placeholder 17"/>
          <p:cNvSpPr>
            <a:spLocks noGrp="1"/>
          </p:cNvSpPr>
          <p:nvPr>
            <p:ph type="sldNum" sz="quarter" idx="12"/>
          </p:nvPr>
        </p:nvSpPr>
        <p:spPr/>
        <p:txBody>
          <a:bodyPr/>
          <a:lstStyle/>
          <a:p>
            <a:fld id="{C0F4FBFA-1248-4AAF-9253-30F121885773}" type="slidenum">
              <a:rPr lang="en-US" smtClean="0"/>
              <a:t>21</a:t>
            </a:fld>
            <a:endParaRPr lang="en-US"/>
          </a:p>
        </p:txBody>
      </p:sp>
    </p:spTree>
    <p:extLst>
      <p:ext uri="{BB962C8B-B14F-4D97-AF65-F5344CB8AC3E}">
        <p14:creationId xmlns:p14="http://schemas.microsoft.com/office/powerpoint/2010/main" val="1537445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ja-JP" dirty="0"/>
              <a:t>QWERTY vs. Dvorak</a:t>
            </a:r>
          </a:p>
        </p:txBody>
      </p:sp>
      <p:pic>
        <p:nvPicPr>
          <p:cNvPr id="7" name="Picture 2" descr="http://t1.gstatic.com/images?q=tbn:ANd9GcTRc_yBEKM-ByEOLQgIoVni9kVylNjkS7Dz5-lhipZ9J3lpRUKQT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5000621" cy="2057400"/>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Windows Key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733800"/>
            <a:ext cx="7143746" cy="2286000"/>
          </a:xfrm>
          <a:prstGeom prst="rect">
            <a:avLst/>
          </a:prstGeom>
          <a:noFill/>
          <a:extLst>
            <a:ext uri="{909E8E84-426E-40DD-AFC4-6F175D3DCCD1}">
              <a14:hiddenFill xmlns:a14="http://schemas.microsoft.com/office/drawing/2010/main">
                <a:solidFill>
                  <a:srgbClr val="FFFFFF"/>
                </a:solidFill>
              </a14:hiddenFill>
            </a:ext>
          </a:extLst>
        </p:spPr>
      </p:pic>
      <p:sp>
        <p:nvSpPr>
          <p:cNvPr id="12" name="Date Placeholder 11"/>
          <p:cNvSpPr>
            <a:spLocks noGrp="1"/>
          </p:cNvSpPr>
          <p:nvPr>
            <p:ph type="dt" sz="half" idx="10"/>
          </p:nvPr>
        </p:nvSpPr>
        <p:spPr/>
        <p:txBody>
          <a:bodyPr/>
          <a:lstStyle/>
          <a:p>
            <a:r>
              <a:rPr lang="en-US"/>
              <a:t>HCI</a:t>
            </a:r>
          </a:p>
        </p:txBody>
      </p:sp>
      <p:sp>
        <p:nvSpPr>
          <p:cNvPr id="13" name="Footer Placeholder 12"/>
          <p:cNvSpPr>
            <a:spLocks noGrp="1"/>
          </p:cNvSpPr>
          <p:nvPr>
            <p:ph type="ftr" sz="quarter" idx="11"/>
          </p:nvPr>
        </p:nvSpPr>
        <p:spPr/>
        <p:txBody>
          <a:bodyPr/>
          <a:lstStyle/>
          <a:p>
            <a:r>
              <a:rPr lang="en-US"/>
              <a:t>Interaction Devices</a:t>
            </a:r>
          </a:p>
        </p:txBody>
      </p:sp>
      <p:sp>
        <p:nvSpPr>
          <p:cNvPr id="14" name="Slide Number Placeholder 13"/>
          <p:cNvSpPr>
            <a:spLocks noGrp="1"/>
          </p:cNvSpPr>
          <p:nvPr>
            <p:ph type="sldNum" sz="quarter" idx="12"/>
          </p:nvPr>
        </p:nvSpPr>
        <p:spPr/>
        <p:txBody>
          <a:bodyPr/>
          <a:lstStyle/>
          <a:p>
            <a:fld id="{C0F4FBFA-1248-4AAF-9253-30F121885773}" type="slidenum">
              <a:rPr lang="en-US" smtClean="0"/>
              <a:t>22</a:t>
            </a:fld>
            <a:endParaRPr lang="en-US"/>
          </a:p>
        </p:txBody>
      </p:sp>
    </p:spTree>
    <p:extLst>
      <p:ext uri="{BB962C8B-B14F-4D97-AF65-F5344CB8AC3E}">
        <p14:creationId xmlns:p14="http://schemas.microsoft.com/office/powerpoint/2010/main" val="953240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ABCD Keyboard</a:t>
            </a:r>
          </a:p>
        </p:txBody>
      </p:sp>
      <p:pic>
        <p:nvPicPr>
          <p:cNvPr id="13316" name="Picture 4" descr="http://www.kindtao.com/image/kindtao%20ABCD%20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0"/>
            <a:ext cx="6656714" cy="3810000"/>
          </a:xfrm>
          <a:prstGeom prst="rect">
            <a:avLst/>
          </a:prstGeom>
          <a:noFill/>
          <a:extLst>
            <a:ext uri="{909E8E84-426E-40DD-AFC4-6F175D3DCCD1}">
              <a14:hiddenFill xmlns:a14="http://schemas.microsoft.com/office/drawing/2010/main">
                <a:solidFill>
                  <a:srgbClr val="FFFFFF"/>
                </a:solidFill>
              </a14:hiddenFill>
            </a:ext>
          </a:extLst>
        </p:spPr>
      </p:pic>
      <p:sp>
        <p:nvSpPr>
          <p:cNvPr id="10" name="Date Placeholder 9"/>
          <p:cNvSpPr>
            <a:spLocks noGrp="1"/>
          </p:cNvSpPr>
          <p:nvPr>
            <p:ph type="dt" sz="half" idx="10"/>
          </p:nvPr>
        </p:nvSpPr>
        <p:spPr/>
        <p:txBody>
          <a:bodyPr/>
          <a:lstStyle/>
          <a:p>
            <a:r>
              <a:rPr lang="en-US"/>
              <a:t>HCI</a:t>
            </a:r>
          </a:p>
        </p:txBody>
      </p:sp>
      <p:sp>
        <p:nvSpPr>
          <p:cNvPr id="11" name="Footer Placeholder 10"/>
          <p:cNvSpPr>
            <a:spLocks noGrp="1"/>
          </p:cNvSpPr>
          <p:nvPr>
            <p:ph type="ftr" sz="quarter" idx="11"/>
          </p:nvPr>
        </p:nvSpPr>
        <p:spPr/>
        <p:txBody>
          <a:bodyPr/>
          <a:lstStyle/>
          <a:p>
            <a:r>
              <a:rPr lang="en-US"/>
              <a:t>Interaction Devices</a:t>
            </a:r>
          </a:p>
        </p:txBody>
      </p:sp>
      <p:sp>
        <p:nvSpPr>
          <p:cNvPr id="12" name="Slide Number Placeholder 11"/>
          <p:cNvSpPr>
            <a:spLocks noGrp="1"/>
          </p:cNvSpPr>
          <p:nvPr>
            <p:ph type="sldNum" sz="quarter" idx="12"/>
          </p:nvPr>
        </p:nvSpPr>
        <p:spPr/>
        <p:txBody>
          <a:bodyPr/>
          <a:lstStyle/>
          <a:p>
            <a:fld id="{C0F4FBFA-1248-4AAF-9253-30F121885773}" type="slidenum">
              <a:rPr lang="en-US" smtClean="0"/>
              <a:t>23</a:t>
            </a:fld>
            <a:endParaRPr lang="en-US"/>
          </a:p>
        </p:txBody>
      </p:sp>
    </p:spTree>
    <p:extLst>
      <p:ext uri="{BB962C8B-B14F-4D97-AF65-F5344CB8AC3E}">
        <p14:creationId xmlns:p14="http://schemas.microsoft.com/office/powerpoint/2010/main" val="1225052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CHUBON Keyboard</a:t>
            </a:r>
          </a:p>
        </p:txBody>
      </p:sp>
      <p:pic>
        <p:nvPicPr>
          <p:cNvPr id="17410" name="Picture 2" descr="http://atri.misericordia.edu/Papers/Chubon/Chubo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981200"/>
            <a:ext cx="7664560" cy="3124200"/>
          </a:xfrm>
          <a:prstGeom prst="rect">
            <a:avLst/>
          </a:prstGeom>
          <a:noFill/>
          <a:extLst>
            <a:ext uri="{909E8E84-426E-40DD-AFC4-6F175D3DCCD1}">
              <a14:hiddenFill xmlns:a14="http://schemas.microsoft.com/office/drawing/2010/main">
                <a:solidFill>
                  <a:srgbClr val="FFFFFF"/>
                </a:solidFill>
              </a14:hiddenFill>
            </a:ext>
          </a:extLst>
        </p:spPr>
      </p:pic>
      <p:sp>
        <p:nvSpPr>
          <p:cNvPr id="10" name="Date Placeholder 9"/>
          <p:cNvSpPr>
            <a:spLocks noGrp="1"/>
          </p:cNvSpPr>
          <p:nvPr>
            <p:ph type="dt" sz="half" idx="10"/>
          </p:nvPr>
        </p:nvSpPr>
        <p:spPr/>
        <p:txBody>
          <a:bodyPr/>
          <a:lstStyle/>
          <a:p>
            <a:r>
              <a:rPr lang="en-US"/>
              <a:t>HCI</a:t>
            </a:r>
          </a:p>
        </p:txBody>
      </p:sp>
      <p:sp>
        <p:nvSpPr>
          <p:cNvPr id="11" name="Footer Placeholder 10"/>
          <p:cNvSpPr>
            <a:spLocks noGrp="1"/>
          </p:cNvSpPr>
          <p:nvPr>
            <p:ph type="ftr" sz="quarter" idx="11"/>
          </p:nvPr>
        </p:nvSpPr>
        <p:spPr/>
        <p:txBody>
          <a:bodyPr/>
          <a:lstStyle/>
          <a:p>
            <a:r>
              <a:rPr lang="en-US"/>
              <a:t>Interaction Devices</a:t>
            </a:r>
          </a:p>
        </p:txBody>
      </p:sp>
      <p:sp>
        <p:nvSpPr>
          <p:cNvPr id="12" name="Slide Number Placeholder 11"/>
          <p:cNvSpPr>
            <a:spLocks noGrp="1"/>
          </p:cNvSpPr>
          <p:nvPr>
            <p:ph type="sldNum" sz="quarter" idx="12"/>
          </p:nvPr>
        </p:nvSpPr>
        <p:spPr/>
        <p:txBody>
          <a:bodyPr/>
          <a:lstStyle/>
          <a:p>
            <a:fld id="{C0F4FBFA-1248-4AAF-9253-30F121885773}" type="slidenum">
              <a:rPr lang="en-US" smtClean="0"/>
              <a:t>24</a:t>
            </a:fld>
            <a:endParaRPr lang="en-US"/>
          </a:p>
        </p:txBody>
      </p:sp>
    </p:spTree>
    <p:extLst>
      <p:ext uri="{BB962C8B-B14F-4D97-AF65-F5344CB8AC3E}">
        <p14:creationId xmlns:p14="http://schemas.microsoft.com/office/powerpoint/2010/main" val="2633769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Ergonomic Keyboards</a:t>
            </a:r>
          </a:p>
        </p:txBody>
      </p:sp>
      <p:sp>
        <p:nvSpPr>
          <p:cNvPr id="3" name="Content Placeholder 2"/>
          <p:cNvSpPr>
            <a:spLocks noGrp="1"/>
          </p:cNvSpPr>
          <p:nvPr>
            <p:ph idx="1"/>
          </p:nvPr>
        </p:nvSpPr>
        <p:spPr/>
        <p:txBody>
          <a:bodyPr>
            <a:normAutofit/>
          </a:bodyPr>
          <a:lstStyle/>
          <a:p>
            <a:r>
              <a:rPr lang="en-US" sz="2400" dirty="0"/>
              <a:t>Reduce strain on wrist while typing to reduce carpal tunnel syndrome.</a:t>
            </a:r>
          </a:p>
        </p:txBody>
      </p:sp>
      <p:pic>
        <p:nvPicPr>
          <p:cNvPr id="11266" name="Picture 2" descr="http://t1.gstatic.com/images?q=tbn:ANd9GcRB20iexwd__c5KzQXT57I4aWHpmM2QBcKYKYcrCPW-MhP-FQ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220" y="2381992"/>
            <a:ext cx="3318933"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t0.gstatic.com/images?q=tbn:ANd9GcSsdzaxYMaifyKhENThw4DDiGIWf4Ly7x4jeYpB5RWkaI2CLvg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8249" y="2209800"/>
            <a:ext cx="330717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t2.gstatic.com/images?q=tbn:ANd9GcSwlT1zmfKr8u3bFUB8Q-Mu7s-9X7mm-ZRBBAX4E7mziitnfjoTA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4166260"/>
            <a:ext cx="2525486" cy="2362200"/>
          </a:xfrm>
          <a:prstGeom prst="rect">
            <a:avLst/>
          </a:prstGeom>
          <a:noFill/>
          <a:extLst>
            <a:ext uri="{909E8E84-426E-40DD-AFC4-6F175D3DCCD1}">
              <a14:hiddenFill xmlns:a14="http://schemas.microsoft.com/office/drawing/2010/main">
                <a:solidFill>
                  <a:srgbClr val="FFFFFF"/>
                </a:solidFill>
              </a14:hiddenFill>
            </a:ext>
          </a:extLst>
        </p:spPr>
      </p:pic>
      <p:sp>
        <p:nvSpPr>
          <p:cNvPr id="10" name="Date Placeholder 9"/>
          <p:cNvSpPr>
            <a:spLocks noGrp="1"/>
          </p:cNvSpPr>
          <p:nvPr>
            <p:ph type="dt" sz="half" idx="10"/>
          </p:nvPr>
        </p:nvSpPr>
        <p:spPr/>
        <p:txBody>
          <a:bodyPr/>
          <a:lstStyle/>
          <a:p>
            <a:r>
              <a:rPr lang="en-US"/>
              <a:t>HCI</a:t>
            </a:r>
          </a:p>
        </p:txBody>
      </p:sp>
      <p:sp>
        <p:nvSpPr>
          <p:cNvPr id="11" name="Footer Placeholder 10"/>
          <p:cNvSpPr>
            <a:spLocks noGrp="1"/>
          </p:cNvSpPr>
          <p:nvPr>
            <p:ph type="ftr" sz="quarter" idx="11"/>
          </p:nvPr>
        </p:nvSpPr>
        <p:spPr/>
        <p:txBody>
          <a:bodyPr/>
          <a:lstStyle/>
          <a:p>
            <a:r>
              <a:rPr lang="en-US"/>
              <a:t>Interaction Devices</a:t>
            </a:r>
          </a:p>
        </p:txBody>
      </p:sp>
      <p:sp>
        <p:nvSpPr>
          <p:cNvPr id="12" name="Slide Number Placeholder 11"/>
          <p:cNvSpPr>
            <a:spLocks noGrp="1"/>
          </p:cNvSpPr>
          <p:nvPr>
            <p:ph type="sldNum" sz="quarter" idx="12"/>
          </p:nvPr>
        </p:nvSpPr>
        <p:spPr/>
        <p:txBody>
          <a:bodyPr/>
          <a:lstStyle/>
          <a:p>
            <a:fld id="{C0F4FBFA-1248-4AAF-9253-30F121885773}" type="slidenum">
              <a:rPr lang="en-US" smtClean="0"/>
              <a:t>25</a:t>
            </a:fld>
            <a:endParaRPr lang="en-US"/>
          </a:p>
        </p:txBody>
      </p:sp>
    </p:spTree>
    <p:extLst>
      <p:ext uri="{BB962C8B-B14F-4D97-AF65-F5344CB8AC3E}">
        <p14:creationId xmlns:p14="http://schemas.microsoft.com/office/powerpoint/2010/main" val="3132911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Hands Keyboard</a:t>
            </a:r>
          </a:p>
        </p:txBody>
      </p:sp>
      <p:pic>
        <p:nvPicPr>
          <p:cNvPr id="12294" name="Picture 6" descr="http://www.walyou.com/img/safetype-ergonomics-keybo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733800"/>
            <a:ext cx="4099881" cy="2882613"/>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t1.gstatic.com/images?q=tbn:ANd9GcQDWnsZx3XDnulCAWRkYnIXYLpv6psdnl8UJVOorejCeVu8OCDPT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2950195"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t2.gstatic.com/images?q=tbn:ANd9GcRMzfG8_I39rrqx9cuZvv31mN6aqAcUdVz4k_hv254qhDLq5xBgC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524000"/>
            <a:ext cx="3637810" cy="2528888"/>
          </a:xfrm>
          <a:prstGeom prst="rect">
            <a:avLst/>
          </a:prstGeom>
          <a:noFill/>
          <a:extLst>
            <a:ext uri="{909E8E84-426E-40DD-AFC4-6F175D3DCCD1}">
              <a14:hiddenFill xmlns:a14="http://schemas.microsoft.com/office/drawing/2010/main">
                <a:solidFill>
                  <a:srgbClr val="FFFFFF"/>
                </a:solidFill>
              </a14:hiddenFill>
            </a:ext>
          </a:extLst>
        </p:spPr>
      </p:pic>
      <p:sp>
        <p:nvSpPr>
          <p:cNvPr id="10" name="Date Placeholder 9"/>
          <p:cNvSpPr>
            <a:spLocks noGrp="1"/>
          </p:cNvSpPr>
          <p:nvPr>
            <p:ph type="dt" sz="half" idx="10"/>
          </p:nvPr>
        </p:nvSpPr>
        <p:spPr/>
        <p:txBody>
          <a:bodyPr/>
          <a:lstStyle/>
          <a:p>
            <a:r>
              <a:rPr lang="en-US"/>
              <a:t>HCI</a:t>
            </a:r>
          </a:p>
        </p:txBody>
      </p:sp>
      <p:sp>
        <p:nvSpPr>
          <p:cNvPr id="11" name="Footer Placeholder 10"/>
          <p:cNvSpPr>
            <a:spLocks noGrp="1"/>
          </p:cNvSpPr>
          <p:nvPr>
            <p:ph type="ftr" sz="quarter" idx="11"/>
          </p:nvPr>
        </p:nvSpPr>
        <p:spPr/>
        <p:txBody>
          <a:bodyPr/>
          <a:lstStyle/>
          <a:p>
            <a:r>
              <a:rPr lang="en-US"/>
              <a:t>Interaction Devices</a:t>
            </a:r>
          </a:p>
        </p:txBody>
      </p:sp>
      <p:sp>
        <p:nvSpPr>
          <p:cNvPr id="12" name="Slide Number Placeholder 11"/>
          <p:cNvSpPr>
            <a:spLocks noGrp="1"/>
          </p:cNvSpPr>
          <p:nvPr>
            <p:ph type="sldNum" sz="quarter" idx="12"/>
          </p:nvPr>
        </p:nvSpPr>
        <p:spPr/>
        <p:txBody>
          <a:bodyPr/>
          <a:lstStyle/>
          <a:p>
            <a:fld id="{C0F4FBFA-1248-4AAF-9253-30F121885773}" type="slidenum">
              <a:rPr lang="en-US" smtClean="0"/>
              <a:t>26</a:t>
            </a:fld>
            <a:endParaRPr lang="en-US"/>
          </a:p>
        </p:txBody>
      </p:sp>
    </p:spTree>
    <p:extLst>
      <p:ext uri="{BB962C8B-B14F-4D97-AF65-F5344CB8AC3E}">
        <p14:creationId xmlns:p14="http://schemas.microsoft.com/office/powerpoint/2010/main" val="975139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Chord Keyboards</a:t>
            </a:r>
          </a:p>
        </p:txBody>
      </p:sp>
      <p:sp>
        <p:nvSpPr>
          <p:cNvPr id="3" name="Content Placeholder 2"/>
          <p:cNvSpPr>
            <a:spLocks noGrp="1"/>
          </p:cNvSpPr>
          <p:nvPr>
            <p:ph sz="half" idx="2"/>
          </p:nvPr>
        </p:nvSpPr>
        <p:spPr>
          <a:xfrm>
            <a:off x="4191000" y="1600200"/>
            <a:ext cx="4495800" cy="4525963"/>
          </a:xfrm>
        </p:spPr>
        <p:txBody>
          <a:bodyPr>
            <a:normAutofit/>
          </a:bodyPr>
          <a:lstStyle/>
          <a:p>
            <a:r>
              <a:rPr lang="en-US" sz="2800" dirty="0"/>
              <a:t>Smaller and fewer keys</a:t>
            </a:r>
          </a:p>
          <a:p>
            <a:r>
              <a:rPr lang="en-US" sz="2800" dirty="0"/>
              <a:t>Sequential, one-at-a-time key presses</a:t>
            </a:r>
          </a:p>
          <a:p>
            <a:r>
              <a:rPr lang="en-US" sz="2800" dirty="0"/>
              <a:t>Chording requires multiple simultaneous keystrokes</a:t>
            </a:r>
          </a:p>
        </p:txBody>
      </p:sp>
      <p:pic>
        <p:nvPicPr>
          <p:cNvPr id="14338" name="Picture 2" descr="http://berkeley.intel-research.net/~klyons/images/chor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735777"/>
            <a:ext cx="2981325" cy="4152901"/>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8"/>
          <p:cNvSpPr>
            <a:spLocks noGrp="1"/>
          </p:cNvSpPr>
          <p:nvPr>
            <p:ph type="dt" sz="half" idx="10"/>
          </p:nvPr>
        </p:nvSpPr>
        <p:spPr/>
        <p:txBody>
          <a:bodyPr/>
          <a:lstStyle/>
          <a:p>
            <a:r>
              <a:rPr lang="en-US"/>
              <a:t>HCI</a:t>
            </a:r>
          </a:p>
        </p:txBody>
      </p:sp>
      <p:sp>
        <p:nvSpPr>
          <p:cNvPr id="10" name="Footer Placeholder 9"/>
          <p:cNvSpPr>
            <a:spLocks noGrp="1"/>
          </p:cNvSpPr>
          <p:nvPr>
            <p:ph type="ftr" sz="quarter" idx="11"/>
          </p:nvPr>
        </p:nvSpPr>
        <p:spPr/>
        <p:txBody>
          <a:bodyPr/>
          <a:lstStyle/>
          <a:p>
            <a:r>
              <a:rPr lang="en-US"/>
              <a:t>Interaction Devices</a:t>
            </a:r>
          </a:p>
        </p:txBody>
      </p:sp>
      <p:sp>
        <p:nvSpPr>
          <p:cNvPr id="11" name="Slide Number Placeholder 10"/>
          <p:cNvSpPr>
            <a:spLocks noGrp="1"/>
          </p:cNvSpPr>
          <p:nvPr>
            <p:ph type="sldNum" sz="quarter" idx="12"/>
          </p:nvPr>
        </p:nvSpPr>
        <p:spPr/>
        <p:txBody>
          <a:bodyPr/>
          <a:lstStyle/>
          <a:p>
            <a:fld id="{C0F4FBFA-1248-4AAF-9253-30F121885773}" type="slidenum">
              <a:rPr lang="en-US" smtClean="0"/>
              <a:t>27</a:t>
            </a:fld>
            <a:endParaRPr lang="en-US"/>
          </a:p>
        </p:txBody>
      </p:sp>
    </p:spTree>
    <p:extLst>
      <p:ext uri="{BB962C8B-B14F-4D97-AF65-F5344CB8AC3E}">
        <p14:creationId xmlns:p14="http://schemas.microsoft.com/office/powerpoint/2010/main" val="3007834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Keyboards</a:t>
            </a:r>
          </a:p>
        </p:txBody>
      </p:sp>
      <p:sp>
        <p:nvSpPr>
          <p:cNvPr id="6" name="Content Placeholder 5"/>
          <p:cNvSpPr>
            <a:spLocks noGrp="1"/>
          </p:cNvSpPr>
          <p:nvPr>
            <p:ph idx="1"/>
          </p:nvPr>
        </p:nvSpPr>
        <p:spPr/>
        <p:txBody>
          <a:bodyPr>
            <a:normAutofit/>
          </a:bodyPr>
          <a:lstStyle/>
          <a:p>
            <a:r>
              <a:rPr lang="en-US" sz="2400" dirty="0"/>
              <a:t>For systems where a physical keyboard is not practical, a soft, or virtual, keyboard is often constructed using a touch-sensitive screen .</a:t>
            </a:r>
          </a:p>
        </p:txBody>
      </p:sp>
      <p:pic>
        <p:nvPicPr>
          <p:cNvPr id="15362" name="Picture 2" descr="http://t3.gstatic.com/images?q=tbn:ANd9GcRpegMQ2F_CB3fXs-BsQQrTSG9eyxHY6EDaHvapTVVgLqMceNc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319" y="3124200"/>
            <a:ext cx="3124200" cy="2661357"/>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t1.gstatic.com/images?q=tbn:ANd9GcQV40bZ-7Egc0xn1JtI30BV2Fnnd9MfIbiU6ENIxF_v_gRAQbRt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199" y="2819400"/>
            <a:ext cx="4257917" cy="3276600"/>
          </a:xfrm>
          <a:prstGeom prst="rect">
            <a:avLst/>
          </a:prstGeom>
          <a:noFill/>
          <a:extLst>
            <a:ext uri="{909E8E84-426E-40DD-AFC4-6F175D3DCCD1}">
              <a14:hiddenFill xmlns:a14="http://schemas.microsoft.com/office/drawing/2010/main">
                <a:solidFill>
                  <a:srgbClr val="FFFFFF"/>
                </a:solidFill>
              </a14:hiddenFill>
            </a:ext>
          </a:extLst>
        </p:spPr>
      </p:pic>
      <p:sp>
        <p:nvSpPr>
          <p:cNvPr id="10" name="Date Placeholder 9"/>
          <p:cNvSpPr>
            <a:spLocks noGrp="1"/>
          </p:cNvSpPr>
          <p:nvPr>
            <p:ph type="dt" sz="half" idx="10"/>
          </p:nvPr>
        </p:nvSpPr>
        <p:spPr/>
        <p:txBody>
          <a:bodyPr/>
          <a:lstStyle/>
          <a:p>
            <a:r>
              <a:rPr lang="en-US"/>
              <a:t>HCI</a:t>
            </a:r>
          </a:p>
        </p:txBody>
      </p:sp>
      <p:sp>
        <p:nvSpPr>
          <p:cNvPr id="11" name="Footer Placeholder 10"/>
          <p:cNvSpPr>
            <a:spLocks noGrp="1"/>
          </p:cNvSpPr>
          <p:nvPr>
            <p:ph type="ftr" sz="quarter" idx="11"/>
          </p:nvPr>
        </p:nvSpPr>
        <p:spPr/>
        <p:txBody>
          <a:bodyPr/>
          <a:lstStyle/>
          <a:p>
            <a:r>
              <a:rPr lang="en-US"/>
              <a:t>Interaction Devices</a:t>
            </a:r>
          </a:p>
        </p:txBody>
      </p:sp>
      <p:sp>
        <p:nvSpPr>
          <p:cNvPr id="12" name="Slide Number Placeholder 11"/>
          <p:cNvSpPr>
            <a:spLocks noGrp="1"/>
          </p:cNvSpPr>
          <p:nvPr>
            <p:ph type="sldNum" sz="quarter" idx="12"/>
          </p:nvPr>
        </p:nvSpPr>
        <p:spPr/>
        <p:txBody>
          <a:bodyPr/>
          <a:lstStyle/>
          <a:p>
            <a:fld id="{C0F4FBFA-1248-4AAF-9253-30F121885773}" type="slidenum">
              <a:rPr lang="en-US" smtClean="0"/>
              <a:t>28</a:t>
            </a:fld>
            <a:endParaRPr lang="en-US"/>
          </a:p>
        </p:txBody>
      </p:sp>
    </p:spTree>
    <p:extLst>
      <p:ext uri="{BB962C8B-B14F-4D97-AF65-F5344CB8AC3E}">
        <p14:creationId xmlns:p14="http://schemas.microsoft.com/office/powerpoint/2010/main" val="3998195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Dedicated Virtual Keyboard</a:t>
            </a:r>
          </a:p>
        </p:txBody>
      </p:sp>
      <p:sp>
        <p:nvSpPr>
          <p:cNvPr id="3" name="Content Placeholder 2"/>
          <p:cNvSpPr>
            <a:spLocks noGrp="1"/>
          </p:cNvSpPr>
          <p:nvPr>
            <p:ph idx="1"/>
          </p:nvPr>
        </p:nvSpPr>
        <p:spPr/>
        <p:txBody>
          <a:bodyPr>
            <a:normAutofit/>
          </a:bodyPr>
          <a:lstStyle/>
          <a:p>
            <a:r>
              <a:rPr lang="en-US" sz="2400" dirty="0"/>
              <a:t>This keyboard is not created on screen but is stand-alone and touch based.</a:t>
            </a:r>
          </a:p>
          <a:p>
            <a:r>
              <a:rPr lang="en-US" sz="2400" dirty="0"/>
              <a:t>New layouts can be </a:t>
            </a:r>
            <a:br>
              <a:rPr lang="en-US" sz="2400" dirty="0"/>
            </a:br>
            <a:r>
              <a:rPr lang="en-US" sz="2400" dirty="0"/>
              <a:t>created via software.</a:t>
            </a:r>
          </a:p>
        </p:txBody>
      </p:sp>
      <p:pic>
        <p:nvPicPr>
          <p:cNvPr id="16386" name="Picture 2" descr="http://gadgetsblog.org/wp-content/uploads/2008/06/no_keyboard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362200"/>
            <a:ext cx="4762500" cy="3571875"/>
          </a:xfrm>
          <a:prstGeom prst="rect">
            <a:avLst/>
          </a:prstGeom>
          <a:noFill/>
          <a:extLst>
            <a:ext uri="{909E8E84-426E-40DD-AFC4-6F175D3DCCD1}">
              <a14:hiddenFill xmlns:a14="http://schemas.microsoft.com/office/drawing/2010/main">
                <a:solidFill>
                  <a:srgbClr val="FFFFFF"/>
                </a:solidFill>
              </a14:hiddenFill>
            </a:ext>
          </a:extLst>
        </p:spPr>
      </p:pic>
      <p:sp>
        <p:nvSpPr>
          <p:cNvPr id="10" name="Date Placeholder 9"/>
          <p:cNvSpPr>
            <a:spLocks noGrp="1"/>
          </p:cNvSpPr>
          <p:nvPr>
            <p:ph type="dt" sz="half" idx="10"/>
          </p:nvPr>
        </p:nvSpPr>
        <p:spPr/>
        <p:txBody>
          <a:bodyPr/>
          <a:lstStyle/>
          <a:p>
            <a:r>
              <a:rPr lang="en-US"/>
              <a:t>HCI</a:t>
            </a:r>
          </a:p>
        </p:txBody>
      </p:sp>
      <p:sp>
        <p:nvSpPr>
          <p:cNvPr id="11" name="Footer Placeholder 10"/>
          <p:cNvSpPr>
            <a:spLocks noGrp="1"/>
          </p:cNvSpPr>
          <p:nvPr>
            <p:ph type="ftr" sz="quarter" idx="11"/>
          </p:nvPr>
        </p:nvSpPr>
        <p:spPr/>
        <p:txBody>
          <a:bodyPr/>
          <a:lstStyle/>
          <a:p>
            <a:r>
              <a:rPr lang="en-US"/>
              <a:t>Interaction Devices</a:t>
            </a:r>
          </a:p>
        </p:txBody>
      </p:sp>
      <p:sp>
        <p:nvSpPr>
          <p:cNvPr id="12" name="Slide Number Placeholder 11"/>
          <p:cNvSpPr>
            <a:spLocks noGrp="1"/>
          </p:cNvSpPr>
          <p:nvPr>
            <p:ph type="sldNum" sz="quarter" idx="12"/>
          </p:nvPr>
        </p:nvSpPr>
        <p:spPr/>
        <p:txBody>
          <a:bodyPr/>
          <a:lstStyle/>
          <a:p>
            <a:fld id="{C0F4FBFA-1248-4AAF-9253-30F121885773}" type="slidenum">
              <a:rPr lang="en-US" smtClean="0"/>
              <a:t>29</a:t>
            </a:fld>
            <a:endParaRPr lang="en-US"/>
          </a:p>
        </p:txBody>
      </p:sp>
    </p:spTree>
    <p:extLst>
      <p:ext uri="{BB962C8B-B14F-4D97-AF65-F5344CB8AC3E}">
        <p14:creationId xmlns:p14="http://schemas.microsoft.com/office/powerpoint/2010/main" val="826830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User Interactions</a:t>
            </a:r>
          </a:p>
        </p:txBody>
      </p:sp>
      <p:sp>
        <p:nvSpPr>
          <p:cNvPr id="8" name="Content Placeholder 7"/>
          <p:cNvSpPr>
            <a:spLocks noGrp="1"/>
          </p:cNvSpPr>
          <p:nvPr>
            <p:ph idx="1"/>
          </p:nvPr>
        </p:nvSpPr>
        <p:spPr/>
        <p:txBody>
          <a:bodyPr>
            <a:normAutofit/>
          </a:bodyPr>
          <a:lstStyle/>
          <a:p>
            <a:r>
              <a:rPr lang="en-US" dirty="0"/>
              <a:t>Users of computers must be able control an application through its user interface. </a:t>
            </a:r>
          </a:p>
          <a:p>
            <a:r>
              <a:rPr lang="en-US" dirty="0"/>
              <a:t>The interactions can be categorized as either command selection, command response, or data input and output. </a:t>
            </a:r>
          </a:p>
        </p:txBody>
      </p:sp>
      <p:sp>
        <p:nvSpPr>
          <p:cNvPr id="12" name="Date Placeholder 11"/>
          <p:cNvSpPr>
            <a:spLocks noGrp="1"/>
          </p:cNvSpPr>
          <p:nvPr>
            <p:ph type="dt" sz="half" idx="10"/>
          </p:nvPr>
        </p:nvSpPr>
        <p:spPr/>
        <p:txBody>
          <a:bodyPr/>
          <a:lstStyle/>
          <a:p>
            <a:r>
              <a:rPr lang="en-US"/>
              <a:t>HCI</a:t>
            </a:r>
          </a:p>
        </p:txBody>
      </p:sp>
      <p:sp>
        <p:nvSpPr>
          <p:cNvPr id="13" name="Footer Placeholder 12"/>
          <p:cNvSpPr>
            <a:spLocks noGrp="1"/>
          </p:cNvSpPr>
          <p:nvPr>
            <p:ph type="ftr" sz="quarter" idx="11"/>
          </p:nvPr>
        </p:nvSpPr>
        <p:spPr/>
        <p:txBody>
          <a:bodyPr/>
          <a:lstStyle/>
          <a:p>
            <a:r>
              <a:rPr lang="en-US"/>
              <a:t>Interaction Devices</a:t>
            </a:r>
          </a:p>
        </p:txBody>
      </p:sp>
      <p:sp>
        <p:nvSpPr>
          <p:cNvPr id="14" name="Slide Number Placeholder 13"/>
          <p:cNvSpPr>
            <a:spLocks noGrp="1"/>
          </p:cNvSpPr>
          <p:nvPr>
            <p:ph type="sldNum" sz="quarter" idx="12"/>
          </p:nvPr>
        </p:nvSpPr>
        <p:spPr/>
        <p:txBody>
          <a:bodyPr/>
          <a:lstStyle/>
          <a:p>
            <a:fld id="{C0F4FBFA-1248-4AAF-9253-30F121885773}" type="slidenum">
              <a:rPr lang="en-US" smtClean="0"/>
              <a:t>3</a:t>
            </a:fld>
            <a:endParaRPr lang="en-US"/>
          </a:p>
        </p:txBody>
      </p:sp>
    </p:spTree>
    <p:extLst>
      <p:ext uri="{BB962C8B-B14F-4D97-AF65-F5344CB8AC3E}">
        <p14:creationId xmlns:p14="http://schemas.microsoft.com/office/powerpoint/2010/main" val="2669817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Acer Iconia Dual-Touch Laptop</a:t>
            </a:r>
          </a:p>
        </p:txBody>
      </p:sp>
      <p:sp>
        <p:nvSpPr>
          <p:cNvPr id="4" name="Date Placeholder 3"/>
          <p:cNvSpPr>
            <a:spLocks noGrp="1"/>
          </p:cNvSpPr>
          <p:nvPr>
            <p:ph type="dt" sz="half" idx="10"/>
          </p:nvPr>
        </p:nvSpPr>
        <p:spPr/>
        <p:txBody>
          <a:bodyPr/>
          <a:lstStyle/>
          <a:p>
            <a:r>
              <a:rPr lang="en-US"/>
              <a:t>HCI</a:t>
            </a:r>
          </a:p>
        </p:txBody>
      </p:sp>
      <p:sp>
        <p:nvSpPr>
          <p:cNvPr id="5" name="Footer Placeholder 4"/>
          <p:cNvSpPr>
            <a:spLocks noGrp="1"/>
          </p:cNvSpPr>
          <p:nvPr>
            <p:ph type="ftr" sz="quarter" idx="11"/>
          </p:nvPr>
        </p:nvSpPr>
        <p:spPr/>
        <p:txBody>
          <a:bodyPr/>
          <a:lstStyle/>
          <a:p>
            <a:r>
              <a:rPr lang="en-US"/>
              <a:t>Interaction Devices</a:t>
            </a:r>
          </a:p>
        </p:txBody>
      </p:sp>
      <p:sp>
        <p:nvSpPr>
          <p:cNvPr id="6" name="Slide Number Placeholder 5"/>
          <p:cNvSpPr>
            <a:spLocks noGrp="1"/>
          </p:cNvSpPr>
          <p:nvPr>
            <p:ph type="sldNum" sz="quarter" idx="12"/>
          </p:nvPr>
        </p:nvSpPr>
        <p:spPr/>
        <p:txBody>
          <a:bodyPr/>
          <a:lstStyle/>
          <a:p>
            <a:fld id="{C0F4FBFA-1248-4AAF-9253-30F121885773}" type="slidenum">
              <a:rPr lang="en-US" smtClean="0"/>
              <a:t>30</a:t>
            </a:fld>
            <a:endParaRPr lang="en-US"/>
          </a:p>
        </p:txBody>
      </p:sp>
      <p:pic>
        <p:nvPicPr>
          <p:cNvPr id="7" name="p8Nfss0jC90?fs=1&amp;hl=en_US"/>
          <p:cNvPicPr>
            <a:picLocks noRot="1" noChangeAspect="1"/>
          </p:cNvPicPr>
          <p:nvPr>
            <a:videoFile r:link="rId1"/>
          </p:nvPr>
        </p:nvPicPr>
        <p:blipFill>
          <a:blip r:embed="rId3"/>
          <a:stretch>
            <a:fillRect/>
          </a:stretch>
        </p:blipFill>
        <p:spPr>
          <a:xfrm>
            <a:off x="1143000" y="1295400"/>
            <a:ext cx="6705600" cy="5029200"/>
          </a:xfrm>
          <a:prstGeom prst="rect">
            <a:avLst/>
          </a:prstGeom>
        </p:spPr>
      </p:pic>
    </p:spTree>
    <p:extLst>
      <p:ext uri="{BB962C8B-B14F-4D97-AF65-F5344CB8AC3E}">
        <p14:creationId xmlns:p14="http://schemas.microsoft.com/office/powerpoint/2010/main" val="107785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Virtual Keyboard Design Considerations</a:t>
            </a:r>
          </a:p>
        </p:txBody>
      </p:sp>
      <p:sp>
        <p:nvSpPr>
          <p:cNvPr id="3" name="Content Placeholder 2"/>
          <p:cNvSpPr>
            <a:spLocks noGrp="1"/>
          </p:cNvSpPr>
          <p:nvPr>
            <p:ph idx="1"/>
          </p:nvPr>
        </p:nvSpPr>
        <p:spPr/>
        <p:txBody>
          <a:bodyPr>
            <a:noAutofit/>
          </a:bodyPr>
          <a:lstStyle/>
          <a:p>
            <a:r>
              <a:rPr lang="en-US" sz="2400" dirty="0"/>
              <a:t>While soft keyboards have been adopted by designers of ubiquitous computing devices, their use requires significant visual attention due to the absence of tactile feedback. </a:t>
            </a:r>
          </a:p>
          <a:p>
            <a:r>
              <a:rPr lang="en-US" sz="2400" dirty="0"/>
              <a:t>There’s been success with embedding tactile force-feedback mechanisms into touch screens to make it possible to operate soft keyboards in low-visibility situations. </a:t>
            </a:r>
          </a:p>
          <a:p>
            <a:r>
              <a:rPr lang="en-US" sz="2400" dirty="0"/>
              <a:t>In the absence of physical tactile feedback, simulated tactile or auditory feedback is often accepted as natural and users did accept a soft keyboard when feedback was present. </a:t>
            </a:r>
          </a:p>
          <a:p>
            <a:r>
              <a:rPr lang="en-US" sz="2400" dirty="0"/>
              <a:t>Auditory feedback works best in situations when the user is distracted and cannot look at the screen long enough.</a:t>
            </a:r>
          </a:p>
          <a:p>
            <a:endParaRPr lang="en-US" sz="2400" dirty="0"/>
          </a:p>
        </p:txBody>
      </p:sp>
      <p:sp>
        <p:nvSpPr>
          <p:cNvPr id="10" name="Date Placeholder 9"/>
          <p:cNvSpPr>
            <a:spLocks noGrp="1"/>
          </p:cNvSpPr>
          <p:nvPr>
            <p:ph type="dt" sz="half" idx="10"/>
          </p:nvPr>
        </p:nvSpPr>
        <p:spPr/>
        <p:txBody>
          <a:bodyPr/>
          <a:lstStyle/>
          <a:p>
            <a:r>
              <a:rPr lang="en-US"/>
              <a:t>HCI</a:t>
            </a:r>
          </a:p>
        </p:txBody>
      </p:sp>
      <p:sp>
        <p:nvSpPr>
          <p:cNvPr id="11" name="Footer Placeholder 10"/>
          <p:cNvSpPr>
            <a:spLocks noGrp="1"/>
          </p:cNvSpPr>
          <p:nvPr>
            <p:ph type="ftr" sz="quarter" idx="11"/>
          </p:nvPr>
        </p:nvSpPr>
        <p:spPr/>
        <p:txBody>
          <a:bodyPr/>
          <a:lstStyle/>
          <a:p>
            <a:r>
              <a:rPr lang="en-US"/>
              <a:t>Interaction Devices</a:t>
            </a:r>
          </a:p>
        </p:txBody>
      </p:sp>
      <p:sp>
        <p:nvSpPr>
          <p:cNvPr id="12" name="Slide Number Placeholder 11"/>
          <p:cNvSpPr>
            <a:spLocks noGrp="1"/>
          </p:cNvSpPr>
          <p:nvPr>
            <p:ph type="sldNum" sz="quarter" idx="12"/>
          </p:nvPr>
        </p:nvSpPr>
        <p:spPr/>
        <p:txBody>
          <a:bodyPr/>
          <a:lstStyle/>
          <a:p>
            <a:fld id="{C0F4FBFA-1248-4AAF-9253-30F121885773}" type="slidenum">
              <a:rPr lang="en-US" smtClean="0"/>
              <a:t>31</a:t>
            </a:fld>
            <a:endParaRPr lang="en-US"/>
          </a:p>
        </p:txBody>
      </p:sp>
    </p:spTree>
    <p:extLst>
      <p:ext uri="{BB962C8B-B14F-4D97-AF65-F5344CB8AC3E}">
        <p14:creationId xmlns:p14="http://schemas.microsoft.com/office/powerpoint/2010/main" val="3946506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ja-JP" dirty="0">
                <a:ea typeface="ＭＳ Ｐゴシック" pitchFamily="34" charset="-128"/>
              </a:rPr>
              <a:t>Hand-Writing Text Entry Methods</a:t>
            </a:r>
            <a:endParaRPr lang="ja-JP" altLang="en-US" dirty="0">
              <a:ea typeface="ＭＳ Ｐゴシック" pitchFamily="34" charset="-128"/>
            </a:endParaRPr>
          </a:p>
        </p:txBody>
      </p:sp>
      <p:pic>
        <p:nvPicPr>
          <p:cNvPr id="6" name="Picture 7" descr="Fig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462" y="1676399"/>
            <a:ext cx="4724400" cy="369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p:cNvSpPr txBox="1">
            <a:spLocks noChangeArrowheads="1"/>
          </p:cNvSpPr>
          <p:nvPr/>
        </p:nvSpPr>
        <p:spPr bwMode="auto">
          <a:xfrm>
            <a:off x="1541462" y="5562599"/>
            <a:ext cx="5521325" cy="523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pitchFamily="-48" charset="-128"/>
              </a:defRPr>
            </a:lvl1pPr>
            <a:lvl2pPr marL="742950" indent="-285750">
              <a:defRPr>
                <a:solidFill>
                  <a:schemeClr val="tx1"/>
                </a:solidFill>
                <a:latin typeface="Arial" charset="0"/>
                <a:ea typeface="ヒラギノ角ゴ Pro W3" pitchFamily="-48" charset="-128"/>
              </a:defRPr>
            </a:lvl2pPr>
            <a:lvl3pPr marL="1143000" indent="-228600">
              <a:defRPr>
                <a:solidFill>
                  <a:schemeClr val="tx1"/>
                </a:solidFill>
                <a:latin typeface="Arial" charset="0"/>
                <a:ea typeface="ヒラギノ角ゴ Pro W3" pitchFamily="-48" charset="-128"/>
              </a:defRPr>
            </a:lvl3pPr>
            <a:lvl4pPr marL="1600200" indent="-228600">
              <a:defRPr>
                <a:solidFill>
                  <a:schemeClr val="tx1"/>
                </a:solidFill>
                <a:latin typeface="Arial" charset="0"/>
                <a:ea typeface="ヒラギノ角ゴ Pro W3" pitchFamily="-48" charset="-128"/>
              </a:defRPr>
            </a:lvl4pPr>
            <a:lvl5pPr marL="2057400" indent="-228600">
              <a:defRPr>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48" charset="-128"/>
              </a:defRPr>
            </a:lvl9pPr>
          </a:lstStyle>
          <a:p>
            <a:pPr algn="ctr"/>
            <a:r>
              <a:rPr lang="en-US" sz="1400"/>
              <a:t>Another method is to handwrite on a touch sensitive</a:t>
            </a:r>
          </a:p>
          <a:p>
            <a:pPr algn="ctr"/>
            <a:r>
              <a:rPr lang="en-US" sz="1400"/>
              <a:t>surface, typically with a stylus using Graffiti® on the Palm devices</a:t>
            </a:r>
          </a:p>
        </p:txBody>
      </p:sp>
      <p:sp>
        <p:nvSpPr>
          <p:cNvPr id="8" name="Date Placeholder 7"/>
          <p:cNvSpPr>
            <a:spLocks noGrp="1"/>
          </p:cNvSpPr>
          <p:nvPr>
            <p:ph type="dt" sz="half" idx="10"/>
          </p:nvPr>
        </p:nvSpPr>
        <p:spPr/>
        <p:txBody>
          <a:bodyPr/>
          <a:lstStyle/>
          <a:p>
            <a:r>
              <a:rPr lang="en-US"/>
              <a:t>HCI</a:t>
            </a:r>
          </a:p>
        </p:txBody>
      </p:sp>
      <p:sp>
        <p:nvSpPr>
          <p:cNvPr id="9" name="Footer Placeholder 8"/>
          <p:cNvSpPr>
            <a:spLocks noGrp="1"/>
          </p:cNvSpPr>
          <p:nvPr>
            <p:ph type="ftr" sz="quarter" idx="11"/>
          </p:nvPr>
        </p:nvSpPr>
        <p:spPr/>
        <p:txBody>
          <a:bodyPr/>
          <a:lstStyle/>
          <a:p>
            <a:r>
              <a:rPr lang="en-US"/>
              <a:t>Interaction Devices</a:t>
            </a:r>
          </a:p>
        </p:txBody>
      </p:sp>
      <p:sp>
        <p:nvSpPr>
          <p:cNvPr id="10" name="Slide Number Placeholder 9"/>
          <p:cNvSpPr>
            <a:spLocks noGrp="1"/>
          </p:cNvSpPr>
          <p:nvPr>
            <p:ph type="sldNum" sz="quarter" idx="12"/>
          </p:nvPr>
        </p:nvSpPr>
        <p:spPr/>
        <p:txBody>
          <a:bodyPr/>
          <a:lstStyle/>
          <a:p>
            <a:fld id="{C0F4FBFA-1248-4AAF-9253-30F121885773}" type="slidenum">
              <a:rPr lang="en-US" smtClean="0"/>
              <a:t>32</a:t>
            </a:fld>
            <a:endParaRPr lang="en-US"/>
          </a:p>
        </p:txBody>
      </p:sp>
    </p:spTree>
    <p:extLst>
      <p:ext uri="{BB962C8B-B14F-4D97-AF65-F5344CB8AC3E}">
        <p14:creationId xmlns:p14="http://schemas.microsoft.com/office/powerpoint/2010/main" val="2238524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a:r>
              <a:rPr lang="en-US" sz="2800" dirty="0">
                <a:solidFill>
                  <a:schemeClr val="accent6">
                    <a:lumMod val="50000"/>
                  </a:schemeClr>
                </a:solidFill>
              </a:rPr>
              <a:t>Summary, Review, &amp; Questions…</a:t>
            </a:r>
          </a:p>
        </p:txBody>
      </p:sp>
      <p:sp>
        <p:nvSpPr>
          <p:cNvPr id="8" name="Text Placeholder 7"/>
          <p:cNvSpPr>
            <a:spLocks noGrp="1"/>
          </p:cNvSpPr>
          <p:nvPr>
            <p:ph type="body" sz="half" idx="2"/>
          </p:nvPr>
        </p:nvSpPr>
        <p:spPr/>
        <p:txBody>
          <a:bodyPr/>
          <a:lstStyle/>
          <a:p>
            <a:pPr algn="ctr"/>
            <a:endParaRPr lang="en-US"/>
          </a:p>
        </p:txBody>
      </p:sp>
      <p:pic>
        <p:nvPicPr>
          <p:cNvPr id="1026" name="Picture 2" descr="C:\Users\Martin Schedlbauer\AppData\Local\Microsoft\Windows\Temporary Internet Files\Content.IE5\RQ7Z4LXW\MC90044142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5694" y="457200"/>
            <a:ext cx="3657143" cy="3657143"/>
          </a:xfrm>
          <a:prstGeom prst="rect">
            <a:avLst/>
          </a:prstGeom>
          <a:noFill/>
          <a:extLst>
            <a:ext uri="{909E8E84-426E-40DD-AFC4-6F175D3DCCD1}">
              <a14:hiddenFill xmlns:a14="http://schemas.microsoft.com/office/drawing/2010/main">
                <a:solidFill>
                  <a:srgbClr val="FFFFFF"/>
                </a:solidFill>
              </a14:hiddenFill>
            </a:ext>
          </a:extLst>
        </p:spPr>
      </p:pic>
      <p:sp>
        <p:nvSpPr>
          <p:cNvPr id="10" name="Date Placeholder 9"/>
          <p:cNvSpPr>
            <a:spLocks noGrp="1"/>
          </p:cNvSpPr>
          <p:nvPr>
            <p:ph type="dt" sz="half" idx="10"/>
          </p:nvPr>
        </p:nvSpPr>
        <p:spPr/>
        <p:txBody>
          <a:bodyPr/>
          <a:lstStyle/>
          <a:p>
            <a:r>
              <a:rPr lang="en-US"/>
              <a:t>HCI</a:t>
            </a:r>
          </a:p>
        </p:txBody>
      </p:sp>
      <p:sp>
        <p:nvSpPr>
          <p:cNvPr id="11" name="Footer Placeholder 10"/>
          <p:cNvSpPr>
            <a:spLocks noGrp="1"/>
          </p:cNvSpPr>
          <p:nvPr>
            <p:ph type="ftr" sz="quarter" idx="11"/>
          </p:nvPr>
        </p:nvSpPr>
        <p:spPr/>
        <p:txBody>
          <a:bodyPr/>
          <a:lstStyle/>
          <a:p>
            <a:r>
              <a:rPr lang="en-US"/>
              <a:t>Interaction Devices</a:t>
            </a:r>
          </a:p>
        </p:txBody>
      </p:sp>
      <p:sp>
        <p:nvSpPr>
          <p:cNvPr id="12" name="Slide Number Placeholder 11"/>
          <p:cNvSpPr>
            <a:spLocks noGrp="1"/>
          </p:cNvSpPr>
          <p:nvPr>
            <p:ph type="sldNum" sz="quarter" idx="12"/>
          </p:nvPr>
        </p:nvSpPr>
        <p:spPr/>
        <p:txBody>
          <a:bodyPr/>
          <a:lstStyle/>
          <a:p>
            <a:fld id="{C0F4FBFA-1248-4AAF-9253-30F121885773}" type="slidenum">
              <a:rPr lang="en-US" smtClean="0"/>
              <a:t>33</a:t>
            </a:fld>
            <a:endParaRPr lang="en-US"/>
          </a:p>
        </p:txBody>
      </p:sp>
    </p:spTree>
    <p:extLst>
      <p:ext uri="{BB962C8B-B14F-4D97-AF65-F5344CB8AC3E}">
        <p14:creationId xmlns:p14="http://schemas.microsoft.com/office/powerpoint/2010/main" val="37206923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2" y="4406900"/>
            <a:ext cx="8116887" cy="1362075"/>
          </a:xfrm>
        </p:spPr>
        <p:txBody>
          <a:bodyPr/>
          <a:lstStyle/>
          <a:p>
            <a:r>
              <a:rPr lang="en-US" dirty="0"/>
              <a:t>Indirect Input Devices</a:t>
            </a:r>
          </a:p>
        </p:txBody>
      </p:sp>
      <p:sp>
        <p:nvSpPr>
          <p:cNvPr id="7" name="Text Placeholder 6"/>
          <p:cNvSpPr>
            <a:spLocks noGrp="1"/>
          </p:cNvSpPr>
          <p:nvPr>
            <p:ph type="body" idx="1"/>
          </p:nvPr>
        </p:nvSpPr>
        <p:spPr/>
        <p:txBody>
          <a:bodyPr/>
          <a:lstStyle/>
          <a:p>
            <a:r>
              <a:rPr lang="en-US" dirty="0"/>
              <a:t>Interaction Devices</a:t>
            </a:r>
          </a:p>
        </p:txBody>
      </p:sp>
      <p:sp>
        <p:nvSpPr>
          <p:cNvPr id="2" name="Date Placeholder 1"/>
          <p:cNvSpPr>
            <a:spLocks noGrp="1"/>
          </p:cNvSpPr>
          <p:nvPr>
            <p:ph type="dt" sz="half" idx="10"/>
          </p:nvPr>
        </p:nvSpPr>
        <p:spPr/>
        <p:txBody>
          <a:bodyPr/>
          <a:lstStyle/>
          <a:p>
            <a:r>
              <a:rPr lang="en-US"/>
              <a:t>HCI</a:t>
            </a:r>
          </a:p>
        </p:txBody>
      </p:sp>
      <p:sp>
        <p:nvSpPr>
          <p:cNvPr id="3" name="Footer Placeholder 2"/>
          <p:cNvSpPr>
            <a:spLocks noGrp="1"/>
          </p:cNvSpPr>
          <p:nvPr>
            <p:ph type="ftr" sz="quarter" idx="11"/>
          </p:nvPr>
        </p:nvSpPr>
        <p:spPr/>
        <p:txBody>
          <a:bodyPr/>
          <a:lstStyle/>
          <a:p>
            <a:r>
              <a:rPr lang="en-US"/>
              <a:t>Interaction Devices</a:t>
            </a:r>
          </a:p>
        </p:txBody>
      </p:sp>
      <p:sp>
        <p:nvSpPr>
          <p:cNvPr id="8" name="Slide Number Placeholder 7"/>
          <p:cNvSpPr>
            <a:spLocks noGrp="1"/>
          </p:cNvSpPr>
          <p:nvPr>
            <p:ph type="sldNum" sz="quarter" idx="12"/>
          </p:nvPr>
        </p:nvSpPr>
        <p:spPr/>
        <p:txBody>
          <a:bodyPr/>
          <a:lstStyle/>
          <a:p>
            <a:fld id="{C0F4FBFA-1248-4AAF-9253-30F121885773}" type="slidenum">
              <a:rPr lang="en-US" smtClean="0"/>
              <a:t>34</a:t>
            </a:fld>
            <a:endParaRPr lang="en-US"/>
          </a:p>
        </p:txBody>
      </p:sp>
    </p:spTree>
    <p:extLst>
      <p:ext uri="{BB962C8B-B14F-4D97-AF65-F5344CB8AC3E}">
        <p14:creationId xmlns:p14="http://schemas.microsoft.com/office/powerpoint/2010/main" val="31643397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Indirect Input Devices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35478849"/>
              </p:ext>
            </p:extLst>
          </p:nvPr>
        </p:nvGraphicFramePr>
        <p:xfrm>
          <a:off x="457200" y="1600200"/>
          <a:ext cx="8153400" cy="333756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20000"/>
                    </a:ext>
                  </a:extLst>
                </a:gridCol>
                <a:gridCol w="4953000">
                  <a:extLst>
                    <a:ext uri="{9D8B030D-6E8A-4147-A177-3AD203B41FA5}">
                      <a16:colId xmlns:a16="http://schemas.microsoft.com/office/drawing/2014/main" val="20001"/>
                    </a:ext>
                  </a:extLst>
                </a:gridCol>
              </a:tblGrid>
              <a:tr h="370840">
                <a:tc>
                  <a:txBody>
                    <a:bodyPr/>
                    <a:lstStyle/>
                    <a:p>
                      <a:r>
                        <a:rPr lang="en-US" dirty="0"/>
                        <a:t>Input Device</a:t>
                      </a:r>
                    </a:p>
                  </a:txBody>
                  <a:tcPr/>
                </a:tc>
                <a:tc>
                  <a:txBody>
                    <a:bodyPr/>
                    <a:lstStyle/>
                    <a:p>
                      <a:r>
                        <a:rPr lang="en-US" dirty="0"/>
                        <a:t>Characteristics</a:t>
                      </a:r>
                    </a:p>
                  </a:txBody>
                  <a:tcPr/>
                </a:tc>
                <a:extLst>
                  <a:ext uri="{0D108BD9-81ED-4DB2-BD59-A6C34878D82A}">
                    <a16:rowId xmlns:a16="http://schemas.microsoft.com/office/drawing/2014/main" val="10000"/>
                  </a:ext>
                </a:extLst>
              </a:tr>
              <a:tr h="370840">
                <a:tc>
                  <a:txBody>
                    <a:bodyPr/>
                    <a:lstStyle/>
                    <a:p>
                      <a:r>
                        <a:rPr lang="en-US" dirty="0"/>
                        <a:t>Mouse (optical</a:t>
                      </a:r>
                      <a:r>
                        <a:rPr lang="en-US" baseline="0" dirty="0"/>
                        <a:t> and mechanical)</a:t>
                      </a:r>
                      <a:endParaRPr lang="en-US" dirty="0"/>
                    </a:p>
                  </a:txBody>
                  <a:tcPr/>
                </a:tc>
                <a:tc>
                  <a:txBody>
                    <a:bodyPr/>
                    <a:lstStyle/>
                    <a:p>
                      <a:r>
                        <a:rPr lang="en-US" baseline="0" dirty="0"/>
                        <a:t>Relative and indirect; large, variable footprint</a:t>
                      </a:r>
                      <a:endParaRPr lang="en-US" dirty="0"/>
                    </a:p>
                  </a:txBody>
                  <a:tcPr/>
                </a:tc>
                <a:extLst>
                  <a:ext uri="{0D108BD9-81ED-4DB2-BD59-A6C34878D82A}">
                    <a16:rowId xmlns:a16="http://schemas.microsoft.com/office/drawing/2014/main" val="10001"/>
                  </a:ext>
                </a:extLst>
              </a:tr>
              <a:tr h="370840">
                <a:tc>
                  <a:txBody>
                    <a:bodyPr/>
                    <a:lstStyle/>
                    <a:p>
                      <a:r>
                        <a:rPr lang="en-US" dirty="0"/>
                        <a:t>Gyroscopic Mouse</a:t>
                      </a:r>
                    </a:p>
                  </a:txBody>
                  <a:tcPr/>
                </a:tc>
                <a:tc>
                  <a:txBody>
                    <a:bodyPr/>
                    <a:lstStyle/>
                    <a:p>
                      <a:r>
                        <a:rPr lang="en-US" dirty="0"/>
                        <a:t>Relative and indirect; no</a:t>
                      </a:r>
                      <a:r>
                        <a:rPr lang="en-US" baseline="0" dirty="0"/>
                        <a:t> desk footprint</a:t>
                      </a:r>
                      <a:endParaRPr lang="en-US" dirty="0"/>
                    </a:p>
                  </a:txBody>
                  <a:tcPr/>
                </a:tc>
                <a:extLst>
                  <a:ext uri="{0D108BD9-81ED-4DB2-BD59-A6C34878D82A}">
                    <a16:rowId xmlns:a16="http://schemas.microsoft.com/office/drawing/2014/main" val="10002"/>
                  </a:ext>
                </a:extLst>
              </a:tr>
              <a:tr h="370840">
                <a:tc>
                  <a:txBody>
                    <a:bodyPr/>
                    <a:lstStyle/>
                    <a:p>
                      <a:r>
                        <a:rPr lang="en-US" dirty="0"/>
                        <a:t>Joystick</a:t>
                      </a:r>
                    </a:p>
                  </a:txBody>
                  <a:tcPr/>
                </a:tc>
                <a:tc>
                  <a:txBody>
                    <a:bodyPr/>
                    <a:lstStyle/>
                    <a:p>
                      <a:r>
                        <a:rPr lang="en-US" dirty="0"/>
                        <a:t>Relative and indirect; fixed footprint</a:t>
                      </a:r>
                    </a:p>
                  </a:txBody>
                  <a:tcPr/>
                </a:tc>
                <a:extLst>
                  <a:ext uri="{0D108BD9-81ED-4DB2-BD59-A6C34878D82A}">
                    <a16:rowId xmlns:a16="http://schemas.microsoft.com/office/drawing/2014/main" val="10003"/>
                  </a:ext>
                </a:extLst>
              </a:tr>
              <a:tr h="370840">
                <a:tc>
                  <a:txBody>
                    <a:bodyPr/>
                    <a:lstStyle/>
                    <a:p>
                      <a:r>
                        <a:rPr lang="en-US" dirty="0"/>
                        <a:t>Touchpad</a:t>
                      </a:r>
                    </a:p>
                  </a:txBody>
                  <a:tcPr/>
                </a:tc>
                <a:tc>
                  <a:txBody>
                    <a:bodyPr/>
                    <a:lstStyle/>
                    <a:p>
                      <a:r>
                        <a:rPr lang="en-US" dirty="0"/>
                        <a:t>Relative and indirect; fixed footprint</a:t>
                      </a:r>
                    </a:p>
                  </a:txBody>
                  <a:tcPr/>
                </a:tc>
                <a:extLst>
                  <a:ext uri="{0D108BD9-81ED-4DB2-BD59-A6C34878D82A}">
                    <a16:rowId xmlns:a16="http://schemas.microsoft.com/office/drawing/2014/main" val="10004"/>
                  </a:ext>
                </a:extLst>
              </a:tr>
              <a:tr h="370840">
                <a:tc>
                  <a:txBody>
                    <a:bodyPr/>
                    <a:lstStyle/>
                    <a:p>
                      <a:r>
                        <a:rPr lang="en-US" dirty="0"/>
                        <a:t>Trackball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Relative and indirect; fixed footprint</a:t>
                      </a:r>
                    </a:p>
                  </a:txBody>
                  <a:tcPr/>
                </a:tc>
                <a:extLst>
                  <a:ext uri="{0D108BD9-81ED-4DB2-BD59-A6C34878D82A}">
                    <a16:rowId xmlns:a16="http://schemas.microsoft.com/office/drawing/2014/main" val="10005"/>
                  </a:ext>
                </a:extLst>
              </a:tr>
              <a:tr h="370840">
                <a:tc>
                  <a:txBody>
                    <a:bodyPr/>
                    <a:lstStyle/>
                    <a:p>
                      <a:r>
                        <a:rPr lang="en-US" dirty="0" err="1"/>
                        <a:t>Thumbball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Relative and indirect; fixed footprint</a:t>
                      </a:r>
                    </a:p>
                  </a:txBody>
                  <a:tcPr/>
                </a:tc>
                <a:extLst>
                  <a:ext uri="{0D108BD9-81ED-4DB2-BD59-A6C34878D82A}">
                    <a16:rowId xmlns:a16="http://schemas.microsoft.com/office/drawing/2014/main" val="10006"/>
                  </a:ext>
                </a:extLst>
              </a:tr>
              <a:tr h="370840">
                <a:tc>
                  <a:txBody>
                    <a:bodyPr/>
                    <a:lstStyle/>
                    <a:p>
                      <a:r>
                        <a:rPr lang="en-US" dirty="0"/>
                        <a:t>Handheld </a:t>
                      </a:r>
                      <a:r>
                        <a:rPr lang="en-US" dirty="0" err="1"/>
                        <a:t>Thumbball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Relative and indirect; fixed footprint</a:t>
                      </a:r>
                    </a:p>
                  </a:txBody>
                  <a:tcPr/>
                </a:tc>
                <a:extLst>
                  <a:ext uri="{0D108BD9-81ED-4DB2-BD59-A6C34878D82A}">
                    <a16:rowId xmlns:a16="http://schemas.microsoft.com/office/drawing/2014/main" val="10007"/>
                  </a:ext>
                </a:extLst>
              </a:tr>
              <a:tr h="370840">
                <a:tc>
                  <a:txBody>
                    <a:bodyPr/>
                    <a:lstStyle/>
                    <a:p>
                      <a:r>
                        <a:rPr lang="en-US" dirty="0"/>
                        <a:t>Graphics Tablet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Absolute and direct; fixed footprint</a:t>
                      </a:r>
                    </a:p>
                  </a:txBody>
                  <a:tcPr/>
                </a:tc>
                <a:extLst>
                  <a:ext uri="{0D108BD9-81ED-4DB2-BD59-A6C34878D82A}">
                    <a16:rowId xmlns:a16="http://schemas.microsoft.com/office/drawing/2014/main" val="10008"/>
                  </a:ext>
                </a:extLst>
              </a:tr>
            </a:tbl>
          </a:graphicData>
        </a:graphic>
      </p:graphicFrame>
      <p:sp>
        <p:nvSpPr>
          <p:cNvPr id="3" name="Date Placeholder 2"/>
          <p:cNvSpPr>
            <a:spLocks noGrp="1"/>
          </p:cNvSpPr>
          <p:nvPr>
            <p:ph type="dt" sz="half" idx="10"/>
          </p:nvPr>
        </p:nvSpPr>
        <p:spPr/>
        <p:txBody>
          <a:bodyPr/>
          <a:lstStyle/>
          <a:p>
            <a:r>
              <a:rPr lang="en-US"/>
              <a:t>HCI</a:t>
            </a:r>
          </a:p>
        </p:txBody>
      </p:sp>
      <p:sp>
        <p:nvSpPr>
          <p:cNvPr id="4" name="Footer Placeholder 3"/>
          <p:cNvSpPr>
            <a:spLocks noGrp="1"/>
          </p:cNvSpPr>
          <p:nvPr>
            <p:ph type="ftr" sz="quarter" idx="11"/>
          </p:nvPr>
        </p:nvSpPr>
        <p:spPr/>
        <p:txBody>
          <a:bodyPr/>
          <a:lstStyle/>
          <a:p>
            <a:r>
              <a:rPr lang="en-US"/>
              <a:t>Interaction Devices</a:t>
            </a:r>
          </a:p>
        </p:txBody>
      </p:sp>
      <p:sp>
        <p:nvSpPr>
          <p:cNvPr id="5" name="Slide Number Placeholder 4"/>
          <p:cNvSpPr>
            <a:spLocks noGrp="1"/>
          </p:cNvSpPr>
          <p:nvPr>
            <p:ph type="sldNum" sz="quarter" idx="12"/>
          </p:nvPr>
        </p:nvSpPr>
        <p:spPr/>
        <p:txBody>
          <a:bodyPr/>
          <a:lstStyle/>
          <a:p>
            <a:fld id="{C0F4FBFA-1248-4AAF-9253-30F121885773}" type="slidenum">
              <a:rPr lang="en-US" smtClean="0"/>
              <a:t>35</a:t>
            </a:fld>
            <a:endParaRPr lang="en-US"/>
          </a:p>
        </p:txBody>
      </p:sp>
    </p:spTree>
    <p:extLst>
      <p:ext uri="{BB962C8B-B14F-4D97-AF65-F5344CB8AC3E}">
        <p14:creationId xmlns:p14="http://schemas.microsoft.com/office/powerpoint/2010/main" val="473277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Joysticks</a:t>
            </a:r>
          </a:p>
        </p:txBody>
      </p:sp>
      <p:sp>
        <p:nvSpPr>
          <p:cNvPr id="3" name="Content Placeholder 2"/>
          <p:cNvSpPr>
            <a:spLocks noGrp="1"/>
          </p:cNvSpPr>
          <p:nvPr>
            <p:ph idx="1"/>
          </p:nvPr>
        </p:nvSpPr>
        <p:spPr/>
        <p:txBody>
          <a:bodyPr>
            <a:normAutofit fontScale="85000" lnSpcReduction="10000"/>
          </a:bodyPr>
          <a:lstStyle/>
          <a:p>
            <a:r>
              <a:rPr lang="en-US" dirty="0"/>
              <a:t>A joystick is an input device that pivots about its center. </a:t>
            </a:r>
          </a:p>
          <a:p>
            <a:r>
              <a:rPr lang="en-US" dirty="0"/>
              <a:t>The angle of displacement from the center controls an on-screen cursor. </a:t>
            </a:r>
          </a:p>
          <a:p>
            <a:r>
              <a:rPr lang="en-US" dirty="0"/>
              <a:t>Like the touchpad, a joystick has a fixed footprint. The angle of displacement can be measured in one of two ways: </a:t>
            </a:r>
          </a:p>
          <a:p>
            <a:pPr lvl="1"/>
            <a:r>
              <a:rPr lang="en-US" dirty="0"/>
              <a:t>an actual deflection from the center (isotonic joystick) or </a:t>
            </a:r>
          </a:p>
          <a:p>
            <a:pPr lvl="1"/>
            <a:r>
              <a:rPr lang="en-US" dirty="0"/>
              <a:t>a sensing of the force applied to the joystick (isometric joystick). </a:t>
            </a:r>
          </a:p>
          <a:p>
            <a:r>
              <a:rPr lang="en-US"/>
              <a:t>Isometric </a:t>
            </a:r>
            <a:r>
              <a:rPr lang="en-US" dirty="0"/>
              <a:t>joysticks have a tiny footprint and thus work well in space constrained environments.</a:t>
            </a:r>
          </a:p>
        </p:txBody>
      </p:sp>
      <p:sp>
        <p:nvSpPr>
          <p:cNvPr id="4" name="Date Placeholder 3"/>
          <p:cNvSpPr>
            <a:spLocks noGrp="1"/>
          </p:cNvSpPr>
          <p:nvPr>
            <p:ph type="dt" sz="half" idx="10"/>
          </p:nvPr>
        </p:nvSpPr>
        <p:spPr/>
        <p:txBody>
          <a:bodyPr/>
          <a:lstStyle/>
          <a:p>
            <a:r>
              <a:rPr lang="en-US"/>
              <a:t>HCI</a:t>
            </a:r>
          </a:p>
        </p:txBody>
      </p:sp>
      <p:sp>
        <p:nvSpPr>
          <p:cNvPr id="5" name="Footer Placeholder 4"/>
          <p:cNvSpPr>
            <a:spLocks noGrp="1"/>
          </p:cNvSpPr>
          <p:nvPr>
            <p:ph type="ftr" sz="quarter" idx="11"/>
          </p:nvPr>
        </p:nvSpPr>
        <p:spPr/>
        <p:txBody>
          <a:bodyPr/>
          <a:lstStyle/>
          <a:p>
            <a:r>
              <a:rPr lang="en-US"/>
              <a:t>Interaction Devices</a:t>
            </a:r>
          </a:p>
        </p:txBody>
      </p:sp>
      <p:sp>
        <p:nvSpPr>
          <p:cNvPr id="6" name="Slide Number Placeholder 5"/>
          <p:cNvSpPr>
            <a:spLocks noGrp="1"/>
          </p:cNvSpPr>
          <p:nvPr>
            <p:ph type="sldNum" sz="quarter" idx="12"/>
          </p:nvPr>
        </p:nvSpPr>
        <p:spPr/>
        <p:txBody>
          <a:bodyPr/>
          <a:lstStyle/>
          <a:p>
            <a:fld id="{C0F4FBFA-1248-4AAF-9253-30F121885773}" type="slidenum">
              <a:rPr lang="en-US" smtClean="0"/>
              <a:t>36</a:t>
            </a:fld>
            <a:endParaRPr lang="en-US"/>
          </a:p>
        </p:txBody>
      </p:sp>
    </p:spTree>
    <p:extLst>
      <p:ext uri="{BB962C8B-B14F-4D97-AF65-F5344CB8AC3E}">
        <p14:creationId xmlns:p14="http://schemas.microsoft.com/office/powerpoint/2010/main" val="461963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On-Screen Cursors</a:t>
            </a:r>
          </a:p>
        </p:txBody>
      </p:sp>
      <p:sp>
        <p:nvSpPr>
          <p:cNvPr id="3" name="Content Placeholder 2"/>
          <p:cNvSpPr>
            <a:spLocks noGrp="1"/>
          </p:cNvSpPr>
          <p:nvPr>
            <p:ph idx="1"/>
          </p:nvPr>
        </p:nvSpPr>
        <p:spPr/>
        <p:txBody>
          <a:bodyPr>
            <a:normAutofit fontScale="77500" lnSpcReduction="20000"/>
          </a:bodyPr>
          <a:lstStyle/>
          <a:p>
            <a:r>
              <a:rPr lang="en-US" dirty="0"/>
              <a:t>For indirect input devices, such a mouse or joystick, feedback is in the form of on-screen movement of a cursor. </a:t>
            </a:r>
          </a:p>
          <a:p>
            <a:r>
              <a:rPr lang="en-US" dirty="0"/>
              <a:t>While the actual shape of the cursor is programmable, an arrow head has become the </a:t>
            </a:r>
            <a:r>
              <a:rPr lang="en-US" i="1" dirty="0"/>
              <a:t>de facto</a:t>
            </a:r>
            <a:r>
              <a:rPr lang="en-US" dirty="0"/>
              <a:t> standard. </a:t>
            </a:r>
          </a:p>
          <a:p>
            <a:r>
              <a:rPr lang="en-US" dirty="0"/>
              <a:t>To accommodate smaller screen sizes and visually impaired users, designers of graphical user interface have resorted to enlarged on-screen cursors. </a:t>
            </a:r>
          </a:p>
          <a:p>
            <a:r>
              <a:rPr lang="en-US" dirty="0"/>
              <a:t>While a larger cursor may help with selecting on-screen objects, the shape and form of the cursor may be distracting. There is empirical evidence that suggests that the size of the cursor has a negative impact on reaction time and correct target acquisition. </a:t>
            </a:r>
          </a:p>
        </p:txBody>
      </p:sp>
      <p:sp>
        <p:nvSpPr>
          <p:cNvPr id="4" name="Date Placeholder 3"/>
          <p:cNvSpPr>
            <a:spLocks noGrp="1"/>
          </p:cNvSpPr>
          <p:nvPr>
            <p:ph type="dt" sz="half" idx="10"/>
          </p:nvPr>
        </p:nvSpPr>
        <p:spPr/>
        <p:txBody>
          <a:bodyPr/>
          <a:lstStyle/>
          <a:p>
            <a:r>
              <a:rPr lang="en-US"/>
              <a:t>HCI</a:t>
            </a:r>
          </a:p>
        </p:txBody>
      </p:sp>
      <p:sp>
        <p:nvSpPr>
          <p:cNvPr id="5" name="Footer Placeholder 4"/>
          <p:cNvSpPr>
            <a:spLocks noGrp="1"/>
          </p:cNvSpPr>
          <p:nvPr>
            <p:ph type="ftr" sz="quarter" idx="11"/>
          </p:nvPr>
        </p:nvSpPr>
        <p:spPr/>
        <p:txBody>
          <a:bodyPr/>
          <a:lstStyle/>
          <a:p>
            <a:r>
              <a:rPr lang="en-US"/>
              <a:t>Interaction Devices</a:t>
            </a:r>
          </a:p>
        </p:txBody>
      </p:sp>
      <p:sp>
        <p:nvSpPr>
          <p:cNvPr id="6" name="Slide Number Placeholder 5"/>
          <p:cNvSpPr>
            <a:spLocks noGrp="1"/>
          </p:cNvSpPr>
          <p:nvPr>
            <p:ph type="sldNum" sz="quarter" idx="12"/>
          </p:nvPr>
        </p:nvSpPr>
        <p:spPr/>
        <p:txBody>
          <a:bodyPr/>
          <a:lstStyle/>
          <a:p>
            <a:fld id="{C0F4FBFA-1248-4AAF-9253-30F121885773}" type="slidenum">
              <a:rPr lang="en-US" smtClean="0"/>
              <a:t>37</a:t>
            </a:fld>
            <a:endParaRPr lang="en-US"/>
          </a:p>
        </p:txBody>
      </p:sp>
    </p:spTree>
    <p:extLst>
      <p:ext uri="{BB962C8B-B14F-4D97-AF65-F5344CB8AC3E}">
        <p14:creationId xmlns:p14="http://schemas.microsoft.com/office/powerpoint/2010/main" val="17367872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Haptic Feedback</a:t>
            </a:r>
          </a:p>
        </p:txBody>
      </p:sp>
      <p:sp>
        <p:nvSpPr>
          <p:cNvPr id="3" name="Content Placeholder 2"/>
          <p:cNvSpPr>
            <a:spLocks noGrp="1"/>
          </p:cNvSpPr>
          <p:nvPr>
            <p:ph idx="1"/>
          </p:nvPr>
        </p:nvSpPr>
        <p:spPr/>
        <p:txBody>
          <a:bodyPr/>
          <a:lstStyle/>
          <a:p>
            <a:r>
              <a:rPr lang="en-US" dirty="0"/>
              <a:t>In some application areas, haptic, or force feedback may be useful. </a:t>
            </a:r>
          </a:p>
          <a:p>
            <a:r>
              <a:rPr lang="en-US" dirty="0"/>
              <a:t>A pointing device that provides haptic feedback can guide the user along a particular path. As the user veers off the correct path, the pointing device makes further movement in that direction more difficult.</a:t>
            </a:r>
          </a:p>
          <a:p>
            <a:r>
              <a:rPr lang="en-US" dirty="0"/>
              <a:t>Often implemented with joysticks.</a:t>
            </a:r>
          </a:p>
        </p:txBody>
      </p:sp>
      <p:sp>
        <p:nvSpPr>
          <p:cNvPr id="4" name="Date Placeholder 3"/>
          <p:cNvSpPr>
            <a:spLocks noGrp="1"/>
          </p:cNvSpPr>
          <p:nvPr>
            <p:ph type="dt" sz="half" idx="10"/>
          </p:nvPr>
        </p:nvSpPr>
        <p:spPr/>
        <p:txBody>
          <a:bodyPr/>
          <a:lstStyle/>
          <a:p>
            <a:r>
              <a:rPr lang="en-US"/>
              <a:t>HCI</a:t>
            </a:r>
          </a:p>
        </p:txBody>
      </p:sp>
      <p:sp>
        <p:nvSpPr>
          <p:cNvPr id="5" name="Footer Placeholder 4"/>
          <p:cNvSpPr>
            <a:spLocks noGrp="1"/>
          </p:cNvSpPr>
          <p:nvPr>
            <p:ph type="ftr" sz="quarter" idx="11"/>
          </p:nvPr>
        </p:nvSpPr>
        <p:spPr/>
        <p:txBody>
          <a:bodyPr/>
          <a:lstStyle/>
          <a:p>
            <a:r>
              <a:rPr lang="en-US"/>
              <a:t>Interaction Devices</a:t>
            </a:r>
          </a:p>
        </p:txBody>
      </p:sp>
      <p:sp>
        <p:nvSpPr>
          <p:cNvPr id="6" name="Slide Number Placeholder 5"/>
          <p:cNvSpPr>
            <a:spLocks noGrp="1"/>
          </p:cNvSpPr>
          <p:nvPr>
            <p:ph type="sldNum" sz="quarter" idx="12"/>
          </p:nvPr>
        </p:nvSpPr>
        <p:spPr/>
        <p:txBody>
          <a:bodyPr/>
          <a:lstStyle/>
          <a:p>
            <a:fld id="{C0F4FBFA-1248-4AAF-9253-30F121885773}" type="slidenum">
              <a:rPr lang="en-US" smtClean="0"/>
              <a:t>38</a:t>
            </a:fld>
            <a:endParaRPr lang="en-US"/>
          </a:p>
        </p:txBody>
      </p:sp>
    </p:spTree>
    <p:extLst>
      <p:ext uri="{BB962C8B-B14F-4D97-AF65-F5344CB8AC3E}">
        <p14:creationId xmlns:p14="http://schemas.microsoft.com/office/powerpoint/2010/main" val="2444116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a:r>
              <a:rPr lang="en-US" sz="2800" dirty="0">
                <a:solidFill>
                  <a:schemeClr val="accent6">
                    <a:lumMod val="50000"/>
                  </a:schemeClr>
                </a:solidFill>
              </a:rPr>
              <a:t>Summary, Review, &amp; Questions…</a:t>
            </a:r>
          </a:p>
        </p:txBody>
      </p:sp>
      <p:sp>
        <p:nvSpPr>
          <p:cNvPr id="8" name="Text Placeholder 7"/>
          <p:cNvSpPr>
            <a:spLocks noGrp="1"/>
          </p:cNvSpPr>
          <p:nvPr>
            <p:ph type="body" sz="half" idx="2"/>
          </p:nvPr>
        </p:nvSpPr>
        <p:spPr/>
        <p:txBody>
          <a:bodyPr/>
          <a:lstStyle/>
          <a:p>
            <a:pPr algn="ctr"/>
            <a:endParaRPr lang="en-US"/>
          </a:p>
        </p:txBody>
      </p:sp>
      <p:pic>
        <p:nvPicPr>
          <p:cNvPr id="1026" name="Picture 2" descr="C:\Users\Martin Schedlbauer\AppData\Local\Microsoft\Windows\Temporary Internet Files\Content.IE5\RQ7Z4LXW\MC90044142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5694" y="457200"/>
            <a:ext cx="3657143" cy="3657143"/>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HCI</a:t>
            </a:r>
          </a:p>
        </p:txBody>
      </p:sp>
      <p:sp>
        <p:nvSpPr>
          <p:cNvPr id="3" name="Footer Placeholder 2"/>
          <p:cNvSpPr>
            <a:spLocks noGrp="1"/>
          </p:cNvSpPr>
          <p:nvPr>
            <p:ph type="ftr" sz="quarter" idx="11"/>
          </p:nvPr>
        </p:nvSpPr>
        <p:spPr/>
        <p:txBody>
          <a:bodyPr/>
          <a:lstStyle/>
          <a:p>
            <a:r>
              <a:rPr lang="en-US"/>
              <a:t>Interaction Devices</a:t>
            </a:r>
          </a:p>
        </p:txBody>
      </p:sp>
      <p:sp>
        <p:nvSpPr>
          <p:cNvPr id="4" name="Slide Number Placeholder 3"/>
          <p:cNvSpPr>
            <a:spLocks noGrp="1"/>
          </p:cNvSpPr>
          <p:nvPr>
            <p:ph type="sldNum" sz="quarter" idx="12"/>
          </p:nvPr>
        </p:nvSpPr>
        <p:spPr/>
        <p:txBody>
          <a:bodyPr/>
          <a:lstStyle/>
          <a:p>
            <a:fld id="{C0F4FBFA-1248-4AAF-9253-30F121885773}" type="slidenum">
              <a:rPr lang="en-US" smtClean="0"/>
              <a:t>39</a:t>
            </a:fld>
            <a:endParaRPr lang="en-US"/>
          </a:p>
        </p:txBody>
      </p:sp>
    </p:spTree>
    <p:extLst>
      <p:ext uri="{BB962C8B-B14F-4D97-AF65-F5344CB8AC3E}">
        <p14:creationId xmlns:p14="http://schemas.microsoft.com/office/powerpoint/2010/main" val="3944436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Input &amp; Output</a:t>
            </a:r>
          </a:p>
        </p:txBody>
      </p:sp>
      <p:sp>
        <p:nvSpPr>
          <p:cNvPr id="3" name="Content Placeholder 2"/>
          <p:cNvSpPr>
            <a:spLocks noGrp="1"/>
          </p:cNvSpPr>
          <p:nvPr>
            <p:ph idx="1"/>
          </p:nvPr>
        </p:nvSpPr>
        <p:spPr/>
        <p:txBody>
          <a:bodyPr>
            <a:normAutofit/>
          </a:bodyPr>
          <a:lstStyle/>
          <a:p>
            <a:r>
              <a:rPr lang="en-US" dirty="0"/>
              <a:t>Input is commonly in the form of text, selection of an on-screen object, command activation, or sensor input, camera input. </a:t>
            </a:r>
          </a:p>
          <a:p>
            <a:r>
              <a:rPr lang="en-US" dirty="0"/>
              <a:t>Output is commonly is the form of on-screen displays, auditory feedback, simulated tactile feedback, synthesized speech, printing, video and/or animation, and QR and barcodes.</a:t>
            </a:r>
          </a:p>
        </p:txBody>
      </p:sp>
      <p:sp>
        <p:nvSpPr>
          <p:cNvPr id="10" name="Date Placeholder 9"/>
          <p:cNvSpPr>
            <a:spLocks noGrp="1"/>
          </p:cNvSpPr>
          <p:nvPr>
            <p:ph type="dt" sz="half" idx="10"/>
          </p:nvPr>
        </p:nvSpPr>
        <p:spPr/>
        <p:txBody>
          <a:bodyPr/>
          <a:lstStyle/>
          <a:p>
            <a:r>
              <a:rPr lang="en-US"/>
              <a:t>HCI</a:t>
            </a:r>
          </a:p>
        </p:txBody>
      </p:sp>
      <p:sp>
        <p:nvSpPr>
          <p:cNvPr id="11" name="Footer Placeholder 10"/>
          <p:cNvSpPr>
            <a:spLocks noGrp="1"/>
          </p:cNvSpPr>
          <p:nvPr>
            <p:ph type="ftr" sz="quarter" idx="11"/>
          </p:nvPr>
        </p:nvSpPr>
        <p:spPr/>
        <p:txBody>
          <a:bodyPr/>
          <a:lstStyle/>
          <a:p>
            <a:r>
              <a:rPr lang="en-US"/>
              <a:t>Interaction Devices</a:t>
            </a:r>
          </a:p>
        </p:txBody>
      </p:sp>
      <p:sp>
        <p:nvSpPr>
          <p:cNvPr id="12" name="Slide Number Placeholder 11"/>
          <p:cNvSpPr>
            <a:spLocks noGrp="1"/>
          </p:cNvSpPr>
          <p:nvPr>
            <p:ph type="sldNum" sz="quarter" idx="12"/>
          </p:nvPr>
        </p:nvSpPr>
        <p:spPr/>
        <p:txBody>
          <a:bodyPr/>
          <a:lstStyle/>
          <a:p>
            <a:fld id="{C0F4FBFA-1248-4AAF-9253-30F121885773}" type="slidenum">
              <a:rPr lang="en-US" smtClean="0"/>
              <a:t>4</a:t>
            </a:fld>
            <a:endParaRPr lang="en-US"/>
          </a:p>
        </p:txBody>
      </p:sp>
    </p:spTree>
    <p:extLst>
      <p:ext uri="{BB962C8B-B14F-4D97-AF65-F5344CB8AC3E}">
        <p14:creationId xmlns:p14="http://schemas.microsoft.com/office/powerpoint/2010/main" val="25121660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2" y="4406900"/>
            <a:ext cx="8116887" cy="1362075"/>
          </a:xfrm>
        </p:spPr>
        <p:txBody>
          <a:bodyPr/>
          <a:lstStyle/>
          <a:p>
            <a:r>
              <a:rPr lang="en-US" dirty="0"/>
              <a:t>direct Input Devices</a:t>
            </a:r>
          </a:p>
        </p:txBody>
      </p:sp>
      <p:sp>
        <p:nvSpPr>
          <p:cNvPr id="7" name="Text Placeholder 6"/>
          <p:cNvSpPr>
            <a:spLocks noGrp="1"/>
          </p:cNvSpPr>
          <p:nvPr>
            <p:ph type="body" idx="1"/>
          </p:nvPr>
        </p:nvSpPr>
        <p:spPr/>
        <p:txBody>
          <a:bodyPr/>
          <a:lstStyle/>
          <a:p>
            <a:r>
              <a:rPr lang="en-US" dirty="0"/>
              <a:t>Interaction Devices</a:t>
            </a:r>
          </a:p>
        </p:txBody>
      </p:sp>
      <p:sp>
        <p:nvSpPr>
          <p:cNvPr id="2" name="Date Placeholder 1"/>
          <p:cNvSpPr>
            <a:spLocks noGrp="1"/>
          </p:cNvSpPr>
          <p:nvPr>
            <p:ph type="dt" sz="half" idx="10"/>
          </p:nvPr>
        </p:nvSpPr>
        <p:spPr/>
        <p:txBody>
          <a:bodyPr/>
          <a:lstStyle/>
          <a:p>
            <a:r>
              <a:rPr lang="en-US"/>
              <a:t>HCI</a:t>
            </a:r>
          </a:p>
        </p:txBody>
      </p:sp>
      <p:sp>
        <p:nvSpPr>
          <p:cNvPr id="3" name="Footer Placeholder 2"/>
          <p:cNvSpPr>
            <a:spLocks noGrp="1"/>
          </p:cNvSpPr>
          <p:nvPr>
            <p:ph type="ftr" sz="quarter" idx="11"/>
          </p:nvPr>
        </p:nvSpPr>
        <p:spPr/>
        <p:txBody>
          <a:bodyPr/>
          <a:lstStyle/>
          <a:p>
            <a:r>
              <a:rPr lang="en-US"/>
              <a:t>Interaction Devices</a:t>
            </a:r>
          </a:p>
        </p:txBody>
      </p:sp>
      <p:sp>
        <p:nvSpPr>
          <p:cNvPr id="8" name="Slide Number Placeholder 7"/>
          <p:cNvSpPr>
            <a:spLocks noGrp="1"/>
          </p:cNvSpPr>
          <p:nvPr>
            <p:ph type="sldNum" sz="quarter" idx="12"/>
          </p:nvPr>
        </p:nvSpPr>
        <p:spPr/>
        <p:txBody>
          <a:bodyPr/>
          <a:lstStyle/>
          <a:p>
            <a:fld id="{C0F4FBFA-1248-4AAF-9253-30F121885773}" type="slidenum">
              <a:rPr lang="en-US" smtClean="0"/>
              <a:t>40</a:t>
            </a:fld>
            <a:endParaRPr lang="en-US"/>
          </a:p>
        </p:txBody>
      </p:sp>
    </p:spTree>
    <p:extLst>
      <p:ext uri="{BB962C8B-B14F-4D97-AF65-F5344CB8AC3E}">
        <p14:creationId xmlns:p14="http://schemas.microsoft.com/office/powerpoint/2010/main" val="1622672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ja-JP"/>
              <a:t>Direct Pointing Devices</a:t>
            </a:r>
            <a:endParaRPr lang="ja-JP" altLang="en-US" dirty="0"/>
          </a:p>
        </p:txBody>
      </p:sp>
      <p:sp>
        <p:nvSpPr>
          <p:cNvPr id="22531" name="Rectangle 3"/>
          <p:cNvSpPr>
            <a:spLocks noGrp="1" noChangeArrowheads="1"/>
          </p:cNvSpPr>
          <p:nvPr>
            <p:ph type="body" idx="1"/>
          </p:nvPr>
        </p:nvSpPr>
        <p:spPr/>
        <p:txBody>
          <a:bodyPr/>
          <a:lstStyle/>
          <a:p>
            <a:r>
              <a:rPr lang="en-US" altLang="ja-JP" dirty="0"/>
              <a:t>Tablet PCs and Mobile Devices: </a:t>
            </a:r>
          </a:p>
          <a:p>
            <a:r>
              <a:rPr lang="en-US" altLang="ja-JP" dirty="0"/>
              <a:t>Natural to point on the LCD surface</a:t>
            </a:r>
          </a:p>
          <a:p>
            <a:r>
              <a:rPr lang="en-US" altLang="ja-JP" dirty="0"/>
              <a:t>Stylus</a:t>
            </a:r>
          </a:p>
          <a:p>
            <a:r>
              <a:rPr lang="en-US" altLang="ja-JP" dirty="0"/>
              <a:t>Keep context in view</a:t>
            </a:r>
          </a:p>
          <a:p>
            <a:r>
              <a:rPr lang="en-US" altLang="ja-JP" dirty="0"/>
              <a:t>Pick up &amp; put down stylus</a:t>
            </a:r>
          </a:p>
          <a:p>
            <a:r>
              <a:rPr lang="en-US" altLang="ja-JP" dirty="0"/>
              <a:t>Gestures and handwriting recognition</a:t>
            </a:r>
          </a:p>
        </p:txBody>
      </p:sp>
      <p:sp>
        <p:nvSpPr>
          <p:cNvPr id="2" name="Date Placeholder 1"/>
          <p:cNvSpPr>
            <a:spLocks noGrp="1"/>
          </p:cNvSpPr>
          <p:nvPr>
            <p:ph type="dt" sz="half" idx="10"/>
          </p:nvPr>
        </p:nvSpPr>
        <p:spPr/>
        <p:txBody>
          <a:bodyPr/>
          <a:lstStyle/>
          <a:p>
            <a:r>
              <a:rPr lang="en-US"/>
              <a:t>HCI</a:t>
            </a:r>
          </a:p>
        </p:txBody>
      </p:sp>
      <p:sp>
        <p:nvSpPr>
          <p:cNvPr id="3" name="Footer Placeholder 2"/>
          <p:cNvSpPr>
            <a:spLocks noGrp="1"/>
          </p:cNvSpPr>
          <p:nvPr>
            <p:ph type="ftr" sz="quarter" idx="11"/>
          </p:nvPr>
        </p:nvSpPr>
        <p:spPr/>
        <p:txBody>
          <a:bodyPr/>
          <a:lstStyle/>
          <a:p>
            <a:r>
              <a:rPr lang="en-US"/>
              <a:t>Interaction Devices</a:t>
            </a:r>
          </a:p>
        </p:txBody>
      </p:sp>
      <p:sp>
        <p:nvSpPr>
          <p:cNvPr id="4" name="Slide Number Placeholder 3"/>
          <p:cNvSpPr>
            <a:spLocks noGrp="1"/>
          </p:cNvSpPr>
          <p:nvPr>
            <p:ph type="sldNum" sz="quarter" idx="12"/>
          </p:nvPr>
        </p:nvSpPr>
        <p:spPr/>
        <p:txBody>
          <a:bodyPr/>
          <a:lstStyle/>
          <a:p>
            <a:fld id="{C0F4FBFA-1248-4AAF-9253-30F121885773}" type="slidenum">
              <a:rPr lang="en-US" smtClean="0"/>
              <a:t>41</a:t>
            </a:fld>
            <a:endParaRPr lang="en-US"/>
          </a:p>
        </p:txBody>
      </p:sp>
    </p:spTree>
    <p:extLst>
      <p:ext uri="{BB962C8B-B14F-4D97-AF65-F5344CB8AC3E}">
        <p14:creationId xmlns:p14="http://schemas.microsoft.com/office/powerpoint/2010/main" val="10489125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Finger vs. Stylus Touch Input</a:t>
            </a: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61556"/>
            <a:ext cx="3733800" cy="3799755"/>
          </a:xfrm>
          <a:prstGeom prst="rect">
            <a:avLst/>
          </a:prstGeom>
          <a:noFill/>
          <a:ln w="6350" cmpd="sng">
            <a:solidFill>
              <a:srgbClr val="000000"/>
            </a:solidFill>
            <a:miter lim="800000"/>
            <a:headEnd/>
            <a:tailEnd/>
          </a:ln>
          <a:effectLst/>
        </p:spPr>
      </p:pic>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675412"/>
            <a:ext cx="4167135" cy="3785900"/>
          </a:xfrm>
          <a:prstGeom prst="rect">
            <a:avLst/>
          </a:prstGeom>
          <a:noFill/>
          <a:ln w="6350" cmpd="sng">
            <a:solidFill>
              <a:srgbClr val="000000"/>
            </a:solidFill>
            <a:miter lim="800000"/>
            <a:headEnd/>
            <a:tailEnd/>
          </a:ln>
          <a:effectLst/>
        </p:spPr>
      </p:pic>
      <p:sp>
        <p:nvSpPr>
          <p:cNvPr id="10" name="TextBox 9"/>
          <p:cNvSpPr txBox="1"/>
          <p:nvPr/>
        </p:nvSpPr>
        <p:spPr>
          <a:xfrm>
            <a:off x="1272427" y="5484920"/>
            <a:ext cx="2255746" cy="369332"/>
          </a:xfrm>
          <a:prstGeom prst="rect">
            <a:avLst/>
          </a:prstGeom>
          <a:noFill/>
        </p:spPr>
        <p:txBody>
          <a:bodyPr wrap="none" rtlCol="0">
            <a:spAutoFit/>
          </a:bodyPr>
          <a:lstStyle/>
          <a:p>
            <a:r>
              <a:rPr lang="en-US" dirty="0">
                <a:solidFill>
                  <a:schemeClr val="accent3">
                    <a:lumMod val="50000"/>
                  </a:schemeClr>
                </a:solidFill>
                <a:latin typeface="Comic Sans MS" pitchFamily="66" charset="0"/>
              </a:rPr>
              <a:t>Finger Touch Input</a:t>
            </a:r>
          </a:p>
        </p:txBody>
      </p:sp>
      <p:sp>
        <p:nvSpPr>
          <p:cNvPr id="11" name="TextBox 10"/>
          <p:cNvSpPr txBox="1"/>
          <p:nvPr/>
        </p:nvSpPr>
        <p:spPr>
          <a:xfrm>
            <a:off x="5375294" y="5491017"/>
            <a:ext cx="2257349" cy="369332"/>
          </a:xfrm>
          <a:prstGeom prst="rect">
            <a:avLst/>
          </a:prstGeom>
          <a:noFill/>
        </p:spPr>
        <p:txBody>
          <a:bodyPr wrap="none" rtlCol="0">
            <a:spAutoFit/>
          </a:bodyPr>
          <a:lstStyle/>
          <a:p>
            <a:r>
              <a:rPr lang="en-US" dirty="0">
                <a:solidFill>
                  <a:schemeClr val="accent3">
                    <a:lumMod val="50000"/>
                  </a:schemeClr>
                </a:solidFill>
                <a:latin typeface="Comic Sans MS" pitchFamily="66" charset="0"/>
              </a:rPr>
              <a:t>Stylus Touch Input</a:t>
            </a:r>
          </a:p>
        </p:txBody>
      </p:sp>
      <p:sp>
        <p:nvSpPr>
          <p:cNvPr id="3" name="Date Placeholder 2"/>
          <p:cNvSpPr>
            <a:spLocks noGrp="1"/>
          </p:cNvSpPr>
          <p:nvPr>
            <p:ph type="dt" sz="half" idx="10"/>
          </p:nvPr>
        </p:nvSpPr>
        <p:spPr/>
        <p:txBody>
          <a:bodyPr/>
          <a:lstStyle/>
          <a:p>
            <a:r>
              <a:rPr lang="en-US"/>
              <a:t>HCI</a:t>
            </a:r>
          </a:p>
        </p:txBody>
      </p:sp>
      <p:sp>
        <p:nvSpPr>
          <p:cNvPr id="4" name="Footer Placeholder 3"/>
          <p:cNvSpPr>
            <a:spLocks noGrp="1"/>
          </p:cNvSpPr>
          <p:nvPr>
            <p:ph type="ftr" sz="quarter" idx="11"/>
          </p:nvPr>
        </p:nvSpPr>
        <p:spPr/>
        <p:txBody>
          <a:bodyPr/>
          <a:lstStyle/>
          <a:p>
            <a:r>
              <a:rPr lang="en-US"/>
              <a:t>Interaction Devices</a:t>
            </a:r>
          </a:p>
        </p:txBody>
      </p:sp>
      <p:sp>
        <p:nvSpPr>
          <p:cNvPr id="5" name="Slide Number Placeholder 4"/>
          <p:cNvSpPr>
            <a:spLocks noGrp="1"/>
          </p:cNvSpPr>
          <p:nvPr>
            <p:ph type="sldNum" sz="quarter" idx="12"/>
          </p:nvPr>
        </p:nvSpPr>
        <p:spPr/>
        <p:txBody>
          <a:bodyPr/>
          <a:lstStyle/>
          <a:p>
            <a:fld id="{C0F4FBFA-1248-4AAF-9253-30F121885773}" type="slidenum">
              <a:rPr lang="en-US" smtClean="0"/>
              <a:t>42</a:t>
            </a:fld>
            <a:endParaRPr lang="en-US"/>
          </a:p>
        </p:txBody>
      </p:sp>
    </p:spTree>
    <p:extLst>
      <p:ext uri="{BB962C8B-B14F-4D97-AF65-F5344CB8AC3E}">
        <p14:creationId xmlns:p14="http://schemas.microsoft.com/office/powerpoint/2010/main" val="18404312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Touch Input Technology</a:t>
            </a:r>
          </a:p>
        </p:txBody>
      </p:sp>
      <p:sp>
        <p:nvSpPr>
          <p:cNvPr id="3" name="Content Placeholder 2"/>
          <p:cNvSpPr>
            <a:spLocks noGrp="1"/>
          </p:cNvSpPr>
          <p:nvPr>
            <p:ph idx="1"/>
          </p:nvPr>
        </p:nvSpPr>
        <p:spPr/>
        <p:txBody>
          <a:bodyPr>
            <a:normAutofit fontScale="62500" lnSpcReduction="20000"/>
          </a:bodyPr>
          <a:lstStyle/>
          <a:p>
            <a:r>
              <a:rPr lang="en-US" dirty="0"/>
              <a:t>Touch screens are essentially translucent touch pads mounted on top of a display. </a:t>
            </a:r>
          </a:p>
          <a:p>
            <a:r>
              <a:rPr lang="en-US" dirty="0"/>
              <a:t>The use of touch screen technology eliminates the need for additional input devices such as a keyboard or a pointing device. </a:t>
            </a:r>
          </a:p>
          <a:p>
            <a:r>
              <a:rPr lang="en-US" dirty="0"/>
              <a:t>Pointing to an object on a touch screen is natural, direct and proceeds without an intermediary device that might distort the interaction.</a:t>
            </a:r>
          </a:p>
          <a:p>
            <a:r>
              <a:rPr lang="en-US" dirty="0"/>
              <a:t>Touch technology requires a high sampling rate; otherwise the user will encounter selection errors when trying to hit a target that is close to other targets. </a:t>
            </a:r>
          </a:p>
          <a:p>
            <a:r>
              <a:rPr lang="en-US" dirty="0"/>
              <a:t>Since touch screens do not provide push buttons, separate actions are complex to implement. </a:t>
            </a:r>
          </a:p>
          <a:p>
            <a:r>
              <a:rPr lang="en-US" dirty="0"/>
              <a:t>In addition, dragging, dropping, and scrolling are more cumbersome to achieve.</a:t>
            </a:r>
          </a:p>
          <a:p>
            <a:r>
              <a:rPr lang="en-US" dirty="0"/>
              <a:t>Depending on the touch technology in use, selection of an on-screen target can be done with either a finger or a stylus. While less convenient, pointing with a stylus is often found to be more accurate. </a:t>
            </a:r>
          </a:p>
          <a:p>
            <a:endParaRPr lang="en-US" dirty="0"/>
          </a:p>
        </p:txBody>
      </p:sp>
      <p:sp>
        <p:nvSpPr>
          <p:cNvPr id="4" name="Date Placeholder 3"/>
          <p:cNvSpPr>
            <a:spLocks noGrp="1"/>
          </p:cNvSpPr>
          <p:nvPr>
            <p:ph type="dt" sz="half" idx="10"/>
          </p:nvPr>
        </p:nvSpPr>
        <p:spPr/>
        <p:txBody>
          <a:bodyPr/>
          <a:lstStyle/>
          <a:p>
            <a:r>
              <a:rPr lang="en-US"/>
              <a:t>HCI</a:t>
            </a:r>
          </a:p>
        </p:txBody>
      </p:sp>
      <p:sp>
        <p:nvSpPr>
          <p:cNvPr id="5" name="Footer Placeholder 4"/>
          <p:cNvSpPr>
            <a:spLocks noGrp="1"/>
          </p:cNvSpPr>
          <p:nvPr>
            <p:ph type="ftr" sz="quarter" idx="11"/>
          </p:nvPr>
        </p:nvSpPr>
        <p:spPr/>
        <p:txBody>
          <a:bodyPr/>
          <a:lstStyle/>
          <a:p>
            <a:r>
              <a:rPr lang="en-US"/>
              <a:t>Interaction Devices</a:t>
            </a:r>
          </a:p>
        </p:txBody>
      </p:sp>
      <p:sp>
        <p:nvSpPr>
          <p:cNvPr id="6" name="Slide Number Placeholder 5"/>
          <p:cNvSpPr>
            <a:spLocks noGrp="1"/>
          </p:cNvSpPr>
          <p:nvPr>
            <p:ph type="sldNum" sz="quarter" idx="12"/>
          </p:nvPr>
        </p:nvSpPr>
        <p:spPr/>
        <p:txBody>
          <a:bodyPr/>
          <a:lstStyle/>
          <a:p>
            <a:fld id="{C0F4FBFA-1248-4AAF-9253-30F121885773}" type="slidenum">
              <a:rPr lang="en-US" smtClean="0"/>
              <a:t>43</a:t>
            </a:fld>
            <a:endParaRPr lang="en-US"/>
          </a:p>
        </p:txBody>
      </p:sp>
    </p:spTree>
    <p:extLst>
      <p:ext uri="{BB962C8B-B14F-4D97-AF65-F5344CB8AC3E}">
        <p14:creationId xmlns:p14="http://schemas.microsoft.com/office/powerpoint/2010/main" val="1579016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a:r>
              <a:rPr lang="en-US" sz="2800" dirty="0">
                <a:solidFill>
                  <a:schemeClr val="accent6">
                    <a:lumMod val="50000"/>
                  </a:schemeClr>
                </a:solidFill>
              </a:rPr>
              <a:t>Summary, Review, &amp; Questions…</a:t>
            </a:r>
          </a:p>
        </p:txBody>
      </p:sp>
      <p:sp>
        <p:nvSpPr>
          <p:cNvPr id="8" name="Text Placeholder 7"/>
          <p:cNvSpPr>
            <a:spLocks noGrp="1"/>
          </p:cNvSpPr>
          <p:nvPr>
            <p:ph type="body" sz="half" idx="2"/>
          </p:nvPr>
        </p:nvSpPr>
        <p:spPr/>
        <p:txBody>
          <a:bodyPr/>
          <a:lstStyle/>
          <a:p>
            <a:pPr algn="ctr"/>
            <a:endParaRPr lang="en-US"/>
          </a:p>
        </p:txBody>
      </p:sp>
      <p:pic>
        <p:nvPicPr>
          <p:cNvPr id="1026" name="Picture 2" descr="C:\Users\Martin Schedlbauer\AppData\Local\Microsoft\Windows\Temporary Internet Files\Content.IE5\RQ7Z4LXW\MC90044142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5694" y="457200"/>
            <a:ext cx="3657143" cy="3657143"/>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HCI</a:t>
            </a:r>
          </a:p>
        </p:txBody>
      </p:sp>
      <p:sp>
        <p:nvSpPr>
          <p:cNvPr id="3" name="Footer Placeholder 2"/>
          <p:cNvSpPr>
            <a:spLocks noGrp="1"/>
          </p:cNvSpPr>
          <p:nvPr>
            <p:ph type="ftr" sz="quarter" idx="11"/>
          </p:nvPr>
        </p:nvSpPr>
        <p:spPr/>
        <p:txBody>
          <a:bodyPr/>
          <a:lstStyle/>
          <a:p>
            <a:r>
              <a:rPr lang="en-US"/>
              <a:t>Interaction Devices</a:t>
            </a:r>
          </a:p>
        </p:txBody>
      </p:sp>
      <p:sp>
        <p:nvSpPr>
          <p:cNvPr id="4" name="Slide Number Placeholder 3"/>
          <p:cNvSpPr>
            <a:spLocks noGrp="1"/>
          </p:cNvSpPr>
          <p:nvPr>
            <p:ph type="sldNum" sz="quarter" idx="12"/>
          </p:nvPr>
        </p:nvSpPr>
        <p:spPr/>
        <p:txBody>
          <a:bodyPr/>
          <a:lstStyle/>
          <a:p>
            <a:fld id="{C0F4FBFA-1248-4AAF-9253-30F121885773}" type="slidenum">
              <a:rPr lang="en-US" smtClean="0"/>
              <a:t>44</a:t>
            </a:fld>
            <a:endParaRPr lang="en-US"/>
          </a:p>
        </p:txBody>
      </p:sp>
    </p:spTree>
    <p:extLst>
      <p:ext uri="{BB962C8B-B14F-4D97-AF65-F5344CB8AC3E}">
        <p14:creationId xmlns:p14="http://schemas.microsoft.com/office/powerpoint/2010/main" val="18672167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2" y="4406900"/>
            <a:ext cx="8116887" cy="1362075"/>
          </a:xfrm>
        </p:spPr>
        <p:txBody>
          <a:bodyPr/>
          <a:lstStyle/>
          <a:p>
            <a:r>
              <a:rPr lang="en-US" dirty="0"/>
              <a:t>Novel Input Devices</a:t>
            </a:r>
          </a:p>
        </p:txBody>
      </p:sp>
      <p:sp>
        <p:nvSpPr>
          <p:cNvPr id="7" name="Text Placeholder 6"/>
          <p:cNvSpPr>
            <a:spLocks noGrp="1"/>
          </p:cNvSpPr>
          <p:nvPr>
            <p:ph type="body" idx="1"/>
          </p:nvPr>
        </p:nvSpPr>
        <p:spPr/>
        <p:txBody>
          <a:bodyPr/>
          <a:lstStyle/>
          <a:p>
            <a:r>
              <a:rPr lang="en-US" dirty="0"/>
              <a:t>Interaction Devices</a:t>
            </a:r>
          </a:p>
        </p:txBody>
      </p:sp>
      <p:sp>
        <p:nvSpPr>
          <p:cNvPr id="2" name="Date Placeholder 1"/>
          <p:cNvSpPr>
            <a:spLocks noGrp="1"/>
          </p:cNvSpPr>
          <p:nvPr>
            <p:ph type="dt" sz="half" idx="10"/>
          </p:nvPr>
        </p:nvSpPr>
        <p:spPr/>
        <p:txBody>
          <a:bodyPr/>
          <a:lstStyle/>
          <a:p>
            <a:r>
              <a:rPr lang="en-US"/>
              <a:t>HCI</a:t>
            </a:r>
          </a:p>
        </p:txBody>
      </p:sp>
      <p:sp>
        <p:nvSpPr>
          <p:cNvPr id="3" name="Footer Placeholder 2"/>
          <p:cNvSpPr>
            <a:spLocks noGrp="1"/>
          </p:cNvSpPr>
          <p:nvPr>
            <p:ph type="ftr" sz="quarter" idx="11"/>
          </p:nvPr>
        </p:nvSpPr>
        <p:spPr/>
        <p:txBody>
          <a:bodyPr/>
          <a:lstStyle/>
          <a:p>
            <a:r>
              <a:rPr lang="en-US"/>
              <a:t>Interaction Devices</a:t>
            </a:r>
          </a:p>
        </p:txBody>
      </p:sp>
      <p:sp>
        <p:nvSpPr>
          <p:cNvPr id="8" name="Slide Number Placeholder 7"/>
          <p:cNvSpPr>
            <a:spLocks noGrp="1"/>
          </p:cNvSpPr>
          <p:nvPr>
            <p:ph type="sldNum" sz="quarter" idx="12"/>
          </p:nvPr>
        </p:nvSpPr>
        <p:spPr/>
        <p:txBody>
          <a:bodyPr/>
          <a:lstStyle/>
          <a:p>
            <a:fld id="{C0F4FBFA-1248-4AAF-9253-30F121885773}" type="slidenum">
              <a:rPr lang="en-US" smtClean="0"/>
              <a:t>45</a:t>
            </a:fld>
            <a:endParaRPr lang="en-US"/>
          </a:p>
        </p:txBody>
      </p:sp>
    </p:spTree>
    <p:extLst>
      <p:ext uri="{BB962C8B-B14F-4D97-AF65-F5344CB8AC3E}">
        <p14:creationId xmlns:p14="http://schemas.microsoft.com/office/powerpoint/2010/main" val="22736471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ja-JP" dirty="0"/>
              <a:t>Novel Devices</a:t>
            </a:r>
            <a:endParaRPr lang="ja-JP" altLang="en-US" dirty="0"/>
          </a:p>
        </p:txBody>
      </p:sp>
      <p:sp>
        <p:nvSpPr>
          <p:cNvPr id="26627" name="Rectangle 3"/>
          <p:cNvSpPr>
            <a:spLocks noGrp="1" noChangeArrowheads="1"/>
          </p:cNvSpPr>
          <p:nvPr>
            <p:ph type="body" idx="1"/>
          </p:nvPr>
        </p:nvSpPr>
        <p:spPr/>
        <p:txBody>
          <a:bodyPr>
            <a:normAutofit fontScale="92500" lnSpcReduction="20000"/>
          </a:bodyPr>
          <a:lstStyle/>
          <a:p>
            <a:r>
              <a:rPr lang="en-US" altLang="ja-JP" dirty="0"/>
              <a:t>Foot controls</a:t>
            </a:r>
          </a:p>
          <a:p>
            <a:r>
              <a:rPr lang="en-US" altLang="ja-JP" dirty="0"/>
              <a:t>Eye-tracking</a:t>
            </a:r>
          </a:p>
          <a:p>
            <a:r>
              <a:rPr lang="en-US" altLang="ja-JP" dirty="0"/>
              <a:t>Multiple-degrees-of-freedom devices</a:t>
            </a:r>
          </a:p>
          <a:p>
            <a:r>
              <a:rPr lang="en-US" altLang="ja-JP" dirty="0"/>
              <a:t>DataGlove</a:t>
            </a:r>
          </a:p>
          <a:p>
            <a:r>
              <a:rPr lang="en-US" altLang="ja-JP" dirty="0"/>
              <a:t>Haptic feedback</a:t>
            </a:r>
          </a:p>
          <a:p>
            <a:r>
              <a:rPr lang="en-US" altLang="ja-JP" dirty="0"/>
              <a:t>Bimanual input</a:t>
            </a:r>
          </a:p>
          <a:p>
            <a:r>
              <a:rPr lang="en-US" altLang="ja-JP" dirty="0"/>
              <a:t>Tabletop touch screens</a:t>
            </a:r>
          </a:p>
          <a:p>
            <a:r>
              <a:rPr lang="en-US" altLang="ja-JP" dirty="0"/>
              <a:t>Game controllers (Wii, Kinect)</a:t>
            </a:r>
          </a:p>
          <a:p>
            <a:r>
              <a:rPr lang="en-US" altLang="ja-JP" dirty="0"/>
              <a:t>Paper-based pen computers</a:t>
            </a:r>
          </a:p>
        </p:txBody>
      </p:sp>
      <p:sp>
        <p:nvSpPr>
          <p:cNvPr id="2" name="Date Placeholder 1"/>
          <p:cNvSpPr>
            <a:spLocks noGrp="1"/>
          </p:cNvSpPr>
          <p:nvPr>
            <p:ph type="dt" sz="half" idx="10"/>
          </p:nvPr>
        </p:nvSpPr>
        <p:spPr/>
        <p:txBody>
          <a:bodyPr/>
          <a:lstStyle/>
          <a:p>
            <a:r>
              <a:rPr lang="en-US"/>
              <a:t>HCI</a:t>
            </a:r>
          </a:p>
        </p:txBody>
      </p:sp>
      <p:sp>
        <p:nvSpPr>
          <p:cNvPr id="3" name="Footer Placeholder 2"/>
          <p:cNvSpPr>
            <a:spLocks noGrp="1"/>
          </p:cNvSpPr>
          <p:nvPr>
            <p:ph type="ftr" sz="quarter" idx="11"/>
          </p:nvPr>
        </p:nvSpPr>
        <p:spPr/>
        <p:txBody>
          <a:bodyPr/>
          <a:lstStyle/>
          <a:p>
            <a:r>
              <a:rPr lang="en-US"/>
              <a:t>Interaction Devices</a:t>
            </a:r>
          </a:p>
        </p:txBody>
      </p:sp>
      <p:sp>
        <p:nvSpPr>
          <p:cNvPr id="4" name="Slide Number Placeholder 3"/>
          <p:cNvSpPr>
            <a:spLocks noGrp="1"/>
          </p:cNvSpPr>
          <p:nvPr>
            <p:ph type="sldNum" sz="quarter" idx="12"/>
          </p:nvPr>
        </p:nvSpPr>
        <p:spPr/>
        <p:txBody>
          <a:bodyPr/>
          <a:lstStyle/>
          <a:p>
            <a:fld id="{C0F4FBFA-1248-4AAF-9253-30F121885773}" type="slidenum">
              <a:rPr lang="en-US" smtClean="0"/>
              <a:t>46</a:t>
            </a:fld>
            <a:endParaRPr lang="en-US"/>
          </a:p>
        </p:txBody>
      </p:sp>
    </p:spTree>
    <p:extLst>
      <p:ext uri="{BB962C8B-B14F-4D97-AF65-F5344CB8AC3E}">
        <p14:creationId xmlns:p14="http://schemas.microsoft.com/office/powerpoint/2010/main" val="29692889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ja-JP" sz="4000">
                <a:ea typeface="ＭＳ Ｐゴシック" pitchFamily="34" charset="-128"/>
              </a:rPr>
              <a:t>Novel devices (cont.)</a:t>
            </a:r>
            <a:endParaRPr lang="ja-JP" altLang="en-US" sz="4000">
              <a:ea typeface="ＭＳ Ｐゴシック" pitchFamily="34" charset="-128"/>
            </a:endParaRPr>
          </a:p>
        </p:txBody>
      </p:sp>
      <p:pic>
        <p:nvPicPr>
          <p:cNvPr id="2765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19200"/>
            <a:ext cx="4143375"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219200"/>
            <a:ext cx="411480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429000"/>
            <a:ext cx="3673475"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4038600"/>
            <a:ext cx="3732213"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half" idx="10"/>
          </p:nvPr>
        </p:nvSpPr>
        <p:spPr/>
        <p:txBody>
          <a:bodyPr/>
          <a:lstStyle/>
          <a:p>
            <a:r>
              <a:rPr lang="en-US"/>
              <a:t>HCI</a:t>
            </a:r>
          </a:p>
        </p:txBody>
      </p:sp>
      <p:sp>
        <p:nvSpPr>
          <p:cNvPr id="6" name="Footer Placeholder 5"/>
          <p:cNvSpPr>
            <a:spLocks noGrp="1"/>
          </p:cNvSpPr>
          <p:nvPr>
            <p:ph type="ftr" sz="quarter" idx="11"/>
          </p:nvPr>
        </p:nvSpPr>
        <p:spPr/>
        <p:txBody>
          <a:bodyPr/>
          <a:lstStyle/>
          <a:p>
            <a:r>
              <a:rPr lang="en-US"/>
              <a:t>Interaction Devices</a:t>
            </a:r>
          </a:p>
        </p:txBody>
      </p:sp>
      <p:sp>
        <p:nvSpPr>
          <p:cNvPr id="7" name="Slide Number Placeholder 6"/>
          <p:cNvSpPr>
            <a:spLocks noGrp="1"/>
          </p:cNvSpPr>
          <p:nvPr>
            <p:ph type="sldNum" sz="quarter" idx="12"/>
          </p:nvPr>
        </p:nvSpPr>
        <p:spPr/>
        <p:txBody>
          <a:bodyPr/>
          <a:lstStyle/>
          <a:p>
            <a:fld id="{C0F4FBFA-1248-4AAF-9253-30F121885773}" type="slidenum">
              <a:rPr lang="en-US" smtClean="0"/>
              <a:t>47</a:t>
            </a:fld>
            <a:endParaRPr lang="en-US"/>
          </a:p>
        </p:txBody>
      </p:sp>
    </p:spTree>
    <p:extLst>
      <p:ext uri="{BB962C8B-B14F-4D97-AF65-F5344CB8AC3E}">
        <p14:creationId xmlns:p14="http://schemas.microsoft.com/office/powerpoint/2010/main" val="2401125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GestureTek</a:t>
            </a:r>
            <a:r>
              <a:rPr lang="en-US" dirty="0"/>
              <a:t> Tabletop</a:t>
            </a:r>
          </a:p>
        </p:txBody>
      </p:sp>
      <p:sp>
        <p:nvSpPr>
          <p:cNvPr id="4" name="Date Placeholder 3"/>
          <p:cNvSpPr>
            <a:spLocks noGrp="1"/>
          </p:cNvSpPr>
          <p:nvPr>
            <p:ph type="dt" sz="half" idx="10"/>
          </p:nvPr>
        </p:nvSpPr>
        <p:spPr/>
        <p:txBody>
          <a:bodyPr/>
          <a:lstStyle/>
          <a:p>
            <a:r>
              <a:rPr lang="en-US"/>
              <a:t>HCI</a:t>
            </a:r>
          </a:p>
        </p:txBody>
      </p:sp>
      <p:sp>
        <p:nvSpPr>
          <p:cNvPr id="5" name="Footer Placeholder 4"/>
          <p:cNvSpPr>
            <a:spLocks noGrp="1"/>
          </p:cNvSpPr>
          <p:nvPr>
            <p:ph type="ftr" sz="quarter" idx="11"/>
          </p:nvPr>
        </p:nvSpPr>
        <p:spPr/>
        <p:txBody>
          <a:bodyPr/>
          <a:lstStyle/>
          <a:p>
            <a:r>
              <a:rPr lang="en-US"/>
              <a:t>Interaction Devices</a:t>
            </a:r>
          </a:p>
        </p:txBody>
      </p:sp>
      <p:sp>
        <p:nvSpPr>
          <p:cNvPr id="6" name="Slide Number Placeholder 5"/>
          <p:cNvSpPr>
            <a:spLocks noGrp="1"/>
          </p:cNvSpPr>
          <p:nvPr>
            <p:ph type="sldNum" sz="quarter" idx="12"/>
          </p:nvPr>
        </p:nvSpPr>
        <p:spPr/>
        <p:txBody>
          <a:bodyPr/>
          <a:lstStyle/>
          <a:p>
            <a:fld id="{C0F4FBFA-1248-4AAF-9253-30F121885773}" type="slidenum">
              <a:rPr lang="en-US" smtClean="0"/>
              <a:t>48</a:t>
            </a:fld>
            <a:endParaRPr lang="en-US"/>
          </a:p>
        </p:txBody>
      </p:sp>
      <p:pic>
        <p:nvPicPr>
          <p:cNvPr id="8" name="OvrissSCv-s?fs=1&amp;hl=en_US"/>
          <p:cNvPicPr>
            <a:picLocks noRot="1" noChangeAspect="1"/>
          </p:cNvPicPr>
          <p:nvPr>
            <a:videoFile r:link="rId1"/>
          </p:nvPr>
        </p:nvPicPr>
        <p:blipFill>
          <a:blip r:embed="rId3"/>
          <a:stretch>
            <a:fillRect/>
          </a:stretch>
        </p:blipFill>
        <p:spPr>
          <a:xfrm>
            <a:off x="1371600" y="1524000"/>
            <a:ext cx="6096000" cy="4572000"/>
          </a:xfrm>
          <a:prstGeom prst="rect">
            <a:avLst/>
          </a:prstGeom>
        </p:spPr>
      </p:pic>
    </p:spTree>
    <p:extLst>
      <p:ext uri="{BB962C8B-B14F-4D97-AF65-F5344CB8AC3E}">
        <p14:creationId xmlns:p14="http://schemas.microsoft.com/office/powerpoint/2010/main" val="219779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Microsoft Surface</a:t>
            </a:r>
          </a:p>
        </p:txBody>
      </p:sp>
      <p:sp>
        <p:nvSpPr>
          <p:cNvPr id="4" name="Date Placeholder 3"/>
          <p:cNvSpPr>
            <a:spLocks noGrp="1"/>
          </p:cNvSpPr>
          <p:nvPr>
            <p:ph type="dt" sz="half" idx="10"/>
          </p:nvPr>
        </p:nvSpPr>
        <p:spPr/>
        <p:txBody>
          <a:bodyPr/>
          <a:lstStyle/>
          <a:p>
            <a:r>
              <a:rPr lang="en-US"/>
              <a:t>HCI</a:t>
            </a:r>
          </a:p>
        </p:txBody>
      </p:sp>
      <p:sp>
        <p:nvSpPr>
          <p:cNvPr id="5" name="Footer Placeholder 4"/>
          <p:cNvSpPr>
            <a:spLocks noGrp="1"/>
          </p:cNvSpPr>
          <p:nvPr>
            <p:ph type="ftr" sz="quarter" idx="11"/>
          </p:nvPr>
        </p:nvSpPr>
        <p:spPr/>
        <p:txBody>
          <a:bodyPr/>
          <a:lstStyle/>
          <a:p>
            <a:r>
              <a:rPr lang="en-US"/>
              <a:t>Interaction Devices</a:t>
            </a:r>
          </a:p>
        </p:txBody>
      </p:sp>
      <p:sp>
        <p:nvSpPr>
          <p:cNvPr id="6" name="Slide Number Placeholder 5"/>
          <p:cNvSpPr>
            <a:spLocks noGrp="1"/>
          </p:cNvSpPr>
          <p:nvPr>
            <p:ph type="sldNum" sz="quarter" idx="12"/>
          </p:nvPr>
        </p:nvSpPr>
        <p:spPr/>
        <p:txBody>
          <a:bodyPr/>
          <a:lstStyle/>
          <a:p>
            <a:fld id="{C0F4FBFA-1248-4AAF-9253-30F121885773}" type="slidenum">
              <a:rPr lang="en-US" smtClean="0"/>
              <a:t>49</a:t>
            </a:fld>
            <a:endParaRPr lang="en-US"/>
          </a:p>
        </p:txBody>
      </p:sp>
      <p:pic>
        <p:nvPicPr>
          <p:cNvPr id="8" name="5n1NhSVJnaM?fs=1&amp;hl=en_US"/>
          <p:cNvPicPr>
            <a:picLocks noRot="1" noChangeAspect="1"/>
          </p:cNvPicPr>
          <p:nvPr>
            <a:videoFile r:link="rId1"/>
          </p:nvPr>
        </p:nvPicPr>
        <p:blipFill>
          <a:blip r:embed="rId3"/>
          <a:stretch>
            <a:fillRect/>
          </a:stretch>
        </p:blipFill>
        <p:spPr>
          <a:xfrm>
            <a:off x="1295400" y="1447800"/>
            <a:ext cx="6400800" cy="4800600"/>
          </a:xfrm>
          <a:prstGeom prst="rect">
            <a:avLst/>
          </a:prstGeom>
        </p:spPr>
      </p:pic>
    </p:spTree>
    <p:extLst>
      <p:ext uri="{BB962C8B-B14F-4D97-AF65-F5344CB8AC3E}">
        <p14:creationId xmlns:p14="http://schemas.microsoft.com/office/powerpoint/2010/main" val="153386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chor="ctr">
            <a:normAutofit/>
          </a:bodyPr>
          <a:lstStyle/>
          <a:p>
            <a:r>
              <a:rPr lang="en-US" dirty="0"/>
              <a:t>Exploration</a:t>
            </a:r>
          </a:p>
        </p:txBody>
      </p:sp>
      <p:pic>
        <p:nvPicPr>
          <p:cNvPr id="5" name="Graphic 4" descr="Idea outline">
            <a:extLst>
              <a:ext uri="{FF2B5EF4-FFF2-40B4-BE49-F238E27FC236}">
                <a16:creationId xmlns:a16="http://schemas.microsoft.com/office/drawing/2014/main" id="{3D167617-92D2-51E4-AEE1-C34F3D8CCA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1000" y="2209800"/>
            <a:ext cx="2651919" cy="2651919"/>
          </a:xfrm>
          <a:prstGeom prst="rect">
            <a:avLst/>
          </a:prstGeom>
        </p:spPr>
      </p:pic>
      <p:sp>
        <p:nvSpPr>
          <p:cNvPr id="3" name="Content Placeholder 2"/>
          <p:cNvSpPr>
            <a:spLocks noGrp="1"/>
          </p:cNvSpPr>
          <p:nvPr>
            <p:ph sz="half" idx="2"/>
          </p:nvPr>
        </p:nvSpPr>
        <p:spPr>
          <a:xfrm>
            <a:off x="3200400" y="1600200"/>
            <a:ext cx="5486400" cy="4525963"/>
          </a:xfrm>
        </p:spPr>
        <p:txBody>
          <a:bodyPr>
            <a:normAutofit/>
          </a:bodyPr>
          <a:lstStyle/>
          <a:p>
            <a:r>
              <a:rPr lang="en-US" dirty="0"/>
              <a:t>In a small group or individually, create a list of input devices. </a:t>
            </a:r>
          </a:p>
          <a:p>
            <a:r>
              <a:rPr lang="en-US" dirty="0"/>
              <a:t>Identify at least 5 different input devices.</a:t>
            </a:r>
          </a:p>
          <a:p>
            <a:r>
              <a:rPr lang="en-US" dirty="0"/>
              <a:t>What kind of device would you propose be used in a food ordering kiosk or for an in-car multimedia system?</a:t>
            </a:r>
          </a:p>
        </p:txBody>
      </p:sp>
      <p:sp>
        <p:nvSpPr>
          <p:cNvPr id="10" name="Date Placeholder 9"/>
          <p:cNvSpPr>
            <a:spLocks noGrp="1"/>
          </p:cNvSpPr>
          <p:nvPr>
            <p:ph type="dt" sz="half" idx="10"/>
          </p:nvPr>
        </p:nvSpPr>
        <p:spPr>
          <a:xfrm>
            <a:off x="457200" y="6553200"/>
            <a:ext cx="2133600" cy="282571"/>
          </a:xfrm>
        </p:spPr>
        <p:txBody>
          <a:bodyPr anchor="ctr">
            <a:normAutofit/>
          </a:bodyPr>
          <a:lstStyle/>
          <a:p>
            <a:pPr>
              <a:spcAft>
                <a:spcPts val="600"/>
              </a:spcAft>
            </a:pPr>
            <a:r>
              <a:rPr lang="en-US"/>
              <a:t>HCI</a:t>
            </a:r>
          </a:p>
        </p:txBody>
      </p:sp>
      <p:sp>
        <p:nvSpPr>
          <p:cNvPr id="11" name="Footer Placeholder 10"/>
          <p:cNvSpPr>
            <a:spLocks noGrp="1"/>
          </p:cNvSpPr>
          <p:nvPr>
            <p:ph type="ftr" sz="quarter" idx="11"/>
          </p:nvPr>
        </p:nvSpPr>
        <p:spPr>
          <a:xfrm>
            <a:off x="3124200" y="6553200"/>
            <a:ext cx="2895600" cy="282571"/>
          </a:xfrm>
        </p:spPr>
        <p:txBody>
          <a:bodyPr anchor="ctr">
            <a:normAutofit/>
          </a:bodyPr>
          <a:lstStyle/>
          <a:p>
            <a:pPr>
              <a:spcAft>
                <a:spcPts val="600"/>
              </a:spcAft>
            </a:pPr>
            <a:r>
              <a:rPr lang="en-US"/>
              <a:t>Interaction Devices</a:t>
            </a:r>
          </a:p>
        </p:txBody>
      </p:sp>
      <p:sp>
        <p:nvSpPr>
          <p:cNvPr id="12" name="Slide Number Placeholder 11"/>
          <p:cNvSpPr>
            <a:spLocks noGrp="1"/>
          </p:cNvSpPr>
          <p:nvPr>
            <p:ph type="sldNum" sz="quarter" idx="12"/>
          </p:nvPr>
        </p:nvSpPr>
        <p:spPr>
          <a:xfrm>
            <a:off x="6553200" y="6553200"/>
            <a:ext cx="685800" cy="282571"/>
          </a:xfrm>
        </p:spPr>
        <p:txBody>
          <a:bodyPr anchor="ctr">
            <a:normAutofit/>
          </a:bodyPr>
          <a:lstStyle/>
          <a:p>
            <a:pPr>
              <a:spcAft>
                <a:spcPts val="600"/>
              </a:spcAft>
            </a:pPr>
            <a:fld id="{C0F4FBFA-1248-4AAF-9253-30F121885773}" type="slidenum">
              <a:rPr lang="en-US" smtClean="0"/>
              <a:pPr>
                <a:spcAft>
                  <a:spcPts val="600"/>
                </a:spcAft>
              </a:pPr>
              <a:t>5</a:t>
            </a:fld>
            <a:endParaRPr lang="en-US"/>
          </a:p>
        </p:txBody>
      </p:sp>
    </p:spTree>
    <p:extLst>
      <p:ext uri="{BB962C8B-B14F-4D97-AF65-F5344CB8AC3E}">
        <p14:creationId xmlns:p14="http://schemas.microsoft.com/office/powerpoint/2010/main" val="26614409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3D Multi-Touch Surface</a:t>
            </a:r>
          </a:p>
        </p:txBody>
      </p:sp>
      <p:sp>
        <p:nvSpPr>
          <p:cNvPr id="4" name="Date Placeholder 3"/>
          <p:cNvSpPr>
            <a:spLocks noGrp="1"/>
          </p:cNvSpPr>
          <p:nvPr>
            <p:ph type="dt" sz="half" idx="10"/>
          </p:nvPr>
        </p:nvSpPr>
        <p:spPr/>
        <p:txBody>
          <a:bodyPr/>
          <a:lstStyle/>
          <a:p>
            <a:r>
              <a:rPr lang="en-US"/>
              <a:t>HCI</a:t>
            </a:r>
          </a:p>
        </p:txBody>
      </p:sp>
      <p:sp>
        <p:nvSpPr>
          <p:cNvPr id="5" name="Footer Placeholder 4"/>
          <p:cNvSpPr>
            <a:spLocks noGrp="1"/>
          </p:cNvSpPr>
          <p:nvPr>
            <p:ph type="ftr" sz="quarter" idx="11"/>
          </p:nvPr>
        </p:nvSpPr>
        <p:spPr/>
        <p:txBody>
          <a:bodyPr/>
          <a:lstStyle/>
          <a:p>
            <a:r>
              <a:rPr lang="en-US"/>
              <a:t>Interaction Devices</a:t>
            </a:r>
          </a:p>
        </p:txBody>
      </p:sp>
      <p:sp>
        <p:nvSpPr>
          <p:cNvPr id="6" name="Slide Number Placeholder 5"/>
          <p:cNvSpPr>
            <a:spLocks noGrp="1"/>
          </p:cNvSpPr>
          <p:nvPr>
            <p:ph type="sldNum" sz="quarter" idx="12"/>
          </p:nvPr>
        </p:nvSpPr>
        <p:spPr/>
        <p:txBody>
          <a:bodyPr/>
          <a:lstStyle/>
          <a:p>
            <a:fld id="{C0F4FBFA-1248-4AAF-9253-30F121885773}" type="slidenum">
              <a:rPr lang="en-US" smtClean="0"/>
              <a:t>50</a:t>
            </a:fld>
            <a:endParaRPr lang="en-US"/>
          </a:p>
        </p:txBody>
      </p:sp>
      <p:pic>
        <p:nvPicPr>
          <p:cNvPr id="7" name="6jhoWsHwU7w?fs=1&amp;hl=en_US"/>
          <p:cNvPicPr>
            <a:picLocks noRot="1" noChangeAspect="1"/>
          </p:cNvPicPr>
          <p:nvPr>
            <a:videoFile r:link="rId1"/>
          </p:nvPr>
        </p:nvPicPr>
        <p:blipFill>
          <a:blip r:embed="rId3"/>
          <a:stretch>
            <a:fillRect/>
          </a:stretch>
        </p:blipFill>
        <p:spPr>
          <a:xfrm>
            <a:off x="1295400" y="1447800"/>
            <a:ext cx="6477000" cy="4857750"/>
          </a:xfrm>
          <a:prstGeom prst="rect">
            <a:avLst/>
          </a:prstGeom>
        </p:spPr>
      </p:pic>
    </p:spTree>
    <p:extLst>
      <p:ext uri="{BB962C8B-B14F-4D97-AF65-F5344CB8AC3E}">
        <p14:creationId xmlns:p14="http://schemas.microsoft.com/office/powerpoint/2010/main" val="70836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LiveScribe Paper-Pen Platform</a:t>
            </a:r>
          </a:p>
        </p:txBody>
      </p:sp>
      <p:sp>
        <p:nvSpPr>
          <p:cNvPr id="3" name="Content Placeholder 2"/>
          <p:cNvSpPr>
            <a:spLocks noGrp="1"/>
          </p:cNvSpPr>
          <p:nvPr>
            <p:ph idx="1"/>
          </p:nvPr>
        </p:nvSpPr>
        <p:spPr>
          <a:xfrm>
            <a:off x="1828800" y="1600200"/>
            <a:ext cx="6858000" cy="4525963"/>
          </a:xfrm>
        </p:spPr>
        <p:txBody>
          <a:bodyPr>
            <a:normAutofit fontScale="85000" lnSpcReduction="20000"/>
          </a:bodyPr>
          <a:lstStyle/>
          <a:p>
            <a:r>
              <a:rPr lang="en-US" dirty="0"/>
              <a:t>LiveScribe is a </a:t>
            </a:r>
            <a:r>
              <a:rPr lang="en-US" i="1" dirty="0"/>
              <a:t>smartpen,</a:t>
            </a:r>
            <a:r>
              <a:rPr lang="en-US" dirty="0"/>
              <a:t> a ballpoint pen with an embedded computer, camera, OLED display, and digital audio recorder. </a:t>
            </a:r>
          </a:p>
          <a:p>
            <a:r>
              <a:rPr lang="en-US" dirty="0"/>
              <a:t>When used with </a:t>
            </a:r>
            <a:r>
              <a:rPr lang="en-US" dirty="0">
                <a:hlinkClick r:id="rId2" tooltip="Anoto"/>
              </a:rPr>
              <a:t>special paper</a:t>
            </a:r>
            <a:r>
              <a:rPr lang="en-US" dirty="0"/>
              <a:t>, it records what it writes for later uploading to a computer, and synchronizes those notes with any audio it has recorded. This allows a user to replay portions of a recording by tapping on the notes he or she was taking at the time the recording was made. It is also possible to select which portion of a recording to replay by clicking on the relevant portion of a page on-screen</a:t>
            </a:r>
          </a:p>
        </p:txBody>
      </p:sp>
      <p:sp>
        <p:nvSpPr>
          <p:cNvPr id="4" name="Date Placeholder 3"/>
          <p:cNvSpPr>
            <a:spLocks noGrp="1"/>
          </p:cNvSpPr>
          <p:nvPr>
            <p:ph type="dt" sz="half" idx="10"/>
          </p:nvPr>
        </p:nvSpPr>
        <p:spPr/>
        <p:txBody>
          <a:bodyPr/>
          <a:lstStyle/>
          <a:p>
            <a:r>
              <a:rPr lang="en-US"/>
              <a:t>HCI</a:t>
            </a:r>
          </a:p>
        </p:txBody>
      </p:sp>
      <p:sp>
        <p:nvSpPr>
          <p:cNvPr id="5" name="Footer Placeholder 4"/>
          <p:cNvSpPr>
            <a:spLocks noGrp="1"/>
          </p:cNvSpPr>
          <p:nvPr>
            <p:ph type="ftr" sz="quarter" idx="11"/>
          </p:nvPr>
        </p:nvSpPr>
        <p:spPr/>
        <p:txBody>
          <a:bodyPr/>
          <a:lstStyle/>
          <a:p>
            <a:r>
              <a:rPr lang="en-US"/>
              <a:t>Interaction Devices</a:t>
            </a:r>
          </a:p>
        </p:txBody>
      </p:sp>
      <p:sp>
        <p:nvSpPr>
          <p:cNvPr id="6" name="Slide Number Placeholder 5"/>
          <p:cNvSpPr>
            <a:spLocks noGrp="1"/>
          </p:cNvSpPr>
          <p:nvPr>
            <p:ph type="sldNum" sz="quarter" idx="12"/>
          </p:nvPr>
        </p:nvSpPr>
        <p:spPr/>
        <p:txBody>
          <a:bodyPr/>
          <a:lstStyle/>
          <a:p>
            <a:fld id="{C0F4FBFA-1248-4AAF-9253-30F121885773}" type="slidenum">
              <a:rPr lang="en-US" smtClean="0"/>
              <a:t>51</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314575"/>
            <a:ext cx="1038225"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41147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LiveScribe Pen Architecture</a:t>
            </a:r>
          </a:p>
        </p:txBody>
      </p:sp>
      <p:sp>
        <p:nvSpPr>
          <p:cNvPr id="4" name="Date Placeholder 3"/>
          <p:cNvSpPr>
            <a:spLocks noGrp="1"/>
          </p:cNvSpPr>
          <p:nvPr>
            <p:ph type="dt" sz="half" idx="10"/>
          </p:nvPr>
        </p:nvSpPr>
        <p:spPr/>
        <p:txBody>
          <a:bodyPr/>
          <a:lstStyle/>
          <a:p>
            <a:r>
              <a:rPr lang="en-US"/>
              <a:t>HCI</a:t>
            </a:r>
          </a:p>
        </p:txBody>
      </p:sp>
      <p:sp>
        <p:nvSpPr>
          <p:cNvPr id="5" name="Footer Placeholder 4"/>
          <p:cNvSpPr>
            <a:spLocks noGrp="1"/>
          </p:cNvSpPr>
          <p:nvPr>
            <p:ph type="ftr" sz="quarter" idx="11"/>
          </p:nvPr>
        </p:nvSpPr>
        <p:spPr/>
        <p:txBody>
          <a:bodyPr/>
          <a:lstStyle/>
          <a:p>
            <a:r>
              <a:rPr lang="en-US"/>
              <a:t>Interaction Devices</a:t>
            </a:r>
          </a:p>
        </p:txBody>
      </p:sp>
      <p:sp>
        <p:nvSpPr>
          <p:cNvPr id="6" name="Slide Number Placeholder 5"/>
          <p:cNvSpPr>
            <a:spLocks noGrp="1"/>
          </p:cNvSpPr>
          <p:nvPr>
            <p:ph type="sldNum" sz="quarter" idx="12"/>
          </p:nvPr>
        </p:nvSpPr>
        <p:spPr/>
        <p:txBody>
          <a:bodyPr/>
          <a:lstStyle/>
          <a:p>
            <a:fld id="{C0F4FBFA-1248-4AAF-9253-30F121885773}" type="slidenum">
              <a:rPr lang="en-US" smtClean="0"/>
              <a:t>52</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447800"/>
            <a:ext cx="5121234" cy="46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905000" y="6048374"/>
            <a:ext cx="2066463" cy="307777"/>
          </a:xfrm>
          <a:prstGeom prst="rect">
            <a:avLst/>
          </a:prstGeom>
          <a:noFill/>
        </p:spPr>
        <p:txBody>
          <a:bodyPr wrap="none" rtlCol="0">
            <a:spAutoFit/>
          </a:bodyPr>
          <a:lstStyle/>
          <a:p>
            <a:r>
              <a:rPr lang="en-US" sz="1400" dirty="0"/>
              <a:t>From </a:t>
            </a:r>
            <a:r>
              <a:rPr lang="en-US" sz="1400" dirty="0" err="1"/>
              <a:t>www.livescribe.com</a:t>
            </a:r>
            <a:endParaRPr lang="en-US" sz="1400" dirty="0"/>
          </a:p>
        </p:txBody>
      </p:sp>
    </p:spTree>
    <p:extLst>
      <p:ext uri="{BB962C8B-B14F-4D97-AF65-F5344CB8AC3E}">
        <p14:creationId xmlns:p14="http://schemas.microsoft.com/office/powerpoint/2010/main" val="22896858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LiveScribe Pulse </a:t>
            </a:r>
            <a:r>
              <a:rPr lang="en-US" dirty="0" err="1"/>
              <a:t>SmartPen</a:t>
            </a:r>
            <a:endParaRPr lang="en-US" dirty="0"/>
          </a:p>
        </p:txBody>
      </p:sp>
      <p:sp>
        <p:nvSpPr>
          <p:cNvPr id="3" name="Content Placeholder 2"/>
          <p:cNvSpPr>
            <a:spLocks noGrp="1"/>
          </p:cNvSpPr>
          <p:nvPr>
            <p:ph idx="1"/>
          </p:nvPr>
        </p:nvSpPr>
        <p:spPr/>
        <p:txBody>
          <a:bodyPr/>
          <a:lstStyle/>
          <a:p>
            <a:r>
              <a:rPr lang="en-US" dirty="0">
                <a:hlinkClick r:id="rId2"/>
              </a:rPr>
              <a:t>http://www.youtube.com/watch?v=k7OOevasSak</a:t>
            </a:r>
            <a:endParaRPr lang="en-US" dirty="0"/>
          </a:p>
        </p:txBody>
      </p:sp>
      <p:sp>
        <p:nvSpPr>
          <p:cNvPr id="4" name="Date Placeholder 3"/>
          <p:cNvSpPr>
            <a:spLocks noGrp="1"/>
          </p:cNvSpPr>
          <p:nvPr>
            <p:ph type="dt" sz="half" idx="10"/>
          </p:nvPr>
        </p:nvSpPr>
        <p:spPr/>
        <p:txBody>
          <a:bodyPr/>
          <a:lstStyle/>
          <a:p>
            <a:r>
              <a:rPr lang="en-US"/>
              <a:t>HCI</a:t>
            </a:r>
          </a:p>
        </p:txBody>
      </p:sp>
      <p:sp>
        <p:nvSpPr>
          <p:cNvPr id="5" name="Footer Placeholder 4"/>
          <p:cNvSpPr>
            <a:spLocks noGrp="1"/>
          </p:cNvSpPr>
          <p:nvPr>
            <p:ph type="ftr" sz="quarter" idx="11"/>
          </p:nvPr>
        </p:nvSpPr>
        <p:spPr/>
        <p:txBody>
          <a:bodyPr/>
          <a:lstStyle/>
          <a:p>
            <a:r>
              <a:rPr lang="en-US"/>
              <a:t>Interaction Devices</a:t>
            </a:r>
          </a:p>
        </p:txBody>
      </p:sp>
      <p:sp>
        <p:nvSpPr>
          <p:cNvPr id="6" name="Slide Number Placeholder 5"/>
          <p:cNvSpPr>
            <a:spLocks noGrp="1"/>
          </p:cNvSpPr>
          <p:nvPr>
            <p:ph type="sldNum" sz="quarter" idx="12"/>
          </p:nvPr>
        </p:nvSpPr>
        <p:spPr/>
        <p:txBody>
          <a:bodyPr/>
          <a:lstStyle/>
          <a:p>
            <a:fld id="{C0F4FBFA-1248-4AAF-9253-30F121885773}" type="slidenum">
              <a:rPr lang="en-US" smtClean="0"/>
              <a:t>53</a:t>
            </a:fld>
            <a:endParaRPr lang="en-US"/>
          </a:p>
        </p:txBody>
      </p:sp>
    </p:spTree>
    <p:extLst>
      <p:ext uri="{BB962C8B-B14F-4D97-AF65-F5344CB8AC3E}">
        <p14:creationId xmlns:p14="http://schemas.microsoft.com/office/powerpoint/2010/main" val="16822359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a:r>
              <a:rPr lang="en-US" sz="2800" dirty="0">
                <a:solidFill>
                  <a:schemeClr val="accent6">
                    <a:lumMod val="50000"/>
                  </a:schemeClr>
                </a:solidFill>
              </a:rPr>
              <a:t>Summary, Review, &amp; Questions…</a:t>
            </a:r>
          </a:p>
        </p:txBody>
      </p:sp>
      <p:sp>
        <p:nvSpPr>
          <p:cNvPr id="8" name="Text Placeholder 7"/>
          <p:cNvSpPr>
            <a:spLocks noGrp="1"/>
          </p:cNvSpPr>
          <p:nvPr>
            <p:ph type="body" sz="half" idx="2"/>
          </p:nvPr>
        </p:nvSpPr>
        <p:spPr/>
        <p:txBody>
          <a:bodyPr/>
          <a:lstStyle/>
          <a:p>
            <a:pPr algn="ctr"/>
            <a:endParaRPr lang="en-US"/>
          </a:p>
        </p:txBody>
      </p:sp>
      <p:pic>
        <p:nvPicPr>
          <p:cNvPr id="1026" name="Picture 2" descr="C:\Users\Martin Schedlbauer\AppData\Local\Microsoft\Windows\Temporary Internet Files\Content.IE5\RQ7Z4LXW\MC90044142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5694" y="457200"/>
            <a:ext cx="3657143" cy="3657143"/>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HCI</a:t>
            </a:r>
          </a:p>
        </p:txBody>
      </p:sp>
      <p:sp>
        <p:nvSpPr>
          <p:cNvPr id="3" name="Footer Placeholder 2"/>
          <p:cNvSpPr>
            <a:spLocks noGrp="1"/>
          </p:cNvSpPr>
          <p:nvPr>
            <p:ph type="ftr" sz="quarter" idx="11"/>
          </p:nvPr>
        </p:nvSpPr>
        <p:spPr/>
        <p:txBody>
          <a:bodyPr/>
          <a:lstStyle/>
          <a:p>
            <a:r>
              <a:rPr lang="en-US"/>
              <a:t>Interaction Devices</a:t>
            </a:r>
          </a:p>
        </p:txBody>
      </p:sp>
      <p:sp>
        <p:nvSpPr>
          <p:cNvPr id="4" name="Slide Number Placeholder 3"/>
          <p:cNvSpPr>
            <a:spLocks noGrp="1"/>
          </p:cNvSpPr>
          <p:nvPr>
            <p:ph type="sldNum" sz="quarter" idx="12"/>
          </p:nvPr>
        </p:nvSpPr>
        <p:spPr/>
        <p:txBody>
          <a:bodyPr/>
          <a:lstStyle/>
          <a:p>
            <a:fld id="{C0F4FBFA-1248-4AAF-9253-30F121885773}" type="slidenum">
              <a:rPr lang="en-US" smtClean="0"/>
              <a:t>54</a:t>
            </a:fld>
            <a:endParaRPr lang="en-US"/>
          </a:p>
        </p:txBody>
      </p:sp>
    </p:spTree>
    <p:extLst>
      <p:ext uri="{BB962C8B-B14F-4D97-AF65-F5344CB8AC3E}">
        <p14:creationId xmlns:p14="http://schemas.microsoft.com/office/powerpoint/2010/main" val="16380898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2" y="4406900"/>
            <a:ext cx="8116887" cy="1362075"/>
          </a:xfrm>
        </p:spPr>
        <p:txBody>
          <a:bodyPr/>
          <a:lstStyle/>
          <a:p>
            <a:r>
              <a:rPr lang="en-US" dirty="0"/>
              <a:t>Comparing Input Devices</a:t>
            </a:r>
          </a:p>
        </p:txBody>
      </p:sp>
      <p:sp>
        <p:nvSpPr>
          <p:cNvPr id="7" name="Text Placeholder 6"/>
          <p:cNvSpPr>
            <a:spLocks noGrp="1"/>
          </p:cNvSpPr>
          <p:nvPr>
            <p:ph type="body" idx="1"/>
          </p:nvPr>
        </p:nvSpPr>
        <p:spPr/>
        <p:txBody>
          <a:bodyPr/>
          <a:lstStyle/>
          <a:p>
            <a:r>
              <a:rPr lang="en-US" dirty="0"/>
              <a:t>Interaction Devices</a:t>
            </a:r>
          </a:p>
        </p:txBody>
      </p:sp>
      <p:sp>
        <p:nvSpPr>
          <p:cNvPr id="2" name="Date Placeholder 1"/>
          <p:cNvSpPr>
            <a:spLocks noGrp="1"/>
          </p:cNvSpPr>
          <p:nvPr>
            <p:ph type="dt" sz="half" idx="10"/>
          </p:nvPr>
        </p:nvSpPr>
        <p:spPr/>
        <p:txBody>
          <a:bodyPr/>
          <a:lstStyle/>
          <a:p>
            <a:r>
              <a:rPr lang="en-US"/>
              <a:t>HCI</a:t>
            </a:r>
          </a:p>
        </p:txBody>
      </p:sp>
      <p:sp>
        <p:nvSpPr>
          <p:cNvPr id="3" name="Footer Placeholder 2"/>
          <p:cNvSpPr>
            <a:spLocks noGrp="1"/>
          </p:cNvSpPr>
          <p:nvPr>
            <p:ph type="ftr" sz="quarter" idx="11"/>
          </p:nvPr>
        </p:nvSpPr>
        <p:spPr/>
        <p:txBody>
          <a:bodyPr/>
          <a:lstStyle/>
          <a:p>
            <a:r>
              <a:rPr lang="en-US"/>
              <a:t>Interaction Devices</a:t>
            </a:r>
          </a:p>
        </p:txBody>
      </p:sp>
      <p:sp>
        <p:nvSpPr>
          <p:cNvPr id="8" name="Slide Number Placeholder 7"/>
          <p:cNvSpPr>
            <a:spLocks noGrp="1"/>
          </p:cNvSpPr>
          <p:nvPr>
            <p:ph type="sldNum" sz="quarter" idx="12"/>
          </p:nvPr>
        </p:nvSpPr>
        <p:spPr/>
        <p:txBody>
          <a:bodyPr/>
          <a:lstStyle/>
          <a:p>
            <a:fld id="{C0F4FBFA-1248-4AAF-9253-30F121885773}" type="slidenum">
              <a:rPr lang="en-US" smtClean="0"/>
              <a:t>55</a:t>
            </a:fld>
            <a:endParaRPr lang="en-US"/>
          </a:p>
        </p:txBody>
      </p:sp>
    </p:spTree>
    <p:extLst>
      <p:ext uri="{BB962C8B-B14F-4D97-AF65-F5344CB8AC3E}">
        <p14:creationId xmlns:p14="http://schemas.microsoft.com/office/powerpoint/2010/main" val="9003648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ja-JP"/>
              <a:t>Comparison of pointing devices</a:t>
            </a:r>
            <a:endParaRPr lang="ja-JP" altLang="en-US"/>
          </a:p>
        </p:txBody>
      </p:sp>
      <p:sp>
        <p:nvSpPr>
          <p:cNvPr id="24579" name="Rectangle 3"/>
          <p:cNvSpPr>
            <a:spLocks noGrp="1" noChangeArrowheads="1"/>
          </p:cNvSpPr>
          <p:nvPr>
            <p:ph sz="half" idx="1"/>
          </p:nvPr>
        </p:nvSpPr>
        <p:spPr/>
        <p:txBody>
          <a:bodyPr>
            <a:normAutofit lnSpcReduction="10000"/>
          </a:bodyPr>
          <a:lstStyle/>
          <a:p>
            <a:r>
              <a:rPr lang="en-US" altLang="ja-JP" dirty="0"/>
              <a:t>Human-factors variables</a:t>
            </a:r>
          </a:p>
          <a:p>
            <a:pPr lvl="1"/>
            <a:r>
              <a:rPr lang="en-US" altLang="ja-JP" dirty="0"/>
              <a:t>speed of motion for short and long distances </a:t>
            </a:r>
          </a:p>
          <a:p>
            <a:pPr lvl="1"/>
            <a:r>
              <a:rPr lang="en-US" altLang="ja-JP" dirty="0"/>
              <a:t>accuracy of positioning </a:t>
            </a:r>
          </a:p>
          <a:p>
            <a:pPr lvl="1"/>
            <a:r>
              <a:rPr lang="en-US" altLang="ja-JP" dirty="0"/>
              <a:t>error rates </a:t>
            </a:r>
          </a:p>
          <a:p>
            <a:pPr lvl="1"/>
            <a:r>
              <a:rPr lang="en-US" altLang="ja-JP" dirty="0"/>
              <a:t>learning time </a:t>
            </a:r>
          </a:p>
          <a:p>
            <a:pPr lvl="1"/>
            <a:r>
              <a:rPr lang="en-US" altLang="ja-JP" dirty="0"/>
              <a:t>user satisfaction </a:t>
            </a:r>
          </a:p>
        </p:txBody>
      </p:sp>
      <p:sp>
        <p:nvSpPr>
          <p:cNvPr id="13" name="Content Placeholder 12"/>
          <p:cNvSpPr>
            <a:spLocks noGrp="1"/>
          </p:cNvSpPr>
          <p:nvPr>
            <p:ph sz="half" idx="2"/>
          </p:nvPr>
        </p:nvSpPr>
        <p:spPr/>
        <p:txBody>
          <a:bodyPr>
            <a:normAutofit lnSpcReduction="10000"/>
          </a:bodyPr>
          <a:lstStyle/>
          <a:p>
            <a:r>
              <a:rPr lang="en-US" altLang="ja-JP" dirty="0"/>
              <a:t>Other variables</a:t>
            </a:r>
          </a:p>
          <a:p>
            <a:pPr lvl="1"/>
            <a:r>
              <a:rPr lang="en-US" altLang="ja-JP" dirty="0"/>
              <a:t>cost </a:t>
            </a:r>
          </a:p>
          <a:p>
            <a:pPr lvl="1"/>
            <a:r>
              <a:rPr lang="en-US" altLang="ja-JP" dirty="0"/>
              <a:t>durability </a:t>
            </a:r>
          </a:p>
          <a:p>
            <a:pPr lvl="1"/>
            <a:r>
              <a:rPr lang="en-US" altLang="ja-JP" dirty="0"/>
              <a:t>space requirements </a:t>
            </a:r>
          </a:p>
          <a:p>
            <a:pPr lvl="1"/>
            <a:r>
              <a:rPr lang="en-US" altLang="ja-JP" dirty="0"/>
              <a:t>weight </a:t>
            </a:r>
          </a:p>
          <a:p>
            <a:pPr lvl="1"/>
            <a:r>
              <a:rPr lang="en-US" altLang="ja-JP" dirty="0"/>
              <a:t>left- versus right-hand use </a:t>
            </a:r>
          </a:p>
          <a:p>
            <a:pPr lvl="1"/>
            <a:r>
              <a:rPr lang="en-US" altLang="ja-JP" dirty="0"/>
              <a:t>likelihood to cause repetitive-strain injury </a:t>
            </a:r>
          </a:p>
          <a:p>
            <a:pPr lvl="1"/>
            <a:r>
              <a:rPr lang="en-US" altLang="ja-JP" dirty="0"/>
              <a:t>compatibility with other systems</a:t>
            </a:r>
            <a:endParaRPr lang="ja-JP" altLang="en-US" dirty="0"/>
          </a:p>
        </p:txBody>
      </p:sp>
      <p:sp>
        <p:nvSpPr>
          <p:cNvPr id="5" name="Date Placeholder 4"/>
          <p:cNvSpPr>
            <a:spLocks noGrp="1"/>
          </p:cNvSpPr>
          <p:nvPr>
            <p:ph type="dt" sz="half" idx="10"/>
          </p:nvPr>
        </p:nvSpPr>
        <p:spPr/>
        <p:txBody>
          <a:bodyPr/>
          <a:lstStyle/>
          <a:p>
            <a:r>
              <a:rPr lang="en-US"/>
              <a:t>HCI</a:t>
            </a:r>
          </a:p>
        </p:txBody>
      </p:sp>
      <p:sp>
        <p:nvSpPr>
          <p:cNvPr id="6" name="Footer Placeholder 5"/>
          <p:cNvSpPr>
            <a:spLocks noGrp="1"/>
          </p:cNvSpPr>
          <p:nvPr>
            <p:ph type="ftr" sz="quarter" idx="11"/>
          </p:nvPr>
        </p:nvSpPr>
        <p:spPr/>
        <p:txBody>
          <a:bodyPr/>
          <a:lstStyle/>
          <a:p>
            <a:r>
              <a:rPr lang="en-US"/>
              <a:t>Interaction Devices</a:t>
            </a:r>
          </a:p>
        </p:txBody>
      </p:sp>
      <p:sp>
        <p:nvSpPr>
          <p:cNvPr id="7" name="Slide Number Placeholder 6"/>
          <p:cNvSpPr>
            <a:spLocks noGrp="1"/>
          </p:cNvSpPr>
          <p:nvPr>
            <p:ph type="sldNum" sz="quarter" idx="12"/>
          </p:nvPr>
        </p:nvSpPr>
        <p:spPr/>
        <p:txBody>
          <a:bodyPr/>
          <a:lstStyle/>
          <a:p>
            <a:fld id="{C0F4FBFA-1248-4AAF-9253-30F121885773}" type="slidenum">
              <a:rPr lang="en-US" smtClean="0"/>
              <a:pPr/>
              <a:t>56</a:t>
            </a:fld>
            <a:endParaRPr lang="en-US"/>
          </a:p>
        </p:txBody>
      </p:sp>
    </p:spTree>
    <p:extLst>
      <p:ext uri="{BB962C8B-B14F-4D97-AF65-F5344CB8AC3E}">
        <p14:creationId xmlns:p14="http://schemas.microsoft.com/office/powerpoint/2010/main" val="32407155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r>
              <a:rPr lang="en-US" altLang="ja-JP" dirty="0"/>
              <a:t>Comparison of Input Devices</a:t>
            </a:r>
            <a:endParaRPr lang="ja-JP" altLang="en-US" dirty="0"/>
          </a:p>
        </p:txBody>
      </p:sp>
      <p:sp>
        <p:nvSpPr>
          <p:cNvPr id="25603" name="Rectangle 3"/>
          <p:cNvSpPr>
            <a:spLocks noGrp="1" noChangeArrowheads="1"/>
          </p:cNvSpPr>
          <p:nvPr>
            <p:ph type="body" idx="1"/>
          </p:nvPr>
        </p:nvSpPr>
        <p:spPr/>
        <p:txBody>
          <a:bodyPr>
            <a:normAutofit lnSpcReduction="10000"/>
          </a:bodyPr>
          <a:lstStyle/>
          <a:p>
            <a:r>
              <a:rPr lang="en-US" altLang="ja-JP" dirty="0"/>
              <a:t>direct pointing devices faster, but less accurate </a:t>
            </a:r>
          </a:p>
          <a:p>
            <a:r>
              <a:rPr lang="en-US" altLang="ja-JP" dirty="0"/>
              <a:t>graphics tablets are appealing when user can remain with device for long periods without switching to keyboard </a:t>
            </a:r>
          </a:p>
          <a:p>
            <a:r>
              <a:rPr lang="en-US" altLang="ja-JP" dirty="0"/>
              <a:t>mouse is faster than isometric joystick </a:t>
            </a:r>
          </a:p>
          <a:p>
            <a:r>
              <a:rPr lang="en-US" altLang="ja-JP" dirty="0"/>
              <a:t>for tasks that mix typing and pointing, cursor keys a faster and are preferred by users to a mouse</a:t>
            </a:r>
          </a:p>
          <a:p>
            <a:r>
              <a:rPr lang="en-US" altLang="ja-JP" dirty="0"/>
              <a:t>muscular strain is low for cursor keys </a:t>
            </a:r>
          </a:p>
        </p:txBody>
      </p:sp>
      <p:sp>
        <p:nvSpPr>
          <p:cNvPr id="5" name="Date Placeholder 4"/>
          <p:cNvSpPr>
            <a:spLocks noGrp="1"/>
          </p:cNvSpPr>
          <p:nvPr>
            <p:ph type="dt" sz="half" idx="10"/>
          </p:nvPr>
        </p:nvSpPr>
        <p:spPr/>
        <p:txBody>
          <a:bodyPr/>
          <a:lstStyle/>
          <a:p>
            <a:r>
              <a:rPr lang="en-US"/>
              <a:t>HCI</a:t>
            </a:r>
          </a:p>
        </p:txBody>
      </p:sp>
      <p:sp>
        <p:nvSpPr>
          <p:cNvPr id="6" name="Footer Placeholder 5"/>
          <p:cNvSpPr>
            <a:spLocks noGrp="1"/>
          </p:cNvSpPr>
          <p:nvPr>
            <p:ph type="ftr" sz="quarter" idx="11"/>
          </p:nvPr>
        </p:nvSpPr>
        <p:spPr/>
        <p:txBody>
          <a:bodyPr/>
          <a:lstStyle/>
          <a:p>
            <a:r>
              <a:rPr lang="en-US"/>
              <a:t>Interaction Devices</a:t>
            </a:r>
          </a:p>
        </p:txBody>
      </p:sp>
      <p:sp>
        <p:nvSpPr>
          <p:cNvPr id="7" name="Slide Number Placeholder 6"/>
          <p:cNvSpPr>
            <a:spLocks noGrp="1"/>
          </p:cNvSpPr>
          <p:nvPr>
            <p:ph type="sldNum" sz="quarter" idx="12"/>
          </p:nvPr>
        </p:nvSpPr>
        <p:spPr/>
        <p:txBody>
          <a:bodyPr/>
          <a:lstStyle/>
          <a:p>
            <a:fld id="{C0F4FBFA-1248-4AAF-9253-30F121885773}" type="slidenum">
              <a:rPr lang="en-US" smtClean="0"/>
              <a:pPr/>
              <a:t>57</a:t>
            </a:fld>
            <a:endParaRPr lang="en-US"/>
          </a:p>
        </p:txBody>
      </p:sp>
    </p:spTree>
    <p:extLst>
      <p:ext uri="{BB962C8B-B14F-4D97-AF65-F5344CB8AC3E}">
        <p14:creationId xmlns:p14="http://schemas.microsoft.com/office/powerpoint/2010/main" val="37242405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Fitts’ Law and ISO9241</a:t>
            </a:r>
          </a:p>
        </p:txBody>
      </p:sp>
      <p:sp>
        <p:nvSpPr>
          <p:cNvPr id="3" name="Content Placeholder 2"/>
          <p:cNvSpPr>
            <a:spLocks noGrp="1"/>
          </p:cNvSpPr>
          <p:nvPr>
            <p:ph sz="half" idx="2"/>
          </p:nvPr>
        </p:nvSpPr>
        <p:spPr>
          <a:xfrm>
            <a:off x="3810000" y="1600200"/>
            <a:ext cx="4876800" cy="4525963"/>
          </a:xfrm>
        </p:spPr>
        <p:txBody>
          <a:bodyPr>
            <a:normAutofit/>
          </a:bodyPr>
          <a:lstStyle/>
          <a:p>
            <a:r>
              <a:rPr lang="en-US" altLang="ja-JP" dirty="0" err="1"/>
              <a:t>Fitts’</a:t>
            </a:r>
            <a:r>
              <a:rPr lang="en-US" altLang="ja-JP" dirty="0"/>
              <a:t> Law</a:t>
            </a:r>
          </a:p>
          <a:p>
            <a:pPr lvl="1"/>
            <a:r>
              <a:rPr lang="en-US" altLang="ja-JP" dirty="0"/>
              <a:t>Index of difficulty</a:t>
            </a:r>
            <a:br>
              <a:rPr lang="en-US" altLang="ja-JP" dirty="0"/>
            </a:br>
            <a:r>
              <a:rPr lang="en-US" altLang="ja-JP" dirty="0"/>
              <a:t>ID = log</a:t>
            </a:r>
            <a:r>
              <a:rPr lang="en-US" altLang="ja-JP" baseline="-25000" dirty="0"/>
              <a:t>2</a:t>
            </a:r>
            <a:r>
              <a:rPr lang="en-US" altLang="ja-JP" dirty="0"/>
              <a:t> (D/W + 1) </a:t>
            </a:r>
          </a:p>
          <a:p>
            <a:pPr lvl="1"/>
            <a:r>
              <a:rPr lang="en-US" altLang="ja-JP" dirty="0"/>
              <a:t>Time to point T = </a:t>
            </a:r>
            <a:r>
              <a:rPr lang="en-US" altLang="ja-JP" i="1" dirty="0"/>
              <a:t>a</a:t>
            </a:r>
            <a:r>
              <a:rPr lang="en-US" altLang="ja-JP" dirty="0"/>
              <a:t> + </a:t>
            </a:r>
            <a:r>
              <a:rPr lang="en-US" altLang="ja-JP" i="1" dirty="0" err="1"/>
              <a:t>b</a:t>
            </a:r>
            <a:r>
              <a:rPr lang="en-US" altLang="ja-JP" dirty="0" err="1"/>
              <a:t>ID</a:t>
            </a:r>
            <a:r>
              <a:rPr lang="en-US" altLang="ja-JP" dirty="0"/>
              <a:t> </a:t>
            </a:r>
          </a:p>
          <a:p>
            <a:pPr lvl="1"/>
            <a:r>
              <a:rPr lang="en-US" altLang="ja-JP" i="1" dirty="0"/>
              <a:t>a</a:t>
            </a:r>
            <a:r>
              <a:rPr lang="en-US" altLang="ja-JP" dirty="0"/>
              <a:t> and </a:t>
            </a:r>
            <a:r>
              <a:rPr lang="en-US" altLang="ja-JP" i="1" dirty="0"/>
              <a:t>b</a:t>
            </a:r>
            <a:r>
              <a:rPr lang="en-US" altLang="ja-JP" dirty="0"/>
              <a:t> are constants that depend on the device and are determined empirically through regression analysis </a:t>
            </a:r>
          </a:p>
        </p:txBody>
      </p:sp>
      <p:pic>
        <p:nvPicPr>
          <p:cNvPr id="12" name="Picture 4" descr="Fig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399"/>
            <a:ext cx="3580410" cy="47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7"/>
          <p:cNvSpPr>
            <a:spLocks noGrp="1"/>
          </p:cNvSpPr>
          <p:nvPr>
            <p:ph type="dt" sz="half" idx="10"/>
          </p:nvPr>
        </p:nvSpPr>
        <p:spPr/>
        <p:txBody>
          <a:bodyPr/>
          <a:lstStyle/>
          <a:p>
            <a:r>
              <a:rPr lang="en-US"/>
              <a:t>HCI</a:t>
            </a:r>
          </a:p>
        </p:txBody>
      </p:sp>
      <p:sp>
        <p:nvSpPr>
          <p:cNvPr id="9" name="Footer Placeholder 8"/>
          <p:cNvSpPr>
            <a:spLocks noGrp="1"/>
          </p:cNvSpPr>
          <p:nvPr>
            <p:ph type="ftr" sz="quarter" idx="11"/>
          </p:nvPr>
        </p:nvSpPr>
        <p:spPr/>
        <p:txBody>
          <a:bodyPr/>
          <a:lstStyle/>
          <a:p>
            <a:r>
              <a:rPr lang="en-US"/>
              <a:t>Interaction Devices</a:t>
            </a:r>
          </a:p>
        </p:txBody>
      </p:sp>
      <p:sp>
        <p:nvSpPr>
          <p:cNvPr id="10" name="Slide Number Placeholder 9"/>
          <p:cNvSpPr>
            <a:spLocks noGrp="1"/>
          </p:cNvSpPr>
          <p:nvPr>
            <p:ph type="sldNum" sz="quarter" idx="12"/>
          </p:nvPr>
        </p:nvSpPr>
        <p:spPr/>
        <p:txBody>
          <a:bodyPr/>
          <a:lstStyle/>
          <a:p>
            <a:fld id="{C0F4FBFA-1248-4AAF-9253-30F121885773}" type="slidenum">
              <a:rPr lang="en-US" smtClean="0"/>
              <a:t>58</a:t>
            </a:fld>
            <a:endParaRPr lang="en-US"/>
          </a:p>
        </p:txBody>
      </p:sp>
    </p:spTree>
    <p:extLst>
      <p:ext uri="{BB962C8B-B14F-4D97-AF65-F5344CB8AC3E}">
        <p14:creationId xmlns:p14="http://schemas.microsoft.com/office/powerpoint/2010/main" val="23031843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Taxonomy of Input Devices</a:t>
            </a:r>
          </a:p>
        </p:txBody>
      </p:sp>
      <p:graphicFrame>
        <p:nvGraphicFramePr>
          <p:cNvPr id="7" name="Table 6"/>
          <p:cNvGraphicFramePr>
            <a:graphicFrameLocks noGrp="1"/>
          </p:cNvGraphicFramePr>
          <p:nvPr>
            <p:extLst>
              <p:ext uri="{D42A27DB-BD31-4B8C-83A1-F6EECF244321}">
                <p14:modId xmlns:p14="http://schemas.microsoft.com/office/powerpoint/2010/main" val="2354879343"/>
              </p:ext>
            </p:extLst>
          </p:nvPr>
        </p:nvGraphicFramePr>
        <p:xfrm>
          <a:off x="152400" y="1524000"/>
          <a:ext cx="8762999" cy="4965708"/>
        </p:xfrm>
        <a:graphic>
          <a:graphicData uri="http://schemas.openxmlformats.org/drawingml/2006/table">
            <a:tbl>
              <a:tblPr firstRow="1" firstCol="1" bandRow="1" bandCol="1">
                <a:tableStyleId>{5C22544A-7EE6-4342-B048-85BDC9FD1C3A}</a:tableStyleId>
              </a:tblPr>
              <a:tblGrid>
                <a:gridCol w="1497586">
                  <a:extLst>
                    <a:ext uri="{9D8B030D-6E8A-4147-A177-3AD203B41FA5}">
                      <a16:colId xmlns:a16="http://schemas.microsoft.com/office/drawing/2014/main" val="20000"/>
                    </a:ext>
                  </a:extLst>
                </a:gridCol>
                <a:gridCol w="1210902">
                  <a:extLst>
                    <a:ext uri="{9D8B030D-6E8A-4147-A177-3AD203B41FA5}">
                      <a16:colId xmlns:a16="http://schemas.microsoft.com/office/drawing/2014/main" val="20001"/>
                    </a:ext>
                  </a:extLst>
                </a:gridCol>
                <a:gridCol w="1304049">
                  <a:extLst>
                    <a:ext uri="{9D8B030D-6E8A-4147-A177-3AD203B41FA5}">
                      <a16:colId xmlns:a16="http://schemas.microsoft.com/office/drawing/2014/main" val="20002"/>
                    </a:ext>
                  </a:extLst>
                </a:gridCol>
                <a:gridCol w="883855">
                  <a:extLst>
                    <a:ext uri="{9D8B030D-6E8A-4147-A177-3AD203B41FA5}">
                      <a16:colId xmlns:a16="http://schemas.microsoft.com/office/drawing/2014/main" val="20003"/>
                    </a:ext>
                  </a:extLst>
                </a:gridCol>
                <a:gridCol w="1117755">
                  <a:extLst>
                    <a:ext uri="{9D8B030D-6E8A-4147-A177-3AD203B41FA5}">
                      <a16:colId xmlns:a16="http://schemas.microsoft.com/office/drawing/2014/main" val="20004"/>
                    </a:ext>
                  </a:extLst>
                </a:gridCol>
                <a:gridCol w="1444803">
                  <a:extLst>
                    <a:ext uri="{9D8B030D-6E8A-4147-A177-3AD203B41FA5}">
                      <a16:colId xmlns:a16="http://schemas.microsoft.com/office/drawing/2014/main" val="20005"/>
                    </a:ext>
                  </a:extLst>
                </a:gridCol>
                <a:gridCol w="1304049">
                  <a:extLst>
                    <a:ext uri="{9D8B030D-6E8A-4147-A177-3AD203B41FA5}">
                      <a16:colId xmlns:a16="http://schemas.microsoft.com/office/drawing/2014/main" val="20006"/>
                    </a:ext>
                  </a:extLst>
                </a:gridCol>
              </a:tblGrid>
              <a:tr h="668101">
                <a:tc>
                  <a:txBody>
                    <a:bodyPr/>
                    <a:lstStyle/>
                    <a:p>
                      <a:pPr marL="0" marR="0" algn="l">
                        <a:lnSpc>
                          <a:spcPct val="150000"/>
                        </a:lnSpc>
                        <a:spcBef>
                          <a:spcPts val="0"/>
                        </a:spcBef>
                        <a:spcAft>
                          <a:spcPts val="0"/>
                        </a:spcAft>
                        <a:tabLst>
                          <a:tab pos="5486400" algn="r"/>
                        </a:tabLst>
                      </a:pPr>
                      <a:r>
                        <a:rPr lang="en-US" sz="1500" spc="-10" dirty="0">
                          <a:effectLst/>
                        </a:rPr>
                        <a:t>Input Device</a:t>
                      </a:r>
                      <a:endParaRPr lang="en-US" sz="2000" spc="-10" dirty="0">
                        <a:effectLst/>
                        <a:latin typeface="Garamond"/>
                        <a:ea typeface="Times New Roman"/>
                        <a:cs typeface="Times New Roman"/>
                      </a:endParaRPr>
                    </a:p>
                  </a:txBody>
                  <a:tcPr marL="111776" marR="111776" marT="0" marB="0" anchor="ctr"/>
                </a:tc>
                <a:tc>
                  <a:txBody>
                    <a:bodyPr/>
                    <a:lstStyle/>
                    <a:p>
                      <a:pPr marL="0" marR="0" algn="l">
                        <a:lnSpc>
                          <a:spcPct val="150000"/>
                        </a:lnSpc>
                        <a:spcBef>
                          <a:spcPts val="0"/>
                        </a:spcBef>
                        <a:spcAft>
                          <a:spcPts val="0"/>
                        </a:spcAft>
                        <a:tabLst>
                          <a:tab pos="5486400" algn="r"/>
                        </a:tabLst>
                      </a:pPr>
                      <a:r>
                        <a:rPr lang="en-US" sz="1500" spc="-10">
                          <a:effectLst/>
                        </a:rPr>
                        <a:t>Footprint</a:t>
                      </a:r>
                      <a:endParaRPr lang="en-US" sz="2000" spc="-10">
                        <a:effectLst/>
                        <a:latin typeface="Garamond"/>
                        <a:ea typeface="Times New Roman"/>
                        <a:cs typeface="Times New Roman"/>
                      </a:endParaRPr>
                    </a:p>
                  </a:txBody>
                  <a:tcPr marL="111776" marR="111776" marT="0" marB="0" anchor="ctr"/>
                </a:tc>
                <a:tc>
                  <a:txBody>
                    <a:bodyPr/>
                    <a:lstStyle/>
                    <a:p>
                      <a:pPr marL="0" marR="0" algn="l">
                        <a:lnSpc>
                          <a:spcPct val="150000"/>
                        </a:lnSpc>
                        <a:spcBef>
                          <a:spcPts val="0"/>
                        </a:spcBef>
                        <a:spcAft>
                          <a:spcPts val="0"/>
                        </a:spcAft>
                        <a:tabLst>
                          <a:tab pos="5486400" algn="r"/>
                        </a:tabLst>
                      </a:pPr>
                      <a:r>
                        <a:rPr lang="en-US" sz="1500" spc="-10">
                          <a:effectLst/>
                        </a:rPr>
                        <a:t>Positioning</a:t>
                      </a:r>
                      <a:endParaRPr lang="en-US" sz="2000" spc="-10">
                        <a:effectLst/>
                        <a:latin typeface="Garamond"/>
                        <a:ea typeface="Times New Roman"/>
                        <a:cs typeface="Times New Roman"/>
                      </a:endParaRPr>
                    </a:p>
                  </a:txBody>
                  <a:tcPr marL="111776" marR="111776" marT="0" marB="0" anchor="ctr"/>
                </a:tc>
                <a:tc>
                  <a:txBody>
                    <a:bodyPr/>
                    <a:lstStyle/>
                    <a:p>
                      <a:pPr marL="0" marR="0" algn="l">
                        <a:lnSpc>
                          <a:spcPct val="150000"/>
                        </a:lnSpc>
                        <a:spcBef>
                          <a:spcPts val="0"/>
                        </a:spcBef>
                        <a:spcAft>
                          <a:spcPts val="0"/>
                        </a:spcAft>
                        <a:tabLst>
                          <a:tab pos="5486400" algn="r"/>
                        </a:tabLst>
                      </a:pPr>
                      <a:r>
                        <a:rPr lang="en-US" sz="1500" spc="-10">
                          <a:effectLst/>
                        </a:rPr>
                        <a:t>Control</a:t>
                      </a:r>
                      <a:endParaRPr lang="en-US" sz="2000" spc="-10">
                        <a:effectLst/>
                        <a:latin typeface="Garamond"/>
                        <a:ea typeface="Times New Roman"/>
                        <a:cs typeface="Times New Roman"/>
                      </a:endParaRPr>
                    </a:p>
                  </a:txBody>
                  <a:tcPr marL="111776" marR="111776" marT="0" marB="0" anchor="ctr"/>
                </a:tc>
                <a:tc>
                  <a:txBody>
                    <a:bodyPr/>
                    <a:lstStyle/>
                    <a:p>
                      <a:pPr marL="0" marR="0" algn="l">
                        <a:lnSpc>
                          <a:spcPct val="150000"/>
                        </a:lnSpc>
                        <a:spcBef>
                          <a:spcPts val="0"/>
                        </a:spcBef>
                        <a:spcAft>
                          <a:spcPts val="0"/>
                        </a:spcAft>
                        <a:tabLst>
                          <a:tab pos="5486400" algn="r"/>
                        </a:tabLst>
                      </a:pPr>
                      <a:r>
                        <a:rPr lang="en-US" sz="1500" spc="-10">
                          <a:effectLst/>
                        </a:rPr>
                        <a:t>Feedback</a:t>
                      </a:r>
                      <a:endParaRPr lang="en-US" sz="2000" spc="-10">
                        <a:effectLst/>
                        <a:latin typeface="Garamond"/>
                        <a:ea typeface="Times New Roman"/>
                        <a:cs typeface="Times New Roman"/>
                      </a:endParaRPr>
                    </a:p>
                  </a:txBody>
                  <a:tcPr marL="119020" marR="119020" marT="44504" marB="44504" anchor="ctr"/>
                </a:tc>
                <a:tc>
                  <a:txBody>
                    <a:bodyPr/>
                    <a:lstStyle/>
                    <a:p>
                      <a:pPr marL="0" marR="0" algn="l">
                        <a:lnSpc>
                          <a:spcPct val="150000"/>
                        </a:lnSpc>
                        <a:spcBef>
                          <a:spcPts val="0"/>
                        </a:spcBef>
                        <a:spcAft>
                          <a:spcPts val="0"/>
                        </a:spcAft>
                        <a:tabLst>
                          <a:tab pos="5486400" algn="r"/>
                        </a:tabLst>
                      </a:pPr>
                      <a:r>
                        <a:rPr lang="en-US" sz="1500" spc="-10">
                          <a:effectLst/>
                        </a:rPr>
                        <a:t>Impacted by Humidity</a:t>
                      </a:r>
                      <a:endParaRPr lang="en-US" sz="2000" spc="-10">
                        <a:effectLst/>
                        <a:latin typeface="Garamond"/>
                        <a:ea typeface="Times New Roman"/>
                        <a:cs typeface="Times New Roman"/>
                      </a:endParaRPr>
                    </a:p>
                  </a:txBody>
                  <a:tcPr marL="111776" marR="111776" marT="0" marB="0" anchor="ctr"/>
                </a:tc>
                <a:tc>
                  <a:txBody>
                    <a:bodyPr/>
                    <a:lstStyle/>
                    <a:p>
                      <a:pPr marL="0" marR="0" algn="l">
                        <a:lnSpc>
                          <a:spcPct val="150000"/>
                        </a:lnSpc>
                        <a:spcBef>
                          <a:spcPts val="0"/>
                        </a:spcBef>
                        <a:spcAft>
                          <a:spcPts val="0"/>
                        </a:spcAft>
                        <a:tabLst>
                          <a:tab pos="5486400" algn="r"/>
                        </a:tabLst>
                      </a:pPr>
                      <a:r>
                        <a:rPr lang="en-US" sz="1500" spc="-10">
                          <a:effectLst/>
                        </a:rPr>
                        <a:t>Impacted by Dirt</a:t>
                      </a:r>
                      <a:endParaRPr lang="en-US" sz="2000" spc="-10">
                        <a:effectLst/>
                        <a:latin typeface="Garamond"/>
                        <a:ea typeface="Times New Roman"/>
                        <a:cs typeface="Times New Roman"/>
                      </a:endParaRPr>
                    </a:p>
                  </a:txBody>
                  <a:tcPr marL="111776" marR="111776" marT="0" marB="0" anchor="ctr"/>
                </a:tc>
                <a:extLst>
                  <a:ext uri="{0D108BD9-81ED-4DB2-BD59-A6C34878D82A}">
                    <a16:rowId xmlns:a16="http://schemas.microsoft.com/office/drawing/2014/main" val="10000"/>
                  </a:ext>
                </a:extLst>
              </a:tr>
              <a:tr h="757108">
                <a:tc>
                  <a:txBody>
                    <a:bodyPr/>
                    <a:lstStyle/>
                    <a:p>
                      <a:pPr marL="0" marR="0" algn="l">
                        <a:lnSpc>
                          <a:spcPct val="100000"/>
                        </a:lnSpc>
                        <a:spcBef>
                          <a:spcPts val="0"/>
                        </a:spcBef>
                        <a:spcAft>
                          <a:spcPts val="0"/>
                        </a:spcAft>
                        <a:tabLst>
                          <a:tab pos="5486400" algn="r"/>
                        </a:tabLst>
                      </a:pPr>
                      <a:r>
                        <a:rPr lang="en-US" sz="1500" spc="-10" dirty="0">
                          <a:effectLst/>
                        </a:rPr>
                        <a:t>Physical Keyboard</a:t>
                      </a:r>
                      <a:endParaRPr lang="en-US" sz="2000" spc="-10" dirty="0">
                        <a:effectLst/>
                        <a:latin typeface="Garamond"/>
                        <a:ea typeface="Times New Roman"/>
                        <a:cs typeface="Times New Roman"/>
                      </a:endParaRPr>
                    </a:p>
                  </a:txBody>
                  <a:tcPr marL="111776" marR="111776" marT="0" marB="0" anchor="ctr"/>
                </a:tc>
                <a:tc>
                  <a:txBody>
                    <a:bodyPr/>
                    <a:lstStyle/>
                    <a:p>
                      <a:pPr marL="0" marR="0" algn="l">
                        <a:lnSpc>
                          <a:spcPct val="100000"/>
                        </a:lnSpc>
                        <a:spcBef>
                          <a:spcPts val="0"/>
                        </a:spcBef>
                        <a:spcAft>
                          <a:spcPts val="0"/>
                        </a:spcAft>
                        <a:tabLst>
                          <a:tab pos="5486400" algn="r"/>
                        </a:tabLst>
                      </a:pPr>
                      <a:r>
                        <a:rPr lang="en-US" sz="1500" spc="-10" dirty="0">
                          <a:effectLst/>
                        </a:rPr>
                        <a:t>Fixed</a:t>
                      </a:r>
                      <a:endParaRPr lang="en-US" sz="2000" spc="-10" dirty="0">
                        <a:effectLst/>
                        <a:latin typeface="Garamond"/>
                        <a:ea typeface="Times New Roman"/>
                        <a:cs typeface="Times New Roman"/>
                      </a:endParaRPr>
                    </a:p>
                  </a:txBody>
                  <a:tcPr marL="111776" marR="111776" marT="0" marB="0" anchor="ctr"/>
                </a:tc>
                <a:tc>
                  <a:txBody>
                    <a:bodyPr/>
                    <a:lstStyle/>
                    <a:p>
                      <a:pPr marL="0" marR="0" algn="l">
                        <a:lnSpc>
                          <a:spcPct val="100000"/>
                        </a:lnSpc>
                        <a:spcBef>
                          <a:spcPts val="0"/>
                        </a:spcBef>
                        <a:spcAft>
                          <a:spcPts val="0"/>
                        </a:spcAft>
                        <a:tabLst>
                          <a:tab pos="5486400" algn="r"/>
                        </a:tabLst>
                      </a:pPr>
                      <a:r>
                        <a:rPr lang="en-US" sz="1500" spc="-10" dirty="0">
                          <a:effectLst/>
                        </a:rPr>
                        <a:t>N/A</a:t>
                      </a:r>
                      <a:endParaRPr lang="en-US" sz="2000" spc="-10" dirty="0">
                        <a:effectLst/>
                        <a:latin typeface="Garamond"/>
                        <a:ea typeface="Times New Roman"/>
                        <a:cs typeface="Times New Roman"/>
                      </a:endParaRPr>
                    </a:p>
                  </a:txBody>
                  <a:tcPr marL="111776" marR="111776" marT="0" marB="0" anchor="ctr"/>
                </a:tc>
                <a:tc>
                  <a:txBody>
                    <a:bodyPr/>
                    <a:lstStyle/>
                    <a:p>
                      <a:pPr marL="0" marR="0" algn="l">
                        <a:lnSpc>
                          <a:spcPct val="100000"/>
                        </a:lnSpc>
                        <a:spcBef>
                          <a:spcPts val="0"/>
                        </a:spcBef>
                        <a:spcAft>
                          <a:spcPts val="0"/>
                        </a:spcAft>
                        <a:tabLst>
                          <a:tab pos="5486400" algn="r"/>
                        </a:tabLst>
                      </a:pPr>
                      <a:r>
                        <a:rPr lang="en-US" sz="1500" spc="-10">
                          <a:effectLst/>
                        </a:rPr>
                        <a:t>Indirect</a:t>
                      </a:r>
                      <a:endParaRPr lang="en-US" sz="2000" spc="-10">
                        <a:effectLst/>
                        <a:latin typeface="Garamond"/>
                        <a:ea typeface="Times New Roman"/>
                        <a:cs typeface="Times New Roman"/>
                      </a:endParaRPr>
                    </a:p>
                  </a:txBody>
                  <a:tcPr marL="111776" marR="111776" marT="0" marB="0" anchor="ctr"/>
                </a:tc>
                <a:tc>
                  <a:txBody>
                    <a:bodyPr/>
                    <a:lstStyle/>
                    <a:p>
                      <a:pPr marL="0" marR="0" algn="l">
                        <a:lnSpc>
                          <a:spcPct val="100000"/>
                        </a:lnSpc>
                        <a:spcBef>
                          <a:spcPts val="0"/>
                        </a:spcBef>
                        <a:spcAft>
                          <a:spcPts val="0"/>
                        </a:spcAft>
                        <a:tabLst>
                          <a:tab pos="5486400" algn="r"/>
                        </a:tabLst>
                      </a:pPr>
                      <a:r>
                        <a:rPr lang="en-US" sz="1500" spc="-10">
                          <a:effectLst/>
                        </a:rPr>
                        <a:t>Tactile &amp; Auditory</a:t>
                      </a:r>
                      <a:endParaRPr lang="en-US" sz="2000" spc="-10">
                        <a:effectLst/>
                        <a:latin typeface="Garamond"/>
                        <a:ea typeface="Times New Roman"/>
                        <a:cs typeface="Times New Roman"/>
                      </a:endParaRPr>
                    </a:p>
                  </a:txBody>
                  <a:tcPr marL="119020" marR="119020" marT="44504" marB="44504" anchor="ctr"/>
                </a:tc>
                <a:tc>
                  <a:txBody>
                    <a:bodyPr/>
                    <a:lstStyle/>
                    <a:p>
                      <a:pPr marL="0" marR="0" algn="l">
                        <a:lnSpc>
                          <a:spcPct val="100000"/>
                        </a:lnSpc>
                        <a:spcBef>
                          <a:spcPts val="0"/>
                        </a:spcBef>
                        <a:spcAft>
                          <a:spcPts val="0"/>
                        </a:spcAft>
                        <a:tabLst>
                          <a:tab pos="5486400" algn="r"/>
                        </a:tabLst>
                      </a:pPr>
                      <a:r>
                        <a:rPr lang="en-US" sz="1500" spc="-10">
                          <a:effectLst/>
                        </a:rPr>
                        <a:t>No</a:t>
                      </a:r>
                      <a:endParaRPr lang="en-US" sz="2000" spc="-10">
                        <a:effectLst/>
                        <a:latin typeface="Garamond"/>
                        <a:ea typeface="Times New Roman"/>
                        <a:cs typeface="Times New Roman"/>
                      </a:endParaRPr>
                    </a:p>
                  </a:txBody>
                  <a:tcPr marL="111776" marR="111776" marT="0" marB="0" anchor="ctr"/>
                </a:tc>
                <a:tc>
                  <a:txBody>
                    <a:bodyPr/>
                    <a:lstStyle/>
                    <a:p>
                      <a:pPr marL="0" marR="0" algn="l">
                        <a:lnSpc>
                          <a:spcPct val="100000"/>
                        </a:lnSpc>
                        <a:spcBef>
                          <a:spcPts val="0"/>
                        </a:spcBef>
                        <a:spcAft>
                          <a:spcPts val="0"/>
                        </a:spcAft>
                        <a:tabLst>
                          <a:tab pos="5486400" algn="r"/>
                        </a:tabLst>
                      </a:pPr>
                      <a:r>
                        <a:rPr lang="en-US" sz="1500" spc="-10" dirty="0">
                          <a:effectLst/>
                        </a:rPr>
                        <a:t>Somewhat</a:t>
                      </a:r>
                      <a:endParaRPr lang="en-US" sz="2000" spc="-10" dirty="0">
                        <a:effectLst/>
                        <a:latin typeface="Garamond"/>
                        <a:ea typeface="Times New Roman"/>
                        <a:cs typeface="Times New Roman"/>
                      </a:endParaRPr>
                    </a:p>
                  </a:txBody>
                  <a:tcPr marL="111776" marR="111776" marT="0" marB="0" anchor="ctr"/>
                </a:tc>
                <a:extLst>
                  <a:ext uri="{0D108BD9-81ED-4DB2-BD59-A6C34878D82A}">
                    <a16:rowId xmlns:a16="http://schemas.microsoft.com/office/drawing/2014/main" val="10001"/>
                  </a:ext>
                </a:extLst>
              </a:tr>
              <a:tr h="757108">
                <a:tc>
                  <a:txBody>
                    <a:bodyPr/>
                    <a:lstStyle/>
                    <a:p>
                      <a:pPr marL="0" marR="0" algn="l">
                        <a:lnSpc>
                          <a:spcPct val="100000"/>
                        </a:lnSpc>
                        <a:spcBef>
                          <a:spcPts val="0"/>
                        </a:spcBef>
                        <a:spcAft>
                          <a:spcPts val="0"/>
                        </a:spcAft>
                        <a:tabLst>
                          <a:tab pos="5486400" algn="r"/>
                        </a:tabLst>
                      </a:pPr>
                      <a:r>
                        <a:rPr lang="en-US" sz="1500" spc="-10">
                          <a:effectLst/>
                        </a:rPr>
                        <a:t>Soft Keyboard</a:t>
                      </a:r>
                      <a:endParaRPr lang="en-US" sz="2000" spc="-10">
                        <a:effectLst/>
                        <a:latin typeface="Garamond"/>
                        <a:ea typeface="Times New Roman"/>
                        <a:cs typeface="Times New Roman"/>
                      </a:endParaRPr>
                    </a:p>
                  </a:txBody>
                  <a:tcPr marL="111776" marR="111776" marT="0" marB="0" anchor="ctr"/>
                </a:tc>
                <a:tc>
                  <a:txBody>
                    <a:bodyPr/>
                    <a:lstStyle/>
                    <a:p>
                      <a:pPr marL="0" marR="0" algn="l">
                        <a:lnSpc>
                          <a:spcPct val="100000"/>
                        </a:lnSpc>
                        <a:spcBef>
                          <a:spcPts val="0"/>
                        </a:spcBef>
                        <a:spcAft>
                          <a:spcPts val="0"/>
                        </a:spcAft>
                        <a:tabLst>
                          <a:tab pos="5486400" algn="r"/>
                        </a:tabLst>
                      </a:pPr>
                      <a:r>
                        <a:rPr lang="en-US" sz="1500" spc="-10">
                          <a:effectLst/>
                        </a:rPr>
                        <a:t>Fixed</a:t>
                      </a:r>
                      <a:endParaRPr lang="en-US" sz="2000" spc="-10">
                        <a:effectLst/>
                        <a:latin typeface="Garamond"/>
                        <a:ea typeface="Times New Roman"/>
                        <a:cs typeface="Times New Roman"/>
                      </a:endParaRPr>
                    </a:p>
                  </a:txBody>
                  <a:tcPr marL="111776" marR="111776" marT="0" marB="0" anchor="ctr"/>
                </a:tc>
                <a:tc>
                  <a:txBody>
                    <a:bodyPr/>
                    <a:lstStyle/>
                    <a:p>
                      <a:pPr marL="0" marR="0" algn="l">
                        <a:lnSpc>
                          <a:spcPct val="100000"/>
                        </a:lnSpc>
                        <a:spcBef>
                          <a:spcPts val="0"/>
                        </a:spcBef>
                        <a:spcAft>
                          <a:spcPts val="0"/>
                        </a:spcAft>
                        <a:tabLst>
                          <a:tab pos="5486400" algn="r"/>
                        </a:tabLst>
                      </a:pPr>
                      <a:r>
                        <a:rPr lang="en-US" sz="1500" spc="-10" dirty="0">
                          <a:effectLst/>
                        </a:rPr>
                        <a:t>N/A</a:t>
                      </a:r>
                      <a:endParaRPr lang="en-US" sz="2000" spc="-10" dirty="0">
                        <a:effectLst/>
                        <a:latin typeface="Garamond"/>
                        <a:ea typeface="Times New Roman"/>
                        <a:cs typeface="Times New Roman"/>
                      </a:endParaRPr>
                    </a:p>
                  </a:txBody>
                  <a:tcPr marL="111776" marR="111776" marT="0" marB="0" anchor="ctr"/>
                </a:tc>
                <a:tc>
                  <a:txBody>
                    <a:bodyPr/>
                    <a:lstStyle/>
                    <a:p>
                      <a:pPr marL="0" marR="0" algn="l">
                        <a:lnSpc>
                          <a:spcPct val="100000"/>
                        </a:lnSpc>
                        <a:spcBef>
                          <a:spcPts val="0"/>
                        </a:spcBef>
                        <a:spcAft>
                          <a:spcPts val="0"/>
                        </a:spcAft>
                        <a:tabLst>
                          <a:tab pos="5486400" algn="r"/>
                        </a:tabLst>
                      </a:pPr>
                      <a:r>
                        <a:rPr lang="en-US" sz="1500" spc="-10" dirty="0">
                          <a:effectLst/>
                        </a:rPr>
                        <a:t>N/A</a:t>
                      </a:r>
                      <a:endParaRPr lang="en-US" sz="2000" spc="-10" dirty="0">
                        <a:effectLst/>
                        <a:latin typeface="Garamond"/>
                        <a:ea typeface="Times New Roman"/>
                        <a:cs typeface="Times New Roman"/>
                      </a:endParaRPr>
                    </a:p>
                  </a:txBody>
                  <a:tcPr marL="111776" marR="111776" marT="0" marB="0" anchor="ctr"/>
                </a:tc>
                <a:tc>
                  <a:txBody>
                    <a:bodyPr/>
                    <a:lstStyle/>
                    <a:p>
                      <a:pPr marL="0" marR="0" algn="l">
                        <a:lnSpc>
                          <a:spcPct val="100000"/>
                        </a:lnSpc>
                        <a:spcBef>
                          <a:spcPts val="0"/>
                        </a:spcBef>
                        <a:spcAft>
                          <a:spcPts val="0"/>
                        </a:spcAft>
                        <a:tabLst>
                          <a:tab pos="5486400" algn="r"/>
                        </a:tabLst>
                      </a:pPr>
                      <a:r>
                        <a:rPr lang="en-US" sz="1500" spc="-10" dirty="0">
                          <a:effectLst/>
                        </a:rPr>
                        <a:t>Visual &amp; Auditory</a:t>
                      </a:r>
                      <a:endParaRPr lang="en-US" sz="2000" spc="-10" dirty="0">
                        <a:effectLst/>
                        <a:latin typeface="Garamond"/>
                        <a:ea typeface="Times New Roman"/>
                        <a:cs typeface="Times New Roman"/>
                      </a:endParaRPr>
                    </a:p>
                  </a:txBody>
                  <a:tcPr marL="119020" marR="119020" marT="44504" marB="44504" anchor="ctr"/>
                </a:tc>
                <a:tc>
                  <a:txBody>
                    <a:bodyPr/>
                    <a:lstStyle/>
                    <a:p>
                      <a:pPr marL="0" marR="0" algn="l">
                        <a:lnSpc>
                          <a:spcPct val="100000"/>
                        </a:lnSpc>
                        <a:spcBef>
                          <a:spcPts val="0"/>
                        </a:spcBef>
                        <a:spcAft>
                          <a:spcPts val="0"/>
                        </a:spcAft>
                        <a:tabLst>
                          <a:tab pos="5486400" algn="r"/>
                        </a:tabLst>
                      </a:pPr>
                      <a:r>
                        <a:rPr lang="en-US" sz="1500" spc="-10" dirty="0">
                          <a:effectLst/>
                        </a:rPr>
                        <a:t>No</a:t>
                      </a:r>
                      <a:endParaRPr lang="en-US" sz="2000" spc="-10" dirty="0">
                        <a:effectLst/>
                        <a:latin typeface="Garamond"/>
                        <a:ea typeface="Times New Roman"/>
                        <a:cs typeface="Times New Roman"/>
                      </a:endParaRPr>
                    </a:p>
                  </a:txBody>
                  <a:tcPr marL="111776" marR="111776" marT="0" marB="0" anchor="ctr"/>
                </a:tc>
                <a:tc>
                  <a:txBody>
                    <a:bodyPr/>
                    <a:lstStyle/>
                    <a:p>
                      <a:pPr marL="0" marR="0" algn="l">
                        <a:lnSpc>
                          <a:spcPct val="100000"/>
                        </a:lnSpc>
                        <a:spcBef>
                          <a:spcPts val="0"/>
                        </a:spcBef>
                        <a:spcAft>
                          <a:spcPts val="0"/>
                        </a:spcAft>
                        <a:tabLst>
                          <a:tab pos="5486400" algn="r"/>
                        </a:tabLst>
                      </a:pPr>
                      <a:r>
                        <a:rPr lang="en-US" sz="1500" spc="-10" dirty="0">
                          <a:effectLst/>
                        </a:rPr>
                        <a:t>No</a:t>
                      </a:r>
                      <a:endParaRPr lang="en-US" sz="2000" spc="-10" dirty="0">
                        <a:effectLst/>
                        <a:latin typeface="Garamond"/>
                        <a:ea typeface="Times New Roman"/>
                        <a:cs typeface="Times New Roman"/>
                      </a:endParaRPr>
                    </a:p>
                  </a:txBody>
                  <a:tcPr marL="111776" marR="111776" marT="0" marB="0" anchor="ctr"/>
                </a:tc>
                <a:extLst>
                  <a:ext uri="{0D108BD9-81ED-4DB2-BD59-A6C34878D82A}">
                    <a16:rowId xmlns:a16="http://schemas.microsoft.com/office/drawing/2014/main" val="10002"/>
                  </a:ext>
                </a:extLst>
              </a:tr>
              <a:tr h="423058">
                <a:tc>
                  <a:txBody>
                    <a:bodyPr/>
                    <a:lstStyle/>
                    <a:p>
                      <a:pPr marL="0" marR="0" algn="l">
                        <a:lnSpc>
                          <a:spcPct val="100000"/>
                        </a:lnSpc>
                        <a:spcBef>
                          <a:spcPts val="0"/>
                        </a:spcBef>
                        <a:spcAft>
                          <a:spcPts val="0"/>
                        </a:spcAft>
                        <a:tabLst>
                          <a:tab pos="5486400" algn="r"/>
                        </a:tabLst>
                      </a:pPr>
                      <a:r>
                        <a:rPr lang="en-US" sz="1500" spc="-10">
                          <a:effectLst/>
                        </a:rPr>
                        <a:t>Mouse</a:t>
                      </a:r>
                      <a:endParaRPr lang="en-US" sz="2000" spc="-10">
                        <a:effectLst/>
                        <a:latin typeface="Garamond"/>
                        <a:ea typeface="Times New Roman"/>
                        <a:cs typeface="Times New Roman"/>
                      </a:endParaRPr>
                    </a:p>
                  </a:txBody>
                  <a:tcPr marL="111776" marR="111776" marT="0" marB="0" anchor="ctr"/>
                </a:tc>
                <a:tc>
                  <a:txBody>
                    <a:bodyPr/>
                    <a:lstStyle/>
                    <a:p>
                      <a:pPr marL="0" marR="0" algn="l">
                        <a:lnSpc>
                          <a:spcPct val="100000"/>
                        </a:lnSpc>
                        <a:spcBef>
                          <a:spcPts val="0"/>
                        </a:spcBef>
                        <a:spcAft>
                          <a:spcPts val="0"/>
                        </a:spcAft>
                        <a:tabLst>
                          <a:tab pos="5486400" algn="r"/>
                        </a:tabLst>
                      </a:pPr>
                      <a:r>
                        <a:rPr lang="en-US" sz="1500" spc="-10">
                          <a:effectLst/>
                        </a:rPr>
                        <a:t>Variable</a:t>
                      </a:r>
                      <a:endParaRPr lang="en-US" sz="2000" spc="-10">
                        <a:effectLst/>
                        <a:latin typeface="Garamond"/>
                        <a:ea typeface="Times New Roman"/>
                        <a:cs typeface="Times New Roman"/>
                      </a:endParaRPr>
                    </a:p>
                  </a:txBody>
                  <a:tcPr marL="111776" marR="111776" marT="0" marB="0" anchor="ctr"/>
                </a:tc>
                <a:tc>
                  <a:txBody>
                    <a:bodyPr/>
                    <a:lstStyle/>
                    <a:p>
                      <a:pPr marL="0" marR="0" algn="l">
                        <a:lnSpc>
                          <a:spcPct val="100000"/>
                        </a:lnSpc>
                        <a:spcBef>
                          <a:spcPts val="0"/>
                        </a:spcBef>
                        <a:spcAft>
                          <a:spcPts val="0"/>
                        </a:spcAft>
                        <a:tabLst>
                          <a:tab pos="5486400" algn="r"/>
                        </a:tabLst>
                      </a:pPr>
                      <a:r>
                        <a:rPr lang="en-US" sz="1500" spc="-10">
                          <a:effectLst/>
                        </a:rPr>
                        <a:t>Relative</a:t>
                      </a:r>
                      <a:endParaRPr lang="en-US" sz="2000" spc="-10">
                        <a:effectLst/>
                        <a:latin typeface="Garamond"/>
                        <a:ea typeface="Times New Roman"/>
                        <a:cs typeface="Times New Roman"/>
                      </a:endParaRPr>
                    </a:p>
                  </a:txBody>
                  <a:tcPr marL="111776" marR="111776" marT="0" marB="0" anchor="ctr"/>
                </a:tc>
                <a:tc>
                  <a:txBody>
                    <a:bodyPr/>
                    <a:lstStyle/>
                    <a:p>
                      <a:pPr marL="0" marR="0" algn="l">
                        <a:lnSpc>
                          <a:spcPct val="100000"/>
                        </a:lnSpc>
                        <a:spcBef>
                          <a:spcPts val="0"/>
                        </a:spcBef>
                        <a:spcAft>
                          <a:spcPts val="0"/>
                        </a:spcAft>
                        <a:tabLst>
                          <a:tab pos="5486400" algn="r"/>
                        </a:tabLst>
                      </a:pPr>
                      <a:r>
                        <a:rPr lang="en-US" sz="1500" spc="-10">
                          <a:effectLst/>
                        </a:rPr>
                        <a:t>Indirect</a:t>
                      </a:r>
                      <a:endParaRPr lang="en-US" sz="2000" spc="-10">
                        <a:effectLst/>
                        <a:latin typeface="Garamond"/>
                        <a:ea typeface="Times New Roman"/>
                        <a:cs typeface="Times New Roman"/>
                      </a:endParaRPr>
                    </a:p>
                  </a:txBody>
                  <a:tcPr marL="111776" marR="111776" marT="0" marB="0" anchor="ctr"/>
                </a:tc>
                <a:tc>
                  <a:txBody>
                    <a:bodyPr/>
                    <a:lstStyle/>
                    <a:p>
                      <a:pPr marL="0" marR="0" algn="l">
                        <a:lnSpc>
                          <a:spcPct val="100000"/>
                        </a:lnSpc>
                        <a:spcBef>
                          <a:spcPts val="0"/>
                        </a:spcBef>
                        <a:spcAft>
                          <a:spcPts val="0"/>
                        </a:spcAft>
                        <a:tabLst>
                          <a:tab pos="5486400" algn="r"/>
                        </a:tabLst>
                      </a:pPr>
                      <a:r>
                        <a:rPr lang="en-US" sz="1500" spc="-10">
                          <a:effectLst/>
                        </a:rPr>
                        <a:t>None</a:t>
                      </a:r>
                      <a:endParaRPr lang="en-US" sz="2000" spc="-10">
                        <a:effectLst/>
                        <a:latin typeface="Garamond"/>
                        <a:ea typeface="Times New Roman"/>
                        <a:cs typeface="Times New Roman"/>
                      </a:endParaRPr>
                    </a:p>
                  </a:txBody>
                  <a:tcPr marL="119020" marR="119020" marT="44504" marB="44504" anchor="ctr"/>
                </a:tc>
                <a:tc>
                  <a:txBody>
                    <a:bodyPr/>
                    <a:lstStyle/>
                    <a:p>
                      <a:pPr marL="0" marR="0" algn="l">
                        <a:lnSpc>
                          <a:spcPct val="100000"/>
                        </a:lnSpc>
                        <a:spcBef>
                          <a:spcPts val="0"/>
                        </a:spcBef>
                        <a:spcAft>
                          <a:spcPts val="0"/>
                        </a:spcAft>
                        <a:tabLst>
                          <a:tab pos="5486400" algn="r"/>
                        </a:tabLst>
                      </a:pPr>
                      <a:r>
                        <a:rPr lang="en-US" sz="1500" spc="-10" dirty="0">
                          <a:effectLst/>
                        </a:rPr>
                        <a:t>No</a:t>
                      </a:r>
                      <a:endParaRPr lang="en-US" sz="2000" spc="-10" dirty="0">
                        <a:effectLst/>
                        <a:latin typeface="Garamond"/>
                        <a:ea typeface="Times New Roman"/>
                        <a:cs typeface="Times New Roman"/>
                      </a:endParaRPr>
                    </a:p>
                  </a:txBody>
                  <a:tcPr marL="111776" marR="111776" marT="0" marB="0" anchor="ctr"/>
                </a:tc>
                <a:tc>
                  <a:txBody>
                    <a:bodyPr/>
                    <a:lstStyle/>
                    <a:p>
                      <a:pPr marL="0" marR="0" algn="l">
                        <a:lnSpc>
                          <a:spcPct val="100000"/>
                        </a:lnSpc>
                        <a:spcBef>
                          <a:spcPts val="0"/>
                        </a:spcBef>
                        <a:spcAft>
                          <a:spcPts val="0"/>
                        </a:spcAft>
                        <a:tabLst>
                          <a:tab pos="5486400" algn="r"/>
                        </a:tabLst>
                      </a:pPr>
                      <a:r>
                        <a:rPr lang="en-US" sz="1500" spc="-10" dirty="0">
                          <a:effectLst/>
                        </a:rPr>
                        <a:t>Yes</a:t>
                      </a:r>
                      <a:endParaRPr lang="en-US" sz="2000" spc="-10" dirty="0">
                        <a:effectLst/>
                        <a:latin typeface="Garamond"/>
                        <a:ea typeface="Times New Roman"/>
                        <a:cs typeface="Times New Roman"/>
                      </a:endParaRPr>
                    </a:p>
                  </a:txBody>
                  <a:tcPr marL="111776" marR="111776" marT="0" marB="0" anchor="ctr"/>
                </a:tc>
                <a:extLst>
                  <a:ext uri="{0D108BD9-81ED-4DB2-BD59-A6C34878D82A}">
                    <a16:rowId xmlns:a16="http://schemas.microsoft.com/office/drawing/2014/main" val="10003"/>
                  </a:ext>
                </a:extLst>
              </a:tr>
              <a:tr h="423058">
                <a:tc>
                  <a:txBody>
                    <a:bodyPr/>
                    <a:lstStyle/>
                    <a:p>
                      <a:pPr marL="0" marR="0" algn="l">
                        <a:lnSpc>
                          <a:spcPct val="100000"/>
                        </a:lnSpc>
                        <a:spcBef>
                          <a:spcPts val="0"/>
                        </a:spcBef>
                        <a:spcAft>
                          <a:spcPts val="0"/>
                        </a:spcAft>
                        <a:tabLst>
                          <a:tab pos="5486400" algn="r"/>
                        </a:tabLst>
                      </a:pPr>
                      <a:r>
                        <a:rPr lang="en-US" sz="1500" spc="-10">
                          <a:effectLst/>
                        </a:rPr>
                        <a:t>Trackball</a:t>
                      </a:r>
                      <a:endParaRPr lang="en-US" sz="2000" spc="-10">
                        <a:effectLst/>
                        <a:latin typeface="Garamond"/>
                        <a:ea typeface="Times New Roman"/>
                        <a:cs typeface="Times New Roman"/>
                      </a:endParaRPr>
                    </a:p>
                  </a:txBody>
                  <a:tcPr marL="111776" marR="111776" marT="0" marB="0" anchor="ctr"/>
                </a:tc>
                <a:tc>
                  <a:txBody>
                    <a:bodyPr/>
                    <a:lstStyle/>
                    <a:p>
                      <a:pPr marL="0" marR="0" algn="l">
                        <a:lnSpc>
                          <a:spcPct val="100000"/>
                        </a:lnSpc>
                        <a:spcBef>
                          <a:spcPts val="0"/>
                        </a:spcBef>
                        <a:spcAft>
                          <a:spcPts val="0"/>
                        </a:spcAft>
                        <a:tabLst>
                          <a:tab pos="5486400" algn="r"/>
                        </a:tabLst>
                      </a:pPr>
                      <a:r>
                        <a:rPr lang="en-US" sz="1500" spc="-10">
                          <a:effectLst/>
                        </a:rPr>
                        <a:t>Fixed</a:t>
                      </a:r>
                      <a:endParaRPr lang="en-US" sz="2000" spc="-10">
                        <a:effectLst/>
                        <a:latin typeface="Garamond"/>
                        <a:ea typeface="Times New Roman"/>
                        <a:cs typeface="Times New Roman"/>
                      </a:endParaRPr>
                    </a:p>
                  </a:txBody>
                  <a:tcPr marL="111776" marR="111776" marT="0" marB="0" anchor="ctr"/>
                </a:tc>
                <a:tc>
                  <a:txBody>
                    <a:bodyPr/>
                    <a:lstStyle/>
                    <a:p>
                      <a:pPr marL="0" marR="0" algn="l">
                        <a:lnSpc>
                          <a:spcPct val="100000"/>
                        </a:lnSpc>
                        <a:spcBef>
                          <a:spcPts val="0"/>
                        </a:spcBef>
                        <a:spcAft>
                          <a:spcPts val="0"/>
                        </a:spcAft>
                        <a:tabLst>
                          <a:tab pos="5486400" algn="r"/>
                        </a:tabLst>
                      </a:pPr>
                      <a:r>
                        <a:rPr lang="en-US" sz="1500" spc="-10">
                          <a:effectLst/>
                        </a:rPr>
                        <a:t>Relative</a:t>
                      </a:r>
                      <a:endParaRPr lang="en-US" sz="2000" spc="-10">
                        <a:effectLst/>
                        <a:latin typeface="Garamond"/>
                        <a:ea typeface="Times New Roman"/>
                        <a:cs typeface="Times New Roman"/>
                      </a:endParaRPr>
                    </a:p>
                  </a:txBody>
                  <a:tcPr marL="111776" marR="111776" marT="0" marB="0" anchor="ctr"/>
                </a:tc>
                <a:tc>
                  <a:txBody>
                    <a:bodyPr/>
                    <a:lstStyle/>
                    <a:p>
                      <a:pPr marL="0" marR="0" algn="l">
                        <a:lnSpc>
                          <a:spcPct val="100000"/>
                        </a:lnSpc>
                        <a:spcBef>
                          <a:spcPts val="0"/>
                        </a:spcBef>
                        <a:spcAft>
                          <a:spcPts val="0"/>
                        </a:spcAft>
                        <a:tabLst>
                          <a:tab pos="5486400" algn="r"/>
                        </a:tabLst>
                      </a:pPr>
                      <a:r>
                        <a:rPr lang="en-US" sz="1500" spc="-10">
                          <a:effectLst/>
                        </a:rPr>
                        <a:t>Indirect</a:t>
                      </a:r>
                      <a:endParaRPr lang="en-US" sz="2000" spc="-10">
                        <a:effectLst/>
                        <a:latin typeface="Garamond"/>
                        <a:ea typeface="Times New Roman"/>
                        <a:cs typeface="Times New Roman"/>
                      </a:endParaRPr>
                    </a:p>
                  </a:txBody>
                  <a:tcPr marL="111776" marR="111776" marT="0" marB="0" anchor="ctr"/>
                </a:tc>
                <a:tc>
                  <a:txBody>
                    <a:bodyPr/>
                    <a:lstStyle/>
                    <a:p>
                      <a:pPr marL="0" marR="0" algn="l">
                        <a:lnSpc>
                          <a:spcPct val="100000"/>
                        </a:lnSpc>
                        <a:spcBef>
                          <a:spcPts val="0"/>
                        </a:spcBef>
                        <a:spcAft>
                          <a:spcPts val="0"/>
                        </a:spcAft>
                        <a:tabLst>
                          <a:tab pos="5486400" algn="r"/>
                        </a:tabLst>
                      </a:pPr>
                      <a:r>
                        <a:rPr lang="en-US" sz="1500" spc="-10">
                          <a:effectLst/>
                        </a:rPr>
                        <a:t>None</a:t>
                      </a:r>
                      <a:endParaRPr lang="en-US" sz="2000" spc="-10">
                        <a:effectLst/>
                        <a:latin typeface="Garamond"/>
                        <a:ea typeface="Times New Roman"/>
                        <a:cs typeface="Times New Roman"/>
                      </a:endParaRPr>
                    </a:p>
                  </a:txBody>
                  <a:tcPr marL="119020" marR="119020" marT="44504" marB="44504" anchor="ctr"/>
                </a:tc>
                <a:tc>
                  <a:txBody>
                    <a:bodyPr/>
                    <a:lstStyle/>
                    <a:p>
                      <a:pPr marL="0" marR="0" algn="l">
                        <a:lnSpc>
                          <a:spcPct val="100000"/>
                        </a:lnSpc>
                        <a:spcBef>
                          <a:spcPts val="0"/>
                        </a:spcBef>
                        <a:spcAft>
                          <a:spcPts val="0"/>
                        </a:spcAft>
                        <a:tabLst>
                          <a:tab pos="5486400" algn="r"/>
                        </a:tabLst>
                      </a:pPr>
                      <a:r>
                        <a:rPr lang="en-US" sz="1500" spc="-10" dirty="0">
                          <a:effectLst/>
                        </a:rPr>
                        <a:t>No</a:t>
                      </a:r>
                      <a:endParaRPr lang="en-US" sz="2000" spc="-10" dirty="0">
                        <a:effectLst/>
                        <a:latin typeface="Garamond"/>
                        <a:ea typeface="Times New Roman"/>
                        <a:cs typeface="Times New Roman"/>
                      </a:endParaRPr>
                    </a:p>
                  </a:txBody>
                  <a:tcPr marL="111776" marR="111776" marT="0" marB="0" anchor="ctr"/>
                </a:tc>
                <a:tc>
                  <a:txBody>
                    <a:bodyPr/>
                    <a:lstStyle/>
                    <a:p>
                      <a:pPr marL="0" marR="0" algn="l">
                        <a:lnSpc>
                          <a:spcPct val="100000"/>
                        </a:lnSpc>
                        <a:spcBef>
                          <a:spcPts val="0"/>
                        </a:spcBef>
                        <a:spcAft>
                          <a:spcPts val="0"/>
                        </a:spcAft>
                        <a:tabLst>
                          <a:tab pos="5486400" algn="r"/>
                        </a:tabLst>
                      </a:pPr>
                      <a:r>
                        <a:rPr lang="en-US" sz="1500" spc="-10" dirty="0">
                          <a:effectLst/>
                        </a:rPr>
                        <a:t>Somewhat</a:t>
                      </a:r>
                      <a:endParaRPr lang="en-US" sz="2000" spc="-10" dirty="0">
                        <a:effectLst/>
                        <a:latin typeface="Garamond"/>
                        <a:ea typeface="Times New Roman"/>
                        <a:cs typeface="Times New Roman"/>
                      </a:endParaRPr>
                    </a:p>
                  </a:txBody>
                  <a:tcPr marL="111776" marR="111776" marT="0" marB="0" anchor="ctr"/>
                </a:tc>
                <a:extLst>
                  <a:ext uri="{0D108BD9-81ED-4DB2-BD59-A6C34878D82A}">
                    <a16:rowId xmlns:a16="http://schemas.microsoft.com/office/drawing/2014/main" val="10004"/>
                  </a:ext>
                </a:extLst>
              </a:tr>
              <a:tr h="423058">
                <a:tc>
                  <a:txBody>
                    <a:bodyPr/>
                    <a:lstStyle/>
                    <a:p>
                      <a:pPr marL="0" marR="0" algn="l">
                        <a:lnSpc>
                          <a:spcPct val="100000"/>
                        </a:lnSpc>
                        <a:spcBef>
                          <a:spcPts val="0"/>
                        </a:spcBef>
                        <a:spcAft>
                          <a:spcPts val="0"/>
                        </a:spcAft>
                        <a:tabLst>
                          <a:tab pos="5486400" algn="r"/>
                        </a:tabLst>
                      </a:pPr>
                      <a:r>
                        <a:rPr lang="en-US" sz="1500" spc="-10">
                          <a:effectLst/>
                        </a:rPr>
                        <a:t>Touch Screen</a:t>
                      </a:r>
                      <a:endParaRPr lang="en-US" sz="2000" spc="-10">
                        <a:effectLst/>
                        <a:latin typeface="Garamond"/>
                        <a:ea typeface="Times New Roman"/>
                        <a:cs typeface="Times New Roman"/>
                      </a:endParaRPr>
                    </a:p>
                  </a:txBody>
                  <a:tcPr marL="111776" marR="111776" marT="0" marB="0" anchor="ctr"/>
                </a:tc>
                <a:tc>
                  <a:txBody>
                    <a:bodyPr/>
                    <a:lstStyle/>
                    <a:p>
                      <a:pPr marL="0" marR="0" algn="l">
                        <a:lnSpc>
                          <a:spcPct val="100000"/>
                        </a:lnSpc>
                        <a:spcBef>
                          <a:spcPts val="0"/>
                        </a:spcBef>
                        <a:spcAft>
                          <a:spcPts val="0"/>
                        </a:spcAft>
                        <a:tabLst>
                          <a:tab pos="5486400" algn="r"/>
                        </a:tabLst>
                      </a:pPr>
                      <a:r>
                        <a:rPr lang="en-US" sz="1500" spc="-10">
                          <a:effectLst/>
                        </a:rPr>
                        <a:t>Fixed</a:t>
                      </a:r>
                      <a:endParaRPr lang="en-US" sz="2000" spc="-10">
                        <a:effectLst/>
                        <a:latin typeface="Garamond"/>
                        <a:ea typeface="Times New Roman"/>
                        <a:cs typeface="Times New Roman"/>
                      </a:endParaRPr>
                    </a:p>
                  </a:txBody>
                  <a:tcPr marL="111776" marR="111776" marT="0" marB="0" anchor="ctr"/>
                </a:tc>
                <a:tc>
                  <a:txBody>
                    <a:bodyPr/>
                    <a:lstStyle/>
                    <a:p>
                      <a:pPr marL="0" marR="0" algn="l">
                        <a:lnSpc>
                          <a:spcPct val="100000"/>
                        </a:lnSpc>
                        <a:spcBef>
                          <a:spcPts val="0"/>
                        </a:spcBef>
                        <a:spcAft>
                          <a:spcPts val="0"/>
                        </a:spcAft>
                        <a:tabLst>
                          <a:tab pos="5486400" algn="r"/>
                        </a:tabLst>
                      </a:pPr>
                      <a:r>
                        <a:rPr lang="en-US" sz="1500" spc="-10">
                          <a:effectLst/>
                        </a:rPr>
                        <a:t>Absolute</a:t>
                      </a:r>
                      <a:endParaRPr lang="en-US" sz="2000" spc="-10">
                        <a:effectLst/>
                        <a:latin typeface="Garamond"/>
                        <a:ea typeface="Times New Roman"/>
                        <a:cs typeface="Times New Roman"/>
                      </a:endParaRPr>
                    </a:p>
                  </a:txBody>
                  <a:tcPr marL="111776" marR="111776" marT="0" marB="0" anchor="ctr"/>
                </a:tc>
                <a:tc>
                  <a:txBody>
                    <a:bodyPr/>
                    <a:lstStyle/>
                    <a:p>
                      <a:pPr marL="0" marR="0" algn="l">
                        <a:lnSpc>
                          <a:spcPct val="100000"/>
                        </a:lnSpc>
                        <a:spcBef>
                          <a:spcPts val="0"/>
                        </a:spcBef>
                        <a:spcAft>
                          <a:spcPts val="0"/>
                        </a:spcAft>
                        <a:tabLst>
                          <a:tab pos="5486400" algn="r"/>
                        </a:tabLst>
                      </a:pPr>
                      <a:r>
                        <a:rPr lang="en-US" sz="1500" spc="-10">
                          <a:effectLst/>
                        </a:rPr>
                        <a:t>Direct</a:t>
                      </a:r>
                      <a:endParaRPr lang="en-US" sz="2000" spc="-10">
                        <a:effectLst/>
                        <a:latin typeface="Garamond"/>
                        <a:ea typeface="Times New Roman"/>
                        <a:cs typeface="Times New Roman"/>
                      </a:endParaRPr>
                    </a:p>
                  </a:txBody>
                  <a:tcPr marL="111776" marR="111776" marT="0" marB="0" anchor="ctr"/>
                </a:tc>
                <a:tc>
                  <a:txBody>
                    <a:bodyPr/>
                    <a:lstStyle/>
                    <a:p>
                      <a:pPr marL="0" marR="0" algn="l">
                        <a:lnSpc>
                          <a:spcPct val="100000"/>
                        </a:lnSpc>
                        <a:spcBef>
                          <a:spcPts val="0"/>
                        </a:spcBef>
                        <a:spcAft>
                          <a:spcPts val="0"/>
                        </a:spcAft>
                        <a:tabLst>
                          <a:tab pos="5486400" algn="r"/>
                        </a:tabLst>
                      </a:pPr>
                      <a:r>
                        <a:rPr lang="en-US" sz="1500" spc="-10">
                          <a:effectLst/>
                        </a:rPr>
                        <a:t>Visual</a:t>
                      </a:r>
                      <a:endParaRPr lang="en-US" sz="2000" spc="-10">
                        <a:effectLst/>
                        <a:latin typeface="Garamond"/>
                        <a:ea typeface="Times New Roman"/>
                        <a:cs typeface="Times New Roman"/>
                      </a:endParaRPr>
                    </a:p>
                  </a:txBody>
                  <a:tcPr marL="119020" marR="119020" marT="44504" marB="44504" anchor="ctr"/>
                </a:tc>
                <a:tc>
                  <a:txBody>
                    <a:bodyPr/>
                    <a:lstStyle/>
                    <a:p>
                      <a:pPr marL="0" marR="0" algn="l">
                        <a:lnSpc>
                          <a:spcPct val="100000"/>
                        </a:lnSpc>
                        <a:spcBef>
                          <a:spcPts val="0"/>
                        </a:spcBef>
                        <a:spcAft>
                          <a:spcPts val="0"/>
                        </a:spcAft>
                        <a:tabLst>
                          <a:tab pos="5486400" algn="r"/>
                        </a:tabLst>
                      </a:pPr>
                      <a:r>
                        <a:rPr lang="en-US" sz="1500" spc="-10">
                          <a:effectLst/>
                        </a:rPr>
                        <a:t>No</a:t>
                      </a:r>
                      <a:endParaRPr lang="en-US" sz="2000" spc="-10">
                        <a:effectLst/>
                        <a:latin typeface="Garamond"/>
                        <a:ea typeface="Times New Roman"/>
                        <a:cs typeface="Times New Roman"/>
                      </a:endParaRPr>
                    </a:p>
                  </a:txBody>
                  <a:tcPr marL="111776" marR="111776" marT="0" marB="0" anchor="ctr"/>
                </a:tc>
                <a:tc>
                  <a:txBody>
                    <a:bodyPr/>
                    <a:lstStyle/>
                    <a:p>
                      <a:pPr marL="0" marR="0" algn="l">
                        <a:lnSpc>
                          <a:spcPct val="100000"/>
                        </a:lnSpc>
                        <a:spcBef>
                          <a:spcPts val="0"/>
                        </a:spcBef>
                        <a:spcAft>
                          <a:spcPts val="0"/>
                        </a:spcAft>
                        <a:tabLst>
                          <a:tab pos="5486400" algn="r"/>
                        </a:tabLst>
                      </a:pPr>
                      <a:r>
                        <a:rPr lang="en-US" sz="1500" spc="-10" dirty="0">
                          <a:effectLst/>
                        </a:rPr>
                        <a:t>Yes</a:t>
                      </a:r>
                      <a:endParaRPr lang="en-US" sz="2000" spc="-10" dirty="0">
                        <a:effectLst/>
                        <a:latin typeface="Garamond"/>
                        <a:ea typeface="Times New Roman"/>
                        <a:cs typeface="Times New Roman"/>
                      </a:endParaRPr>
                    </a:p>
                  </a:txBody>
                  <a:tcPr marL="111776" marR="111776" marT="0" marB="0" anchor="ctr"/>
                </a:tc>
                <a:extLst>
                  <a:ext uri="{0D108BD9-81ED-4DB2-BD59-A6C34878D82A}">
                    <a16:rowId xmlns:a16="http://schemas.microsoft.com/office/drawing/2014/main" val="10005"/>
                  </a:ext>
                </a:extLst>
              </a:tr>
              <a:tr h="423058">
                <a:tc>
                  <a:txBody>
                    <a:bodyPr/>
                    <a:lstStyle/>
                    <a:p>
                      <a:pPr marL="0" marR="0" algn="l">
                        <a:lnSpc>
                          <a:spcPct val="100000"/>
                        </a:lnSpc>
                        <a:spcBef>
                          <a:spcPts val="0"/>
                        </a:spcBef>
                        <a:spcAft>
                          <a:spcPts val="0"/>
                        </a:spcAft>
                        <a:tabLst>
                          <a:tab pos="5486400" algn="r"/>
                        </a:tabLst>
                      </a:pPr>
                      <a:r>
                        <a:rPr lang="en-US" sz="1500" spc="-10">
                          <a:effectLst/>
                        </a:rPr>
                        <a:t>Touchpad</a:t>
                      </a:r>
                      <a:endParaRPr lang="en-US" sz="2000" spc="-10">
                        <a:effectLst/>
                        <a:latin typeface="Garamond"/>
                        <a:ea typeface="Times New Roman"/>
                        <a:cs typeface="Times New Roman"/>
                      </a:endParaRPr>
                    </a:p>
                  </a:txBody>
                  <a:tcPr marL="111776" marR="111776" marT="0" marB="0" anchor="ctr"/>
                </a:tc>
                <a:tc>
                  <a:txBody>
                    <a:bodyPr/>
                    <a:lstStyle/>
                    <a:p>
                      <a:pPr marL="0" marR="0" algn="l">
                        <a:lnSpc>
                          <a:spcPct val="100000"/>
                        </a:lnSpc>
                        <a:spcBef>
                          <a:spcPts val="0"/>
                        </a:spcBef>
                        <a:spcAft>
                          <a:spcPts val="0"/>
                        </a:spcAft>
                        <a:tabLst>
                          <a:tab pos="5486400" algn="r"/>
                        </a:tabLst>
                      </a:pPr>
                      <a:r>
                        <a:rPr lang="en-US" sz="1500" spc="-10">
                          <a:effectLst/>
                        </a:rPr>
                        <a:t>Fixed</a:t>
                      </a:r>
                      <a:endParaRPr lang="en-US" sz="2000" spc="-10">
                        <a:effectLst/>
                        <a:latin typeface="Garamond"/>
                        <a:ea typeface="Times New Roman"/>
                        <a:cs typeface="Times New Roman"/>
                      </a:endParaRPr>
                    </a:p>
                  </a:txBody>
                  <a:tcPr marL="111776" marR="111776" marT="0" marB="0" anchor="ctr"/>
                </a:tc>
                <a:tc>
                  <a:txBody>
                    <a:bodyPr/>
                    <a:lstStyle/>
                    <a:p>
                      <a:pPr marL="0" marR="0" algn="l">
                        <a:lnSpc>
                          <a:spcPct val="100000"/>
                        </a:lnSpc>
                        <a:spcBef>
                          <a:spcPts val="0"/>
                        </a:spcBef>
                        <a:spcAft>
                          <a:spcPts val="0"/>
                        </a:spcAft>
                        <a:tabLst>
                          <a:tab pos="5486400" algn="r"/>
                        </a:tabLst>
                      </a:pPr>
                      <a:r>
                        <a:rPr lang="en-US" sz="1500" spc="-10">
                          <a:effectLst/>
                        </a:rPr>
                        <a:t>Relative</a:t>
                      </a:r>
                      <a:endParaRPr lang="en-US" sz="2000" spc="-10">
                        <a:effectLst/>
                        <a:latin typeface="Garamond"/>
                        <a:ea typeface="Times New Roman"/>
                        <a:cs typeface="Times New Roman"/>
                      </a:endParaRPr>
                    </a:p>
                  </a:txBody>
                  <a:tcPr marL="111776" marR="111776" marT="0" marB="0" anchor="ctr"/>
                </a:tc>
                <a:tc>
                  <a:txBody>
                    <a:bodyPr/>
                    <a:lstStyle/>
                    <a:p>
                      <a:pPr marL="0" marR="0" algn="l">
                        <a:lnSpc>
                          <a:spcPct val="100000"/>
                        </a:lnSpc>
                        <a:spcBef>
                          <a:spcPts val="0"/>
                        </a:spcBef>
                        <a:spcAft>
                          <a:spcPts val="0"/>
                        </a:spcAft>
                        <a:tabLst>
                          <a:tab pos="5486400" algn="r"/>
                        </a:tabLst>
                      </a:pPr>
                      <a:r>
                        <a:rPr lang="en-US" sz="1500" spc="-10">
                          <a:effectLst/>
                        </a:rPr>
                        <a:t>Indirect</a:t>
                      </a:r>
                      <a:endParaRPr lang="en-US" sz="2000" spc="-10">
                        <a:effectLst/>
                        <a:latin typeface="Garamond"/>
                        <a:ea typeface="Times New Roman"/>
                        <a:cs typeface="Times New Roman"/>
                      </a:endParaRPr>
                    </a:p>
                  </a:txBody>
                  <a:tcPr marL="111776" marR="111776" marT="0" marB="0" anchor="ctr"/>
                </a:tc>
                <a:tc>
                  <a:txBody>
                    <a:bodyPr/>
                    <a:lstStyle/>
                    <a:p>
                      <a:pPr marL="0" marR="0" algn="l">
                        <a:lnSpc>
                          <a:spcPct val="100000"/>
                        </a:lnSpc>
                        <a:spcBef>
                          <a:spcPts val="0"/>
                        </a:spcBef>
                        <a:spcAft>
                          <a:spcPts val="0"/>
                        </a:spcAft>
                        <a:tabLst>
                          <a:tab pos="5486400" algn="r"/>
                        </a:tabLst>
                      </a:pPr>
                      <a:r>
                        <a:rPr lang="en-US" sz="1500" spc="-10">
                          <a:effectLst/>
                        </a:rPr>
                        <a:t>None</a:t>
                      </a:r>
                      <a:endParaRPr lang="en-US" sz="2000" spc="-10">
                        <a:effectLst/>
                        <a:latin typeface="Garamond"/>
                        <a:ea typeface="Times New Roman"/>
                        <a:cs typeface="Times New Roman"/>
                      </a:endParaRPr>
                    </a:p>
                  </a:txBody>
                  <a:tcPr marL="119020" marR="119020" marT="44504" marB="44504" anchor="ctr"/>
                </a:tc>
                <a:tc>
                  <a:txBody>
                    <a:bodyPr/>
                    <a:lstStyle/>
                    <a:p>
                      <a:pPr marL="0" marR="0" algn="l">
                        <a:lnSpc>
                          <a:spcPct val="100000"/>
                        </a:lnSpc>
                        <a:spcBef>
                          <a:spcPts val="0"/>
                        </a:spcBef>
                        <a:spcAft>
                          <a:spcPts val="0"/>
                        </a:spcAft>
                        <a:tabLst>
                          <a:tab pos="5486400" algn="r"/>
                        </a:tabLst>
                      </a:pPr>
                      <a:r>
                        <a:rPr lang="en-US" sz="1500" spc="-10">
                          <a:effectLst/>
                        </a:rPr>
                        <a:t>Yes</a:t>
                      </a:r>
                      <a:endParaRPr lang="en-US" sz="2000" spc="-10">
                        <a:effectLst/>
                        <a:latin typeface="Garamond"/>
                        <a:ea typeface="Times New Roman"/>
                        <a:cs typeface="Times New Roman"/>
                      </a:endParaRPr>
                    </a:p>
                  </a:txBody>
                  <a:tcPr marL="111776" marR="111776" marT="0" marB="0" anchor="ctr"/>
                </a:tc>
                <a:tc>
                  <a:txBody>
                    <a:bodyPr/>
                    <a:lstStyle/>
                    <a:p>
                      <a:pPr marL="0" marR="0" algn="l">
                        <a:lnSpc>
                          <a:spcPct val="100000"/>
                        </a:lnSpc>
                        <a:spcBef>
                          <a:spcPts val="0"/>
                        </a:spcBef>
                        <a:spcAft>
                          <a:spcPts val="0"/>
                        </a:spcAft>
                        <a:tabLst>
                          <a:tab pos="5486400" algn="r"/>
                        </a:tabLst>
                      </a:pPr>
                      <a:r>
                        <a:rPr lang="en-US" sz="1500" spc="-10" dirty="0">
                          <a:effectLst/>
                        </a:rPr>
                        <a:t>Yes</a:t>
                      </a:r>
                      <a:endParaRPr lang="en-US" sz="2000" spc="-10" dirty="0">
                        <a:effectLst/>
                        <a:latin typeface="Garamond"/>
                        <a:ea typeface="Times New Roman"/>
                        <a:cs typeface="Times New Roman"/>
                      </a:endParaRPr>
                    </a:p>
                  </a:txBody>
                  <a:tcPr marL="111776" marR="111776" marT="0" marB="0" anchor="ctr"/>
                </a:tc>
                <a:extLst>
                  <a:ext uri="{0D108BD9-81ED-4DB2-BD59-A6C34878D82A}">
                    <a16:rowId xmlns:a16="http://schemas.microsoft.com/office/drawing/2014/main" val="10006"/>
                  </a:ext>
                </a:extLst>
              </a:tr>
              <a:tr h="668101">
                <a:tc>
                  <a:txBody>
                    <a:bodyPr/>
                    <a:lstStyle/>
                    <a:p>
                      <a:pPr marL="0" marR="0" algn="l">
                        <a:lnSpc>
                          <a:spcPct val="100000"/>
                        </a:lnSpc>
                        <a:spcBef>
                          <a:spcPts val="0"/>
                        </a:spcBef>
                        <a:spcAft>
                          <a:spcPts val="0"/>
                        </a:spcAft>
                        <a:tabLst>
                          <a:tab pos="5486400" algn="r"/>
                        </a:tabLst>
                      </a:pPr>
                      <a:r>
                        <a:rPr lang="en-US" sz="1500" spc="-10">
                          <a:effectLst/>
                        </a:rPr>
                        <a:t>Isometric Joystick</a:t>
                      </a:r>
                      <a:endParaRPr lang="en-US" sz="2000" spc="-10">
                        <a:effectLst/>
                        <a:latin typeface="Garamond"/>
                        <a:ea typeface="Times New Roman"/>
                        <a:cs typeface="Times New Roman"/>
                      </a:endParaRPr>
                    </a:p>
                  </a:txBody>
                  <a:tcPr marL="111776" marR="111776" marT="0" marB="0" anchor="ctr"/>
                </a:tc>
                <a:tc>
                  <a:txBody>
                    <a:bodyPr/>
                    <a:lstStyle/>
                    <a:p>
                      <a:pPr marL="0" marR="0" algn="l">
                        <a:lnSpc>
                          <a:spcPct val="100000"/>
                        </a:lnSpc>
                        <a:spcBef>
                          <a:spcPts val="0"/>
                        </a:spcBef>
                        <a:spcAft>
                          <a:spcPts val="0"/>
                        </a:spcAft>
                        <a:tabLst>
                          <a:tab pos="5486400" algn="r"/>
                        </a:tabLst>
                      </a:pPr>
                      <a:r>
                        <a:rPr lang="en-US" sz="1500" spc="-10">
                          <a:effectLst/>
                        </a:rPr>
                        <a:t>Fixed</a:t>
                      </a:r>
                      <a:endParaRPr lang="en-US" sz="2000" spc="-10">
                        <a:effectLst/>
                        <a:latin typeface="Garamond"/>
                        <a:ea typeface="Times New Roman"/>
                        <a:cs typeface="Times New Roman"/>
                      </a:endParaRPr>
                    </a:p>
                  </a:txBody>
                  <a:tcPr marL="111776" marR="111776" marT="0" marB="0" anchor="ctr"/>
                </a:tc>
                <a:tc>
                  <a:txBody>
                    <a:bodyPr/>
                    <a:lstStyle/>
                    <a:p>
                      <a:pPr marL="0" marR="0" algn="l">
                        <a:lnSpc>
                          <a:spcPct val="100000"/>
                        </a:lnSpc>
                        <a:spcBef>
                          <a:spcPts val="0"/>
                        </a:spcBef>
                        <a:spcAft>
                          <a:spcPts val="0"/>
                        </a:spcAft>
                        <a:tabLst>
                          <a:tab pos="5486400" algn="r"/>
                        </a:tabLst>
                      </a:pPr>
                      <a:r>
                        <a:rPr lang="en-US" sz="1500" spc="-10">
                          <a:effectLst/>
                        </a:rPr>
                        <a:t>Relative</a:t>
                      </a:r>
                      <a:endParaRPr lang="en-US" sz="2000" spc="-10">
                        <a:effectLst/>
                        <a:latin typeface="Garamond"/>
                        <a:ea typeface="Times New Roman"/>
                        <a:cs typeface="Times New Roman"/>
                      </a:endParaRPr>
                    </a:p>
                  </a:txBody>
                  <a:tcPr marL="111776" marR="111776" marT="0" marB="0" anchor="ctr"/>
                </a:tc>
                <a:tc>
                  <a:txBody>
                    <a:bodyPr/>
                    <a:lstStyle/>
                    <a:p>
                      <a:pPr marL="0" marR="0" algn="l">
                        <a:lnSpc>
                          <a:spcPct val="100000"/>
                        </a:lnSpc>
                        <a:spcBef>
                          <a:spcPts val="0"/>
                        </a:spcBef>
                        <a:spcAft>
                          <a:spcPts val="0"/>
                        </a:spcAft>
                        <a:tabLst>
                          <a:tab pos="5486400" algn="r"/>
                        </a:tabLst>
                      </a:pPr>
                      <a:r>
                        <a:rPr lang="en-US" sz="1500" spc="-10">
                          <a:effectLst/>
                        </a:rPr>
                        <a:t>Indirect</a:t>
                      </a:r>
                      <a:endParaRPr lang="en-US" sz="2000" spc="-10">
                        <a:effectLst/>
                        <a:latin typeface="Garamond"/>
                        <a:ea typeface="Times New Roman"/>
                        <a:cs typeface="Times New Roman"/>
                      </a:endParaRPr>
                    </a:p>
                  </a:txBody>
                  <a:tcPr marL="111776" marR="111776" marT="0" marB="0" anchor="ctr"/>
                </a:tc>
                <a:tc>
                  <a:txBody>
                    <a:bodyPr/>
                    <a:lstStyle/>
                    <a:p>
                      <a:pPr marL="0" marR="0" algn="l">
                        <a:lnSpc>
                          <a:spcPct val="100000"/>
                        </a:lnSpc>
                        <a:spcBef>
                          <a:spcPts val="0"/>
                        </a:spcBef>
                        <a:spcAft>
                          <a:spcPts val="0"/>
                        </a:spcAft>
                        <a:tabLst>
                          <a:tab pos="5486400" algn="r"/>
                        </a:tabLst>
                      </a:pPr>
                      <a:r>
                        <a:rPr lang="en-US" sz="1500" spc="-10">
                          <a:effectLst/>
                        </a:rPr>
                        <a:t>None</a:t>
                      </a:r>
                      <a:endParaRPr lang="en-US" sz="2000" spc="-10">
                        <a:effectLst/>
                        <a:latin typeface="Garamond"/>
                        <a:ea typeface="Times New Roman"/>
                        <a:cs typeface="Times New Roman"/>
                      </a:endParaRPr>
                    </a:p>
                  </a:txBody>
                  <a:tcPr marL="119020" marR="119020" marT="44504" marB="44504" anchor="ctr"/>
                </a:tc>
                <a:tc>
                  <a:txBody>
                    <a:bodyPr/>
                    <a:lstStyle/>
                    <a:p>
                      <a:pPr marL="0" marR="0" algn="l">
                        <a:lnSpc>
                          <a:spcPct val="100000"/>
                        </a:lnSpc>
                        <a:spcBef>
                          <a:spcPts val="0"/>
                        </a:spcBef>
                        <a:spcAft>
                          <a:spcPts val="0"/>
                        </a:spcAft>
                        <a:tabLst>
                          <a:tab pos="5486400" algn="r"/>
                        </a:tabLst>
                      </a:pPr>
                      <a:r>
                        <a:rPr lang="en-US" sz="1500" spc="-10">
                          <a:effectLst/>
                        </a:rPr>
                        <a:t>No</a:t>
                      </a:r>
                      <a:endParaRPr lang="en-US" sz="2000" spc="-10">
                        <a:effectLst/>
                        <a:latin typeface="Garamond"/>
                        <a:ea typeface="Times New Roman"/>
                        <a:cs typeface="Times New Roman"/>
                      </a:endParaRPr>
                    </a:p>
                  </a:txBody>
                  <a:tcPr marL="111776" marR="111776" marT="0" marB="0" anchor="ctr"/>
                </a:tc>
                <a:tc>
                  <a:txBody>
                    <a:bodyPr/>
                    <a:lstStyle/>
                    <a:p>
                      <a:pPr marL="0" marR="0" algn="l">
                        <a:lnSpc>
                          <a:spcPct val="100000"/>
                        </a:lnSpc>
                        <a:spcBef>
                          <a:spcPts val="0"/>
                        </a:spcBef>
                        <a:spcAft>
                          <a:spcPts val="0"/>
                        </a:spcAft>
                        <a:tabLst>
                          <a:tab pos="5486400" algn="r"/>
                        </a:tabLst>
                      </a:pPr>
                      <a:r>
                        <a:rPr lang="en-US" sz="1500" spc="-10" dirty="0">
                          <a:effectLst/>
                        </a:rPr>
                        <a:t>No</a:t>
                      </a:r>
                      <a:endParaRPr lang="en-US" sz="2000" spc="-10" dirty="0">
                        <a:effectLst/>
                        <a:latin typeface="Garamond"/>
                        <a:ea typeface="Times New Roman"/>
                        <a:cs typeface="Times New Roman"/>
                      </a:endParaRPr>
                    </a:p>
                  </a:txBody>
                  <a:tcPr marL="111776" marR="111776" marT="0" marB="0" anchor="ctr"/>
                </a:tc>
                <a:extLst>
                  <a:ext uri="{0D108BD9-81ED-4DB2-BD59-A6C34878D82A}">
                    <a16:rowId xmlns:a16="http://schemas.microsoft.com/office/drawing/2014/main" val="10007"/>
                  </a:ext>
                </a:extLst>
              </a:tr>
              <a:tr h="423058">
                <a:tc>
                  <a:txBody>
                    <a:bodyPr/>
                    <a:lstStyle/>
                    <a:p>
                      <a:pPr marL="0" marR="0" algn="l">
                        <a:lnSpc>
                          <a:spcPct val="100000"/>
                        </a:lnSpc>
                        <a:spcBef>
                          <a:spcPts val="0"/>
                        </a:spcBef>
                        <a:spcAft>
                          <a:spcPts val="0"/>
                        </a:spcAft>
                        <a:tabLst>
                          <a:tab pos="5486400" algn="r"/>
                        </a:tabLst>
                      </a:pPr>
                      <a:r>
                        <a:rPr lang="en-US" sz="1500" spc="-10">
                          <a:effectLst/>
                        </a:rPr>
                        <a:t>Isotonic Joystick</a:t>
                      </a:r>
                      <a:endParaRPr lang="en-US" sz="2000" spc="-10">
                        <a:effectLst/>
                        <a:latin typeface="Garamond"/>
                        <a:ea typeface="Times New Roman"/>
                        <a:cs typeface="Times New Roman"/>
                      </a:endParaRPr>
                    </a:p>
                  </a:txBody>
                  <a:tcPr marL="111776" marR="111776" marT="0" marB="0" anchor="ctr"/>
                </a:tc>
                <a:tc>
                  <a:txBody>
                    <a:bodyPr/>
                    <a:lstStyle/>
                    <a:p>
                      <a:pPr marL="0" marR="0" algn="l">
                        <a:lnSpc>
                          <a:spcPct val="100000"/>
                        </a:lnSpc>
                        <a:spcBef>
                          <a:spcPts val="0"/>
                        </a:spcBef>
                        <a:spcAft>
                          <a:spcPts val="0"/>
                        </a:spcAft>
                        <a:tabLst>
                          <a:tab pos="5486400" algn="r"/>
                        </a:tabLst>
                      </a:pPr>
                      <a:r>
                        <a:rPr lang="en-US" sz="1500" spc="-10">
                          <a:effectLst/>
                        </a:rPr>
                        <a:t>Fixed</a:t>
                      </a:r>
                      <a:endParaRPr lang="en-US" sz="2000" spc="-10">
                        <a:effectLst/>
                        <a:latin typeface="Garamond"/>
                        <a:ea typeface="Times New Roman"/>
                        <a:cs typeface="Times New Roman"/>
                      </a:endParaRPr>
                    </a:p>
                  </a:txBody>
                  <a:tcPr marL="111776" marR="111776" marT="0" marB="0" anchor="ctr"/>
                </a:tc>
                <a:tc>
                  <a:txBody>
                    <a:bodyPr/>
                    <a:lstStyle/>
                    <a:p>
                      <a:pPr marL="0" marR="0" algn="l">
                        <a:lnSpc>
                          <a:spcPct val="100000"/>
                        </a:lnSpc>
                        <a:spcBef>
                          <a:spcPts val="0"/>
                        </a:spcBef>
                        <a:spcAft>
                          <a:spcPts val="0"/>
                        </a:spcAft>
                        <a:tabLst>
                          <a:tab pos="5486400" algn="r"/>
                        </a:tabLst>
                      </a:pPr>
                      <a:r>
                        <a:rPr lang="en-US" sz="1500" spc="-10">
                          <a:effectLst/>
                        </a:rPr>
                        <a:t>Relative</a:t>
                      </a:r>
                      <a:endParaRPr lang="en-US" sz="2000" spc="-10">
                        <a:effectLst/>
                        <a:latin typeface="Garamond"/>
                        <a:ea typeface="Times New Roman"/>
                        <a:cs typeface="Times New Roman"/>
                      </a:endParaRPr>
                    </a:p>
                  </a:txBody>
                  <a:tcPr marL="111776" marR="111776" marT="0" marB="0" anchor="ctr"/>
                </a:tc>
                <a:tc>
                  <a:txBody>
                    <a:bodyPr/>
                    <a:lstStyle/>
                    <a:p>
                      <a:pPr marL="0" marR="0" algn="l">
                        <a:lnSpc>
                          <a:spcPct val="100000"/>
                        </a:lnSpc>
                        <a:spcBef>
                          <a:spcPts val="0"/>
                        </a:spcBef>
                        <a:spcAft>
                          <a:spcPts val="0"/>
                        </a:spcAft>
                        <a:tabLst>
                          <a:tab pos="5486400" algn="r"/>
                        </a:tabLst>
                      </a:pPr>
                      <a:r>
                        <a:rPr lang="en-US" sz="1500" spc="-10">
                          <a:effectLst/>
                        </a:rPr>
                        <a:t>Indirect</a:t>
                      </a:r>
                      <a:endParaRPr lang="en-US" sz="2000" spc="-10">
                        <a:effectLst/>
                        <a:latin typeface="Garamond"/>
                        <a:ea typeface="Times New Roman"/>
                        <a:cs typeface="Times New Roman"/>
                      </a:endParaRPr>
                    </a:p>
                  </a:txBody>
                  <a:tcPr marL="111776" marR="111776" marT="0" marB="0" anchor="ctr"/>
                </a:tc>
                <a:tc>
                  <a:txBody>
                    <a:bodyPr/>
                    <a:lstStyle/>
                    <a:p>
                      <a:pPr marL="0" marR="0" algn="l">
                        <a:lnSpc>
                          <a:spcPct val="100000"/>
                        </a:lnSpc>
                        <a:spcBef>
                          <a:spcPts val="0"/>
                        </a:spcBef>
                        <a:spcAft>
                          <a:spcPts val="0"/>
                        </a:spcAft>
                        <a:tabLst>
                          <a:tab pos="5486400" algn="r"/>
                        </a:tabLst>
                      </a:pPr>
                      <a:r>
                        <a:rPr lang="en-US" sz="1500" spc="-10">
                          <a:effectLst/>
                        </a:rPr>
                        <a:t>Visual</a:t>
                      </a:r>
                      <a:endParaRPr lang="en-US" sz="2000" spc="-10">
                        <a:effectLst/>
                        <a:latin typeface="Garamond"/>
                        <a:ea typeface="Times New Roman"/>
                        <a:cs typeface="Times New Roman"/>
                      </a:endParaRPr>
                    </a:p>
                  </a:txBody>
                  <a:tcPr marL="119020" marR="119020" marT="44504" marB="44504" anchor="ctr"/>
                </a:tc>
                <a:tc>
                  <a:txBody>
                    <a:bodyPr/>
                    <a:lstStyle/>
                    <a:p>
                      <a:pPr marL="0" marR="0" algn="l">
                        <a:lnSpc>
                          <a:spcPct val="100000"/>
                        </a:lnSpc>
                        <a:spcBef>
                          <a:spcPts val="0"/>
                        </a:spcBef>
                        <a:spcAft>
                          <a:spcPts val="0"/>
                        </a:spcAft>
                        <a:tabLst>
                          <a:tab pos="5486400" algn="r"/>
                        </a:tabLst>
                      </a:pPr>
                      <a:r>
                        <a:rPr lang="en-US" sz="1500" spc="-10">
                          <a:effectLst/>
                        </a:rPr>
                        <a:t>No</a:t>
                      </a:r>
                      <a:endParaRPr lang="en-US" sz="2000" spc="-10">
                        <a:effectLst/>
                        <a:latin typeface="Garamond"/>
                        <a:ea typeface="Times New Roman"/>
                        <a:cs typeface="Times New Roman"/>
                      </a:endParaRPr>
                    </a:p>
                  </a:txBody>
                  <a:tcPr marL="111776" marR="111776" marT="0" marB="0" anchor="ctr"/>
                </a:tc>
                <a:tc>
                  <a:txBody>
                    <a:bodyPr/>
                    <a:lstStyle/>
                    <a:p>
                      <a:pPr marL="0" marR="0" algn="l">
                        <a:lnSpc>
                          <a:spcPct val="100000"/>
                        </a:lnSpc>
                        <a:spcBef>
                          <a:spcPts val="0"/>
                        </a:spcBef>
                        <a:spcAft>
                          <a:spcPts val="0"/>
                        </a:spcAft>
                        <a:tabLst>
                          <a:tab pos="5486400" algn="r"/>
                        </a:tabLst>
                      </a:pPr>
                      <a:r>
                        <a:rPr lang="en-US" sz="1500" spc="-10" dirty="0">
                          <a:effectLst/>
                        </a:rPr>
                        <a:t>No</a:t>
                      </a:r>
                      <a:endParaRPr lang="en-US" sz="2000" spc="-10" dirty="0">
                        <a:effectLst/>
                        <a:latin typeface="Garamond"/>
                        <a:ea typeface="Times New Roman"/>
                        <a:cs typeface="Times New Roman"/>
                      </a:endParaRPr>
                    </a:p>
                  </a:txBody>
                  <a:tcPr marL="111776" marR="111776" marT="0" marB="0" anchor="ctr"/>
                </a:tc>
                <a:extLst>
                  <a:ext uri="{0D108BD9-81ED-4DB2-BD59-A6C34878D82A}">
                    <a16:rowId xmlns:a16="http://schemas.microsoft.com/office/drawing/2014/main" val="10008"/>
                  </a:ext>
                </a:extLst>
              </a:tr>
            </a:tbl>
          </a:graphicData>
        </a:graphic>
      </p:graphicFrame>
      <p:sp>
        <p:nvSpPr>
          <p:cNvPr id="3" name="Date Placeholder 2"/>
          <p:cNvSpPr>
            <a:spLocks noGrp="1"/>
          </p:cNvSpPr>
          <p:nvPr>
            <p:ph type="dt" sz="half" idx="10"/>
          </p:nvPr>
        </p:nvSpPr>
        <p:spPr/>
        <p:txBody>
          <a:bodyPr/>
          <a:lstStyle/>
          <a:p>
            <a:r>
              <a:rPr lang="en-US"/>
              <a:t>HCI</a:t>
            </a:r>
          </a:p>
        </p:txBody>
      </p:sp>
      <p:sp>
        <p:nvSpPr>
          <p:cNvPr id="4" name="Footer Placeholder 3"/>
          <p:cNvSpPr>
            <a:spLocks noGrp="1"/>
          </p:cNvSpPr>
          <p:nvPr>
            <p:ph type="ftr" sz="quarter" idx="11"/>
          </p:nvPr>
        </p:nvSpPr>
        <p:spPr/>
        <p:txBody>
          <a:bodyPr/>
          <a:lstStyle/>
          <a:p>
            <a:r>
              <a:rPr lang="en-US"/>
              <a:t>Interaction Devices</a:t>
            </a:r>
          </a:p>
        </p:txBody>
      </p:sp>
      <p:sp>
        <p:nvSpPr>
          <p:cNvPr id="5" name="Slide Number Placeholder 4"/>
          <p:cNvSpPr>
            <a:spLocks noGrp="1"/>
          </p:cNvSpPr>
          <p:nvPr>
            <p:ph type="sldNum" sz="quarter" idx="12"/>
          </p:nvPr>
        </p:nvSpPr>
        <p:spPr/>
        <p:txBody>
          <a:bodyPr/>
          <a:lstStyle/>
          <a:p>
            <a:fld id="{C0F4FBFA-1248-4AAF-9253-30F121885773}" type="slidenum">
              <a:rPr lang="en-US" smtClean="0"/>
              <a:t>59</a:t>
            </a:fld>
            <a:endParaRPr lang="en-US"/>
          </a:p>
        </p:txBody>
      </p:sp>
    </p:spTree>
    <p:extLst>
      <p:ext uri="{BB962C8B-B14F-4D97-AF65-F5344CB8AC3E}">
        <p14:creationId xmlns:p14="http://schemas.microsoft.com/office/powerpoint/2010/main" val="3727446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These?</a:t>
            </a: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599684"/>
            <a:ext cx="2218223" cy="1889125"/>
          </a:xfrm>
          <a:prstGeom prst="rect">
            <a:avLst/>
          </a:prstGeom>
          <a:noFill/>
          <a:ln w="6350" cmpd="sng">
            <a:solidFill>
              <a:srgbClr val="000000"/>
            </a:solidFill>
            <a:miter lim="800000"/>
            <a:headEnd/>
            <a:tailEnd/>
          </a:ln>
          <a:effectLst/>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05000"/>
            <a:ext cx="1966595" cy="1889125"/>
          </a:xfrm>
          <a:prstGeom prst="rect">
            <a:avLst/>
          </a:prstGeom>
          <a:noFill/>
          <a:ln w="6350" cmpd="sng">
            <a:solidFill>
              <a:srgbClr val="000000"/>
            </a:solidFill>
            <a:miter lim="800000"/>
            <a:headEnd/>
            <a:tailEnd/>
          </a:ln>
          <a:effectLst/>
        </p:spPr>
      </p:pic>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721788" y="4544878"/>
            <a:ext cx="2006807" cy="1339337"/>
          </a:xfrm>
          <a:prstGeom prst="rect">
            <a:avLst/>
          </a:prstGeom>
          <a:noFill/>
          <a:ln w="6350" cmpd="sng">
            <a:solidFill>
              <a:srgbClr val="000000"/>
            </a:solidFill>
            <a:miter lim="800000"/>
            <a:headEnd/>
            <a:tailEnd/>
          </a:ln>
          <a:effectLst/>
        </p:spPr>
      </p:pic>
      <p:pic>
        <p:nvPicPr>
          <p:cNvPr id="10" name="Picture 9"/>
          <p:cNvPicPr/>
          <p:nvPr/>
        </p:nvPicPr>
        <p:blipFill>
          <a:blip r:embed="rId5">
            <a:extLst>
              <a:ext uri="{28A0092B-C50C-407E-A947-70E740481C1C}">
                <a14:useLocalDpi xmlns:a14="http://schemas.microsoft.com/office/drawing/2010/main" val="0"/>
              </a:ext>
            </a:extLst>
          </a:blip>
          <a:srcRect/>
          <a:stretch>
            <a:fillRect/>
          </a:stretch>
        </p:blipFill>
        <p:spPr bwMode="auto">
          <a:xfrm>
            <a:off x="6477000" y="1828800"/>
            <a:ext cx="1889125" cy="1889125"/>
          </a:xfrm>
          <a:prstGeom prst="rect">
            <a:avLst/>
          </a:prstGeom>
          <a:noFill/>
          <a:ln>
            <a:solidFill>
              <a:schemeClr val="tx1">
                <a:lumMod val="95000"/>
                <a:lumOff val="5000"/>
              </a:schemeClr>
            </a:solidFill>
          </a:ln>
        </p:spPr>
      </p:pic>
      <p:pic>
        <p:nvPicPr>
          <p:cNvPr id="11" name="Content Placeholder 10"/>
          <p:cNvPicPr>
            <a:picLocks noGrp="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3715151" y="4191000"/>
            <a:ext cx="1645920" cy="1371600"/>
          </a:xfrm>
          <a:prstGeom prst="rect">
            <a:avLst/>
          </a:prstGeom>
          <a:noFill/>
          <a:ln>
            <a:solidFill>
              <a:schemeClr val="tx1">
                <a:lumMod val="85000"/>
                <a:lumOff val="15000"/>
              </a:schemeClr>
            </a:solidFill>
          </a:ln>
        </p:spPr>
      </p:pic>
      <p:pic>
        <p:nvPicPr>
          <p:cNvPr id="2050" name="Picture 2" descr="http://a.img-dpreview.com/news/0511/Wacom-6x11_Upw-hand-0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4449257"/>
            <a:ext cx="2326958" cy="1434958"/>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
        <p:nvSpPr>
          <p:cNvPr id="15" name="Date Placeholder 14"/>
          <p:cNvSpPr>
            <a:spLocks noGrp="1"/>
          </p:cNvSpPr>
          <p:nvPr>
            <p:ph type="dt" sz="half" idx="10"/>
          </p:nvPr>
        </p:nvSpPr>
        <p:spPr/>
        <p:txBody>
          <a:bodyPr/>
          <a:lstStyle/>
          <a:p>
            <a:r>
              <a:rPr lang="en-US"/>
              <a:t>HCI</a:t>
            </a:r>
          </a:p>
        </p:txBody>
      </p:sp>
      <p:sp>
        <p:nvSpPr>
          <p:cNvPr id="16" name="Footer Placeholder 15"/>
          <p:cNvSpPr>
            <a:spLocks noGrp="1"/>
          </p:cNvSpPr>
          <p:nvPr>
            <p:ph type="ftr" sz="quarter" idx="11"/>
          </p:nvPr>
        </p:nvSpPr>
        <p:spPr/>
        <p:txBody>
          <a:bodyPr/>
          <a:lstStyle/>
          <a:p>
            <a:r>
              <a:rPr lang="en-US"/>
              <a:t>Interaction Devices</a:t>
            </a:r>
          </a:p>
        </p:txBody>
      </p:sp>
      <p:sp>
        <p:nvSpPr>
          <p:cNvPr id="17" name="Slide Number Placeholder 16"/>
          <p:cNvSpPr>
            <a:spLocks noGrp="1"/>
          </p:cNvSpPr>
          <p:nvPr>
            <p:ph type="sldNum" sz="quarter" idx="12"/>
          </p:nvPr>
        </p:nvSpPr>
        <p:spPr/>
        <p:txBody>
          <a:bodyPr/>
          <a:lstStyle/>
          <a:p>
            <a:fld id="{C0F4FBFA-1248-4AAF-9253-30F121885773}" type="slidenum">
              <a:rPr lang="en-US" smtClean="0"/>
              <a:t>6</a:t>
            </a:fld>
            <a:endParaRPr lang="en-US"/>
          </a:p>
        </p:txBody>
      </p:sp>
    </p:spTree>
    <p:extLst>
      <p:ext uri="{BB962C8B-B14F-4D97-AF65-F5344CB8AC3E}">
        <p14:creationId xmlns:p14="http://schemas.microsoft.com/office/powerpoint/2010/main" val="42821309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a:r>
              <a:rPr lang="en-US" sz="2800" dirty="0">
                <a:solidFill>
                  <a:schemeClr val="accent6">
                    <a:lumMod val="50000"/>
                  </a:schemeClr>
                </a:solidFill>
              </a:rPr>
              <a:t>Summary, Review, &amp; Questions…</a:t>
            </a:r>
          </a:p>
        </p:txBody>
      </p:sp>
      <p:sp>
        <p:nvSpPr>
          <p:cNvPr id="8" name="Text Placeholder 7"/>
          <p:cNvSpPr>
            <a:spLocks noGrp="1"/>
          </p:cNvSpPr>
          <p:nvPr>
            <p:ph type="body" sz="half" idx="2"/>
          </p:nvPr>
        </p:nvSpPr>
        <p:spPr/>
        <p:txBody>
          <a:bodyPr/>
          <a:lstStyle/>
          <a:p>
            <a:pPr algn="ctr"/>
            <a:endParaRPr lang="en-US"/>
          </a:p>
        </p:txBody>
      </p:sp>
      <p:pic>
        <p:nvPicPr>
          <p:cNvPr id="1026" name="Picture 2" descr="C:\Users\Martin Schedlbauer\AppData\Local\Microsoft\Windows\Temporary Internet Files\Content.IE5\RQ7Z4LXW\MC90044142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5694" y="457200"/>
            <a:ext cx="3657143" cy="3657143"/>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HCI</a:t>
            </a:r>
          </a:p>
        </p:txBody>
      </p:sp>
      <p:sp>
        <p:nvSpPr>
          <p:cNvPr id="3" name="Footer Placeholder 2"/>
          <p:cNvSpPr>
            <a:spLocks noGrp="1"/>
          </p:cNvSpPr>
          <p:nvPr>
            <p:ph type="ftr" sz="quarter" idx="11"/>
          </p:nvPr>
        </p:nvSpPr>
        <p:spPr/>
        <p:txBody>
          <a:bodyPr/>
          <a:lstStyle/>
          <a:p>
            <a:r>
              <a:rPr lang="en-US"/>
              <a:t>Interaction Devices</a:t>
            </a:r>
          </a:p>
        </p:txBody>
      </p:sp>
      <p:sp>
        <p:nvSpPr>
          <p:cNvPr id="4" name="Slide Number Placeholder 3"/>
          <p:cNvSpPr>
            <a:spLocks noGrp="1"/>
          </p:cNvSpPr>
          <p:nvPr>
            <p:ph type="sldNum" sz="quarter" idx="12"/>
          </p:nvPr>
        </p:nvSpPr>
        <p:spPr/>
        <p:txBody>
          <a:bodyPr/>
          <a:lstStyle/>
          <a:p>
            <a:fld id="{C0F4FBFA-1248-4AAF-9253-30F121885773}" type="slidenum">
              <a:rPr lang="en-US" smtClean="0"/>
              <a:t>60</a:t>
            </a:fld>
            <a:endParaRPr lang="en-US"/>
          </a:p>
        </p:txBody>
      </p:sp>
    </p:spTree>
    <p:extLst>
      <p:ext uri="{BB962C8B-B14F-4D97-AF65-F5344CB8AC3E}">
        <p14:creationId xmlns:p14="http://schemas.microsoft.com/office/powerpoint/2010/main" val="8298467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2" y="4406900"/>
            <a:ext cx="8116887" cy="1362075"/>
          </a:xfrm>
        </p:spPr>
        <p:txBody>
          <a:bodyPr/>
          <a:lstStyle/>
          <a:p>
            <a:r>
              <a:rPr lang="en-US" dirty="0"/>
              <a:t>Voice Interfaces</a:t>
            </a:r>
          </a:p>
        </p:txBody>
      </p:sp>
      <p:sp>
        <p:nvSpPr>
          <p:cNvPr id="7" name="Text Placeholder 6"/>
          <p:cNvSpPr>
            <a:spLocks noGrp="1"/>
          </p:cNvSpPr>
          <p:nvPr>
            <p:ph type="body" idx="1"/>
          </p:nvPr>
        </p:nvSpPr>
        <p:spPr/>
        <p:txBody>
          <a:bodyPr/>
          <a:lstStyle/>
          <a:p>
            <a:r>
              <a:rPr lang="en-US" dirty="0"/>
              <a:t>Interaction Devices</a:t>
            </a:r>
          </a:p>
        </p:txBody>
      </p:sp>
      <p:sp>
        <p:nvSpPr>
          <p:cNvPr id="10" name="Date Placeholder 9"/>
          <p:cNvSpPr>
            <a:spLocks noGrp="1"/>
          </p:cNvSpPr>
          <p:nvPr>
            <p:ph type="dt" sz="half" idx="10"/>
          </p:nvPr>
        </p:nvSpPr>
        <p:spPr/>
        <p:txBody>
          <a:bodyPr/>
          <a:lstStyle/>
          <a:p>
            <a:r>
              <a:rPr lang="en-US"/>
              <a:t>HCI</a:t>
            </a:r>
          </a:p>
        </p:txBody>
      </p:sp>
      <p:sp>
        <p:nvSpPr>
          <p:cNvPr id="11" name="Footer Placeholder 10"/>
          <p:cNvSpPr>
            <a:spLocks noGrp="1"/>
          </p:cNvSpPr>
          <p:nvPr>
            <p:ph type="ftr" sz="quarter" idx="11"/>
          </p:nvPr>
        </p:nvSpPr>
        <p:spPr/>
        <p:txBody>
          <a:bodyPr/>
          <a:lstStyle/>
          <a:p>
            <a:r>
              <a:rPr lang="en-US"/>
              <a:t>Interaction Devices</a:t>
            </a:r>
          </a:p>
        </p:txBody>
      </p:sp>
      <p:sp>
        <p:nvSpPr>
          <p:cNvPr id="12" name="Slide Number Placeholder 11"/>
          <p:cNvSpPr>
            <a:spLocks noGrp="1"/>
          </p:cNvSpPr>
          <p:nvPr>
            <p:ph type="sldNum" sz="quarter" idx="12"/>
          </p:nvPr>
        </p:nvSpPr>
        <p:spPr/>
        <p:txBody>
          <a:bodyPr/>
          <a:lstStyle/>
          <a:p>
            <a:fld id="{C0F4FBFA-1248-4AAF-9253-30F121885773}" type="slidenum">
              <a:rPr lang="en-US" smtClean="0"/>
              <a:t>61</a:t>
            </a:fld>
            <a:endParaRPr lang="en-US"/>
          </a:p>
        </p:txBody>
      </p:sp>
    </p:spTree>
    <p:extLst>
      <p:ext uri="{BB962C8B-B14F-4D97-AF65-F5344CB8AC3E}">
        <p14:creationId xmlns:p14="http://schemas.microsoft.com/office/powerpoint/2010/main" val="3257212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Voice Interfaces</a:t>
            </a:r>
          </a:p>
        </p:txBody>
      </p:sp>
      <p:sp>
        <p:nvSpPr>
          <p:cNvPr id="8" name="Content Placeholder 7"/>
          <p:cNvSpPr>
            <a:spLocks noGrp="1"/>
          </p:cNvSpPr>
          <p:nvPr>
            <p:ph idx="1"/>
          </p:nvPr>
        </p:nvSpPr>
        <p:spPr/>
        <p:txBody>
          <a:bodyPr/>
          <a:lstStyle/>
          <a:p>
            <a:r>
              <a:rPr lang="en-US" dirty="0"/>
              <a:t>Input:</a:t>
            </a:r>
          </a:p>
          <a:p>
            <a:pPr lvl="1"/>
            <a:r>
              <a:rPr lang="en-US" dirty="0"/>
              <a:t>Voice recognition</a:t>
            </a:r>
          </a:p>
          <a:p>
            <a:pPr lvl="1"/>
            <a:r>
              <a:rPr lang="en-US" u="sng" dirty="0"/>
              <a:t>Example</a:t>
            </a:r>
            <a:r>
              <a:rPr lang="en-US" dirty="0"/>
              <a:t>: Nuance NaturalSpeak</a:t>
            </a:r>
          </a:p>
          <a:p>
            <a:pPr lvl="1"/>
            <a:r>
              <a:rPr lang="en-US" u="sng" dirty="0"/>
              <a:t>Example</a:t>
            </a:r>
            <a:r>
              <a:rPr lang="en-US" dirty="0"/>
              <a:t>: Interactive Voice Response (IVR)</a:t>
            </a:r>
          </a:p>
          <a:p>
            <a:r>
              <a:rPr lang="en-US" dirty="0"/>
              <a:t>Output:</a:t>
            </a:r>
          </a:p>
          <a:p>
            <a:pPr lvl="1"/>
            <a:r>
              <a:rPr lang="en-US" dirty="0"/>
              <a:t>Speech synthesis</a:t>
            </a:r>
          </a:p>
          <a:p>
            <a:pPr lvl="1"/>
            <a:r>
              <a:rPr lang="en-US" u="sng" dirty="0"/>
              <a:t>Example</a:t>
            </a:r>
            <a:r>
              <a:rPr lang="en-US" dirty="0"/>
              <a:t>: Adobe Acrobat Narration</a:t>
            </a:r>
          </a:p>
          <a:p>
            <a:pPr marL="457200" lvl="1" indent="0">
              <a:buNone/>
            </a:pPr>
            <a:endParaRPr lang="en-US" dirty="0"/>
          </a:p>
        </p:txBody>
      </p:sp>
      <p:sp>
        <p:nvSpPr>
          <p:cNvPr id="9" name="Date Placeholder 8"/>
          <p:cNvSpPr>
            <a:spLocks noGrp="1"/>
          </p:cNvSpPr>
          <p:nvPr>
            <p:ph type="dt" sz="half" idx="10"/>
          </p:nvPr>
        </p:nvSpPr>
        <p:spPr/>
        <p:txBody>
          <a:bodyPr/>
          <a:lstStyle/>
          <a:p>
            <a:r>
              <a:rPr lang="en-US"/>
              <a:t>HCI</a:t>
            </a:r>
          </a:p>
        </p:txBody>
      </p:sp>
      <p:sp>
        <p:nvSpPr>
          <p:cNvPr id="10" name="Footer Placeholder 9"/>
          <p:cNvSpPr>
            <a:spLocks noGrp="1"/>
          </p:cNvSpPr>
          <p:nvPr>
            <p:ph type="ftr" sz="quarter" idx="11"/>
          </p:nvPr>
        </p:nvSpPr>
        <p:spPr/>
        <p:txBody>
          <a:bodyPr/>
          <a:lstStyle/>
          <a:p>
            <a:r>
              <a:rPr lang="en-US"/>
              <a:t>Interaction Devices</a:t>
            </a:r>
          </a:p>
        </p:txBody>
      </p:sp>
      <p:sp>
        <p:nvSpPr>
          <p:cNvPr id="11" name="Slide Number Placeholder 10"/>
          <p:cNvSpPr>
            <a:spLocks noGrp="1"/>
          </p:cNvSpPr>
          <p:nvPr>
            <p:ph type="sldNum" sz="quarter" idx="12"/>
          </p:nvPr>
        </p:nvSpPr>
        <p:spPr/>
        <p:txBody>
          <a:bodyPr/>
          <a:lstStyle/>
          <a:p>
            <a:fld id="{C0F4FBFA-1248-4AAF-9253-30F121885773}" type="slidenum">
              <a:rPr lang="en-US" smtClean="0"/>
              <a:t>62</a:t>
            </a:fld>
            <a:endParaRPr lang="en-US"/>
          </a:p>
        </p:txBody>
      </p:sp>
    </p:spTree>
    <p:extLst>
      <p:ext uri="{BB962C8B-B14F-4D97-AF65-F5344CB8AC3E}">
        <p14:creationId xmlns:p14="http://schemas.microsoft.com/office/powerpoint/2010/main" val="38672635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ja-JP"/>
              <a:t>Speech and auditory interfaces</a:t>
            </a:r>
            <a:endParaRPr lang="ja-JP" altLang="en-US"/>
          </a:p>
        </p:txBody>
      </p:sp>
      <p:sp>
        <p:nvSpPr>
          <p:cNvPr id="28675" name="Rectangle 3"/>
          <p:cNvSpPr>
            <a:spLocks noGrp="1" noChangeArrowheads="1"/>
          </p:cNvSpPr>
          <p:nvPr>
            <p:ph type="body" idx="1"/>
          </p:nvPr>
        </p:nvSpPr>
        <p:spPr/>
        <p:txBody>
          <a:bodyPr/>
          <a:lstStyle/>
          <a:p>
            <a:r>
              <a:rPr lang="en-US" altLang="ja-JP"/>
              <a:t>Speech recognition still does not match the fantasy of science fiction: </a:t>
            </a:r>
          </a:p>
          <a:p>
            <a:pPr lvl="1"/>
            <a:r>
              <a:rPr lang="en-US" altLang="ja-JP"/>
              <a:t>demands of user's working memory </a:t>
            </a:r>
          </a:p>
          <a:p>
            <a:pPr lvl="1"/>
            <a:r>
              <a:rPr lang="en-US" altLang="ja-JP"/>
              <a:t>background noise problematic </a:t>
            </a:r>
          </a:p>
          <a:p>
            <a:pPr lvl="1"/>
            <a:r>
              <a:rPr lang="en-US" altLang="ja-JP"/>
              <a:t>variations in user speech performance impacts effectiveness </a:t>
            </a:r>
          </a:p>
          <a:p>
            <a:pPr lvl="1"/>
            <a:r>
              <a:rPr lang="en-US" altLang="ja-JP"/>
              <a:t>most useful in specific applications, such as to benefit handicapped users </a:t>
            </a:r>
          </a:p>
        </p:txBody>
      </p:sp>
      <p:sp>
        <p:nvSpPr>
          <p:cNvPr id="11" name="Date Placeholder 10"/>
          <p:cNvSpPr>
            <a:spLocks noGrp="1"/>
          </p:cNvSpPr>
          <p:nvPr>
            <p:ph type="dt" sz="half" idx="10"/>
          </p:nvPr>
        </p:nvSpPr>
        <p:spPr/>
        <p:txBody>
          <a:bodyPr/>
          <a:lstStyle/>
          <a:p>
            <a:r>
              <a:rPr lang="en-US"/>
              <a:t>HCI</a:t>
            </a:r>
          </a:p>
        </p:txBody>
      </p:sp>
      <p:sp>
        <p:nvSpPr>
          <p:cNvPr id="12" name="Footer Placeholder 11"/>
          <p:cNvSpPr>
            <a:spLocks noGrp="1"/>
          </p:cNvSpPr>
          <p:nvPr>
            <p:ph type="ftr" sz="quarter" idx="11"/>
          </p:nvPr>
        </p:nvSpPr>
        <p:spPr/>
        <p:txBody>
          <a:bodyPr/>
          <a:lstStyle/>
          <a:p>
            <a:r>
              <a:rPr lang="en-US"/>
              <a:t>Interaction Devices</a:t>
            </a:r>
          </a:p>
        </p:txBody>
      </p:sp>
      <p:sp>
        <p:nvSpPr>
          <p:cNvPr id="13" name="Slide Number Placeholder 12"/>
          <p:cNvSpPr>
            <a:spLocks noGrp="1"/>
          </p:cNvSpPr>
          <p:nvPr>
            <p:ph type="sldNum" sz="quarter" idx="12"/>
          </p:nvPr>
        </p:nvSpPr>
        <p:spPr/>
        <p:txBody>
          <a:bodyPr/>
          <a:lstStyle/>
          <a:p>
            <a:fld id="{C0F4FBFA-1248-4AAF-9253-30F121885773}" type="slidenum">
              <a:rPr lang="en-US" smtClean="0"/>
              <a:t>63</a:t>
            </a:fld>
            <a:endParaRPr lang="en-US"/>
          </a:p>
        </p:txBody>
      </p:sp>
    </p:spTree>
    <p:extLst>
      <p:ext uri="{BB962C8B-B14F-4D97-AF65-F5344CB8AC3E}">
        <p14:creationId xmlns:p14="http://schemas.microsoft.com/office/powerpoint/2010/main" val="230416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ja-JP" sz="4000" dirty="0">
                <a:ea typeface="ＭＳ Ｐゴシック" pitchFamily="34" charset="-128"/>
              </a:rPr>
              <a:t>Voice Interface Applicability</a:t>
            </a:r>
            <a:endParaRPr lang="ja-JP" altLang="en-US" sz="4000" dirty="0">
              <a:ea typeface="ＭＳ Ｐゴシック" pitchFamily="34" charset="-128"/>
            </a:endParaRPr>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8001000" cy="476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p:cNvSpPr>
            <a:spLocks noGrp="1"/>
          </p:cNvSpPr>
          <p:nvPr>
            <p:ph type="dt" sz="half" idx="10"/>
          </p:nvPr>
        </p:nvSpPr>
        <p:spPr/>
        <p:txBody>
          <a:bodyPr/>
          <a:lstStyle/>
          <a:p>
            <a:r>
              <a:rPr lang="en-US"/>
              <a:t>HCI</a:t>
            </a:r>
          </a:p>
        </p:txBody>
      </p:sp>
      <p:sp>
        <p:nvSpPr>
          <p:cNvPr id="7" name="Footer Placeholder 6"/>
          <p:cNvSpPr>
            <a:spLocks noGrp="1"/>
          </p:cNvSpPr>
          <p:nvPr>
            <p:ph type="ftr" sz="quarter" idx="11"/>
          </p:nvPr>
        </p:nvSpPr>
        <p:spPr/>
        <p:txBody>
          <a:bodyPr/>
          <a:lstStyle/>
          <a:p>
            <a:r>
              <a:rPr lang="en-US"/>
              <a:t>Interaction Devices</a:t>
            </a:r>
          </a:p>
        </p:txBody>
      </p:sp>
      <p:sp>
        <p:nvSpPr>
          <p:cNvPr id="8" name="Slide Number Placeholder 7"/>
          <p:cNvSpPr>
            <a:spLocks noGrp="1"/>
          </p:cNvSpPr>
          <p:nvPr>
            <p:ph type="sldNum" sz="quarter" idx="12"/>
          </p:nvPr>
        </p:nvSpPr>
        <p:spPr/>
        <p:txBody>
          <a:bodyPr/>
          <a:lstStyle/>
          <a:p>
            <a:fld id="{C0F4FBFA-1248-4AAF-9253-30F121885773}" type="slidenum">
              <a:rPr lang="en-US" smtClean="0"/>
              <a:t>64</a:t>
            </a:fld>
            <a:endParaRPr lang="en-US"/>
          </a:p>
        </p:txBody>
      </p:sp>
    </p:spTree>
    <p:extLst>
      <p:ext uri="{BB962C8B-B14F-4D97-AF65-F5344CB8AC3E}">
        <p14:creationId xmlns:p14="http://schemas.microsoft.com/office/powerpoint/2010/main" val="11361331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r>
              <a:rPr lang="en-US" altLang="ja-JP" dirty="0"/>
              <a:t>Speech and Auditory Interfaces</a:t>
            </a:r>
            <a:endParaRPr lang="ja-JP" altLang="en-US" dirty="0"/>
          </a:p>
        </p:txBody>
      </p:sp>
      <p:sp>
        <p:nvSpPr>
          <p:cNvPr id="31747" name="Rectangle 3"/>
          <p:cNvSpPr>
            <a:spLocks noGrp="1" noChangeArrowheads="1"/>
          </p:cNvSpPr>
          <p:nvPr>
            <p:ph type="body" idx="1"/>
          </p:nvPr>
        </p:nvSpPr>
        <p:spPr/>
        <p:txBody>
          <a:bodyPr>
            <a:normAutofit fontScale="70000" lnSpcReduction="20000"/>
          </a:bodyPr>
          <a:lstStyle/>
          <a:p>
            <a:r>
              <a:rPr lang="en-US" altLang="ja-JP"/>
              <a:t>Continuous-speech recognition </a:t>
            </a:r>
          </a:p>
          <a:p>
            <a:pPr lvl="1"/>
            <a:r>
              <a:rPr lang="en-US" altLang="ja-JP"/>
              <a:t>Not generally available: </a:t>
            </a:r>
          </a:p>
          <a:p>
            <a:pPr lvl="2"/>
            <a:r>
              <a:rPr lang="en-US" altLang="ja-JP"/>
              <a:t>difficulty in recognizing boundaries between spoken words </a:t>
            </a:r>
          </a:p>
          <a:p>
            <a:pPr lvl="2"/>
            <a:r>
              <a:rPr lang="en-US" altLang="ja-JP"/>
              <a:t>normal speech patterns blur boundaries </a:t>
            </a:r>
          </a:p>
          <a:p>
            <a:pPr lvl="2"/>
            <a:r>
              <a:rPr lang="en-US" altLang="ja-JP"/>
              <a:t>many potentially useful applications if perfected </a:t>
            </a:r>
          </a:p>
          <a:p>
            <a:endParaRPr lang="en-US" altLang="ja-JP"/>
          </a:p>
          <a:p>
            <a:r>
              <a:rPr lang="en-US" altLang="ja-JP"/>
              <a:t>Speech store and forward </a:t>
            </a:r>
          </a:p>
          <a:p>
            <a:pPr lvl="1"/>
            <a:r>
              <a:rPr lang="en-US" altLang="ja-JP"/>
              <a:t>Voice mail users can </a:t>
            </a:r>
          </a:p>
          <a:p>
            <a:pPr lvl="2"/>
            <a:r>
              <a:rPr lang="en-US" altLang="ja-JP"/>
              <a:t>receive messages </a:t>
            </a:r>
          </a:p>
          <a:p>
            <a:pPr lvl="2"/>
            <a:r>
              <a:rPr lang="en-US" altLang="ja-JP"/>
              <a:t>replay messages </a:t>
            </a:r>
          </a:p>
          <a:p>
            <a:pPr lvl="2"/>
            <a:r>
              <a:rPr lang="en-US" altLang="ja-JP"/>
              <a:t>reply to caller </a:t>
            </a:r>
          </a:p>
          <a:p>
            <a:pPr lvl="2"/>
            <a:r>
              <a:rPr lang="en-US" altLang="ja-JP"/>
              <a:t>forward messages to other users, delete messages </a:t>
            </a:r>
          </a:p>
          <a:p>
            <a:pPr lvl="2"/>
            <a:r>
              <a:rPr lang="en-US" altLang="ja-JP"/>
              <a:t>archive messages </a:t>
            </a:r>
          </a:p>
          <a:p>
            <a:endParaRPr lang="en-US" altLang="ja-JP"/>
          </a:p>
          <a:p>
            <a:r>
              <a:rPr lang="en-US" altLang="ja-JP"/>
              <a:t>Systems are low cost and reliable.</a:t>
            </a:r>
          </a:p>
        </p:txBody>
      </p:sp>
      <p:sp>
        <p:nvSpPr>
          <p:cNvPr id="11" name="Date Placeholder 10"/>
          <p:cNvSpPr>
            <a:spLocks noGrp="1"/>
          </p:cNvSpPr>
          <p:nvPr>
            <p:ph type="dt" sz="half" idx="10"/>
          </p:nvPr>
        </p:nvSpPr>
        <p:spPr/>
        <p:txBody>
          <a:bodyPr/>
          <a:lstStyle/>
          <a:p>
            <a:r>
              <a:rPr lang="en-US"/>
              <a:t>HCI</a:t>
            </a:r>
          </a:p>
        </p:txBody>
      </p:sp>
      <p:sp>
        <p:nvSpPr>
          <p:cNvPr id="12" name="Footer Placeholder 11"/>
          <p:cNvSpPr>
            <a:spLocks noGrp="1"/>
          </p:cNvSpPr>
          <p:nvPr>
            <p:ph type="ftr" sz="quarter" idx="11"/>
          </p:nvPr>
        </p:nvSpPr>
        <p:spPr/>
        <p:txBody>
          <a:bodyPr/>
          <a:lstStyle/>
          <a:p>
            <a:r>
              <a:rPr lang="en-US"/>
              <a:t>Interaction Devices</a:t>
            </a:r>
          </a:p>
        </p:txBody>
      </p:sp>
      <p:sp>
        <p:nvSpPr>
          <p:cNvPr id="13" name="Slide Number Placeholder 12"/>
          <p:cNvSpPr>
            <a:spLocks noGrp="1"/>
          </p:cNvSpPr>
          <p:nvPr>
            <p:ph type="sldNum" sz="quarter" idx="12"/>
          </p:nvPr>
        </p:nvSpPr>
        <p:spPr/>
        <p:txBody>
          <a:bodyPr/>
          <a:lstStyle/>
          <a:p>
            <a:fld id="{C0F4FBFA-1248-4AAF-9253-30F121885773}" type="slidenum">
              <a:rPr lang="en-US" smtClean="0"/>
              <a:t>65</a:t>
            </a:fld>
            <a:endParaRPr lang="en-US"/>
          </a:p>
        </p:txBody>
      </p:sp>
    </p:spTree>
    <p:extLst>
      <p:ext uri="{BB962C8B-B14F-4D97-AF65-F5344CB8AC3E}">
        <p14:creationId xmlns:p14="http://schemas.microsoft.com/office/powerpoint/2010/main" val="31600814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r>
              <a:rPr lang="en-US" altLang="ja-JP" dirty="0"/>
              <a:t>Speech and Auditory Interfaces</a:t>
            </a:r>
            <a:endParaRPr lang="ja-JP" altLang="en-US" dirty="0"/>
          </a:p>
        </p:txBody>
      </p:sp>
      <p:sp>
        <p:nvSpPr>
          <p:cNvPr id="32771" name="Rectangle 3"/>
          <p:cNvSpPr>
            <a:spLocks noGrp="1" noChangeArrowheads="1"/>
          </p:cNvSpPr>
          <p:nvPr>
            <p:ph type="body" idx="1"/>
          </p:nvPr>
        </p:nvSpPr>
        <p:spPr/>
        <p:txBody>
          <a:bodyPr>
            <a:normAutofit fontScale="77500" lnSpcReduction="20000"/>
          </a:bodyPr>
          <a:lstStyle/>
          <a:p>
            <a:r>
              <a:rPr lang="en-US" altLang="ja-JP"/>
              <a:t>Voice information systems</a:t>
            </a:r>
          </a:p>
          <a:p>
            <a:pPr lvl="1"/>
            <a:r>
              <a:rPr lang="en-US" altLang="ja-JP"/>
              <a:t>Stored speech commonly used to provide information about tourist sites, government services, after-hours messages for organizations</a:t>
            </a:r>
          </a:p>
          <a:p>
            <a:pPr lvl="1"/>
            <a:r>
              <a:rPr lang="en-US" altLang="ja-JP"/>
              <a:t>Low cost</a:t>
            </a:r>
          </a:p>
          <a:p>
            <a:pPr lvl="1"/>
            <a:r>
              <a:rPr lang="en-US" altLang="ja-JP"/>
              <a:t>Voice prompts</a:t>
            </a:r>
          </a:p>
          <a:p>
            <a:pPr lvl="1"/>
            <a:r>
              <a:rPr lang="en-US" altLang="ja-JP"/>
              <a:t>Deep and complex menus frustrating</a:t>
            </a:r>
          </a:p>
          <a:p>
            <a:pPr lvl="1"/>
            <a:r>
              <a:rPr lang="en-US" altLang="ja-JP"/>
              <a:t>Slow pace of voice output, ephemeral nature of speech, scanning and searching problems</a:t>
            </a:r>
          </a:p>
          <a:p>
            <a:pPr lvl="1"/>
            <a:r>
              <a:rPr lang="en-US" altLang="ja-JP"/>
              <a:t>Voice mail</a:t>
            </a:r>
          </a:p>
          <a:p>
            <a:pPr lvl="1"/>
            <a:r>
              <a:rPr lang="en-US" altLang="ja-JP"/>
              <a:t>Handheld voice recorders</a:t>
            </a:r>
          </a:p>
          <a:p>
            <a:pPr lvl="1"/>
            <a:r>
              <a:rPr lang="en-US" altLang="ja-JP"/>
              <a:t>Audio books</a:t>
            </a:r>
          </a:p>
          <a:p>
            <a:pPr lvl="1"/>
            <a:r>
              <a:rPr lang="en-US" altLang="ja-JP"/>
              <a:t>Instructional systems </a:t>
            </a:r>
          </a:p>
        </p:txBody>
      </p:sp>
      <p:sp>
        <p:nvSpPr>
          <p:cNvPr id="11" name="Date Placeholder 10"/>
          <p:cNvSpPr>
            <a:spLocks noGrp="1"/>
          </p:cNvSpPr>
          <p:nvPr>
            <p:ph type="dt" sz="half" idx="10"/>
          </p:nvPr>
        </p:nvSpPr>
        <p:spPr/>
        <p:txBody>
          <a:bodyPr/>
          <a:lstStyle/>
          <a:p>
            <a:r>
              <a:rPr lang="en-US"/>
              <a:t>HCI</a:t>
            </a:r>
          </a:p>
        </p:txBody>
      </p:sp>
      <p:sp>
        <p:nvSpPr>
          <p:cNvPr id="12" name="Footer Placeholder 11"/>
          <p:cNvSpPr>
            <a:spLocks noGrp="1"/>
          </p:cNvSpPr>
          <p:nvPr>
            <p:ph type="ftr" sz="quarter" idx="11"/>
          </p:nvPr>
        </p:nvSpPr>
        <p:spPr/>
        <p:txBody>
          <a:bodyPr/>
          <a:lstStyle/>
          <a:p>
            <a:r>
              <a:rPr lang="en-US"/>
              <a:t>Interaction Devices</a:t>
            </a:r>
          </a:p>
        </p:txBody>
      </p:sp>
      <p:sp>
        <p:nvSpPr>
          <p:cNvPr id="13" name="Slide Number Placeholder 12"/>
          <p:cNvSpPr>
            <a:spLocks noGrp="1"/>
          </p:cNvSpPr>
          <p:nvPr>
            <p:ph type="sldNum" sz="quarter" idx="12"/>
          </p:nvPr>
        </p:nvSpPr>
        <p:spPr/>
        <p:txBody>
          <a:bodyPr/>
          <a:lstStyle/>
          <a:p>
            <a:fld id="{C0F4FBFA-1248-4AAF-9253-30F121885773}" type="slidenum">
              <a:rPr lang="en-US" smtClean="0"/>
              <a:t>66</a:t>
            </a:fld>
            <a:endParaRPr lang="en-US"/>
          </a:p>
        </p:txBody>
      </p:sp>
    </p:spTree>
    <p:extLst>
      <p:ext uri="{BB962C8B-B14F-4D97-AF65-F5344CB8AC3E}">
        <p14:creationId xmlns:p14="http://schemas.microsoft.com/office/powerpoint/2010/main" val="42497129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ja-JP"/>
              <a:t>Audible Feedback</a:t>
            </a:r>
            <a:endParaRPr lang="ja-JP" altLang="en-US" dirty="0"/>
          </a:p>
        </p:txBody>
      </p:sp>
      <p:sp>
        <p:nvSpPr>
          <p:cNvPr id="34819" name="Rectangle 3"/>
          <p:cNvSpPr>
            <a:spLocks noGrp="1" noChangeArrowheads="1"/>
          </p:cNvSpPr>
          <p:nvPr>
            <p:ph type="body" idx="1"/>
          </p:nvPr>
        </p:nvSpPr>
        <p:spPr/>
        <p:txBody>
          <a:bodyPr/>
          <a:lstStyle/>
          <a:p>
            <a:r>
              <a:rPr lang="en-US" altLang="ja-JP" dirty="0"/>
              <a:t>Audio tones, audiolization, and music</a:t>
            </a:r>
          </a:p>
          <a:p>
            <a:pPr lvl="1"/>
            <a:r>
              <a:rPr lang="en-US" altLang="ja-JP" dirty="0"/>
              <a:t>Sound feedback can be important: </a:t>
            </a:r>
          </a:p>
          <a:p>
            <a:pPr lvl="2"/>
            <a:r>
              <a:rPr lang="en-US" altLang="ja-JP" dirty="0"/>
              <a:t>to confirm actions </a:t>
            </a:r>
          </a:p>
          <a:p>
            <a:pPr lvl="2"/>
            <a:r>
              <a:rPr lang="en-US" altLang="ja-JP" dirty="0"/>
              <a:t>offer warning </a:t>
            </a:r>
          </a:p>
          <a:p>
            <a:pPr lvl="2"/>
            <a:r>
              <a:rPr lang="en-US" altLang="ja-JP" dirty="0"/>
              <a:t>for visually-impaired users </a:t>
            </a:r>
          </a:p>
          <a:p>
            <a:pPr lvl="2"/>
            <a:r>
              <a:rPr lang="en-US" altLang="ja-JP" dirty="0"/>
              <a:t>music used to provide mood context, e.g., in games </a:t>
            </a:r>
          </a:p>
          <a:p>
            <a:pPr lvl="2"/>
            <a:r>
              <a:rPr lang="en-US" altLang="ja-JP" dirty="0"/>
              <a:t>can provide unique opportunities for user, e.g., with simulating various musical instruments </a:t>
            </a:r>
          </a:p>
        </p:txBody>
      </p:sp>
      <p:sp>
        <p:nvSpPr>
          <p:cNvPr id="11" name="Date Placeholder 10"/>
          <p:cNvSpPr>
            <a:spLocks noGrp="1"/>
          </p:cNvSpPr>
          <p:nvPr>
            <p:ph type="dt" sz="half" idx="10"/>
          </p:nvPr>
        </p:nvSpPr>
        <p:spPr/>
        <p:txBody>
          <a:bodyPr/>
          <a:lstStyle/>
          <a:p>
            <a:r>
              <a:rPr lang="en-US"/>
              <a:t>HCI</a:t>
            </a:r>
          </a:p>
        </p:txBody>
      </p:sp>
      <p:sp>
        <p:nvSpPr>
          <p:cNvPr id="12" name="Footer Placeholder 11"/>
          <p:cNvSpPr>
            <a:spLocks noGrp="1"/>
          </p:cNvSpPr>
          <p:nvPr>
            <p:ph type="ftr" sz="quarter" idx="11"/>
          </p:nvPr>
        </p:nvSpPr>
        <p:spPr/>
        <p:txBody>
          <a:bodyPr/>
          <a:lstStyle/>
          <a:p>
            <a:r>
              <a:rPr lang="en-US"/>
              <a:t>Interaction Devices</a:t>
            </a:r>
          </a:p>
        </p:txBody>
      </p:sp>
      <p:sp>
        <p:nvSpPr>
          <p:cNvPr id="13" name="Slide Number Placeholder 12"/>
          <p:cNvSpPr>
            <a:spLocks noGrp="1"/>
          </p:cNvSpPr>
          <p:nvPr>
            <p:ph type="sldNum" sz="quarter" idx="12"/>
          </p:nvPr>
        </p:nvSpPr>
        <p:spPr/>
        <p:txBody>
          <a:bodyPr/>
          <a:lstStyle/>
          <a:p>
            <a:fld id="{C0F4FBFA-1248-4AAF-9253-30F121885773}" type="slidenum">
              <a:rPr lang="en-US" smtClean="0"/>
              <a:t>67</a:t>
            </a:fld>
            <a:endParaRPr lang="en-US"/>
          </a:p>
        </p:txBody>
      </p:sp>
    </p:spTree>
    <p:extLst>
      <p:ext uri="{BB962C8B-B14F-4D97-AF65-F5344CB8AC3E}">
        <p14:creationId xmlns:p14="http://schemas.microsoft.com/office/powerpoint/2010/main" val="35481063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a:r>
              <a:rPr lang="en-US" sz="2800" dirty="0">
                <a:solidFill>
                  <a:schemeClr val="accent6">
                    <a:lumMod val="50000"/>
                  </a:schemeClr>
                </a:solidFill>
              </a:rPr>
              <a:t>Summary, Review, &amp; Questions…</a:t>
            </a:r>
          </a:p>
        </p:txBody>
      </p:sp>
      <p:sp>
        <p:nvSpPr>
          <p:cNvPr id="8" name="Text Placeholder 7"/>
          <p:cNvSpPr>
            <a:spLocks noGrp="1"/>
          </p:cNvSpPr>
          <p:nvPr>
            <p:ph type="body" sz="half" idx="2"/>
          </p:nvPr>
        </p:nvSpPr>
        <p:spPr/>
        <p:txBody>
          <a:bodyPr/>
          <a:lstStyle/>
          <a:p>
            <a:pPr algn="ctr"/>
            <a:endParaRPr lang="en-US"/>
          </a:p>
        </p:txBody>
      </p:sp>
      <p:pic>
        <p:nvPicPr>
          <p:cNvPr id="1026" name="Picture 2" descr="C:\Users\Martin Schedlbauer\AppData\Local\Microsoft\Windows\Temporary Internet Files\Content.IE5\RQ7Z4LXW\MC90044142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5694" y="457200"/>
            <a:ext cx="3657143" cy="3657143"/>
          </a:xfrm>
          <a:prstGeom prst="rect">
            <a:avLst/>
          </a:prstGeom>
          <a:noFill/>
          <a:extLst>
            <a:ext uri="{909E8E84-426E-40DD-AFC4-6F175D3DCCD1}">
              <a14:hiddenFill xmlns:a14="http://schemas.microsoft.com/office/drawing/2010/main">
                <a:solidFill>
                  <a:srgbClr val="FFFFFF"/>
                </a:solidFill>
              </a14:hiddenFill>
            </a:ext>
          </a:extLst>
        </p:spPr>
      </p:pic>
      <p:sp>
        <p:nvSpPr>
          <p:cNvPr id="10" name="Date Placeholder 9"/>
          <p:cNvSpPr>
            <a:spLocks noGrp="1"/>
          </p:cNvSpPr>
          <p:nvPr>
            <p:ph type="dt" sz="half" idx="10"/>
          </p:nvPr>
        </p:nvSpPr>
        <p:spPr/>
        <p:txBody>
          <a:bodyPr/>
          <a:lstStyle/>
          <a:p>
            <a:r>
              <a:rPr lang="en-US"/>
              <a:t>HCI</a:t>
            </a:r>
          </a:p>
        </p:txBody>
      </p:sp>
      <p:sp>
        <p:nvSpPr>
          <p:cNvPr id="11" name="Footer Placeholder 10"/>
          <p:cNvSpPr>
            <a:spLocks noGrp="1"/>
          </p:cNvSpPr>
          <p:nvPr>
            <p:ph type="ftr" sz="quarter" idx="11"/>
          </p:nvPr>
        </p:nvSpPr>
        <p:spPr/>
        <p:txBody>
          <a:bodyPr/>
          <a:lstStyle/>
          <a:p>
            <a:r>
              <a:rPr lang="en-US"/>
              <a:t>Interaction Devices</a:t>
            </a:r>
          </a:p>
        </p:txBody>
      </p:sp>
      <p:sp>
        <p:nvSpPr>
          <p:cNvPr id="12" name="Slide Number Placeholder 11"/>
          <p:cNvSpPr>
            <a:spLocks noGrp="1"/>
          </p:cNvSpPr>
          <p:nvPr>
            <p:ph type="sldNum" sz="quarter" idx="12"/>
          </p:nvPr>
        </p:nvSpPr>
        <p:spPr/>
        <p:txBody>
          <a:bodyPr/>
          <a:lstStyle/>
          <a:p>
            <a:fld id="{C0F4FBFA-1248-4AAF-9253-30F121885773}" type="slidenum">
              <a:rPr lang="en-US" smtClean="0"/>
              <a:t>68</a:t>
            </a:fld>
            <a:endParaRPr lang="en-US"/>
          </a:p>
        </p:txBody>
      </p:sp>
    </p:spTree>
    <p:extLst>
      <p:ext uri="{BB962C8B-B14F-4D97-AF65-F5344CB8AC3E}">
        <p14:creationId xmlns:p14="http://schemas.microsoft.com/office/powerpoint/2010/main" val="783131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2" y="4406900"/>
            <a:ext cx="8116887" cy="1362075"/>
          </a:xfrm>
        </p:spPr>
        <p:txBody>
          <a:bodyPr/>
          <a:lstStyle/>
          <a:p>
            <a:r>
              <a:rPr lang="en-US" dirty="0"/>
              <a:t>Display Devices</a:t>
            </a:r>
          </a:p>
        </p:txBody>
      </p:sp>
      <p:sp>
        <p:nvSpPr>
          <p:cNvPr id="7" name="Text Placeholder 6"/>
          <p:cNvSpPr>
            <a:spLocks noGrp="1"/>
          </p:cNvSpPr>
          <p:nvPr>
            <p:ph type="body" idx="1"/>
          </p:nvPr>
        </p:nvSpPr>
        <p:spPr/>
        <p:txBody>
          <a:bodyPr/>
          <a:lstStyle/>
          <a:p>
            <a:r>
              <a:rPr lang="en-US" dirty="0"/>
              <a:t>Interaction Devices</a:t>
            </a:r>
          </a:p>
        </p:txBody>
      </p:sp>
      <p:sp>
        <p:nvSpPr>
          <p:cNvPr id="10" name="Date Placeholder 9"/>
          <p:cNvSpPr>
            <a:spLocks noGrp="1"/>
          </p:cNvSpPr>
          <p:nvPr>
            <p:ph type="dt" sz="half" idx="10"/>
          </p:nvPr>
        </p:nvSpPr>
        <p:spPr/>
        <p:txBody>
          <a:bodyPr/>
          <a:lstStyle/>
          <a:p>
            <a:r>
              <a:rPr lang="en-US"/>
              <a:t>HCI</a:t>
            </a:r>
          </a:p>
        </p:txBody>
      </p:sp>
      <p:sp>
        <p:nvSpPr>
          <p:cNvPr id="11" name="Footer Placeholder 10"/>
          <p:cNvSpPr>
            <a:spLocks noGrp="1"/>
          </p:cNvSpPr>
          <p:nvPr>
            <p:ph type="ftr" sz="quarter" idx="11"/>
          </p:nvPr>
        </p:nvSpPr>
        <p:spPr/>
        <p:txBody>
          <a:bodyPr/>
          <a:lstStyle/>
          <a:p>
            <a:r>
              <a:rPr lang="en-US"/>
              <a:t>Interaction Devices</a:t>
            </a:r>
          </a:p>
        </p:txBody>
      </p:sp>
      <p:sp>
        <p:nvSpPr>
          <p:cNvPr id="12" name="Slide Number Placeholder 11"/>
          <p:cNvSpPr>
            <a:spLocks noGrp="1"/>
          </p:cNvSpPr>
          <p:nvPr>
            <p:ph type="sldNum" sz="quarter" idx="12"/>
          </p:nvPr>
        </p:nvSpPr>
        <p:spPr/>
        <p:txBody>
          <a:bodyPr/>
          <a:lstStyle/>
          <a:p>
            <a:fld id="{C0F4FBFA-1248-4AAF-9253-30F121885773}" type="slidenum">
              <a:rPr lang="en-US" smtClean="0"/>
              <a:t>69</a:t>
            </a:fld>
            <a:endParaRPr lang="en-US"/>
          </a:p>
        </p:txBody>
      </p:sp>
    </p:spTree>
    <p:extLst>
      <p:ext uri="{BB962C8B-B14F-4D97-AF65-F5344CB8AC3E}">
        <p14:creationId xmlns:p14="http://schemas.microsoft.com/office/powerpoint/2010/main" val="2718598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These?</a:t>
            </a: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599684"/>
            <a:ext cx="2218223" cy="1889125"/>
          </a:xfrm>
          <a:prstGeom prst="rect">
            <a:avLst/>
          </a:prstGeom>
          <a:noFill/>
          <a:ln w="6350" cmpd="sng">
            <a:solidFill>
              <a:srgbClr val="000000"/>
            </a:solidFill>
            <a:miter lim="800000"/>
            <a:headEnd/>
            <a:tailEnd/>
          </a:ln>
          <a:effectLst/>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05000"/>
            <a:ext cx="1966595" cy="1889125"/>
          </a:xfrm>
          <a:prstGeom prst="rect">
            <a:avLst/>
          </a:prstGeom>
          <a:noFill/>
          <a:ln w="6350" cmpd="sng">
            <a:solidFill>
              <a:srgbClr val="000000"/>
            </a:solidFill>
            <a:miter lim="800000"/>
            <a:headEnd/>
            <a:tailEnd/>
          </a:ln>
          <a:effectLst/>
        </p:spPr>
      </p:pic>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721788" y="4544878"/>
            <a:ext cx="2006807" cy="1339337"/>
          </a:xfrm>
          <a:prstGeom prst="rect">
            <a:avLst/>
          </a:prstGeom>
          <a:noFill/>
          <a:ln w="6350" cmpd="sng">
            <a:solidFill>
              <a:srgbClr val="000000"/>
            </a:solidFill>
            <a:miter lim="800000"/>
            <a:headEnd/>
            <a:tailEnd/>
          </a:ln>
          <a:effectLst/>
        </p:spPr>
      </p:pic>
      <p:pic>
        <p:nvPicPr>
          <p:cNvPr id="10" name="Picture 9"/>
          <p:cNvPicPr/>
          <p:nvPr/>
        </p:nvPicPr>
        <p:blipFill>
          <a:blip r:embed="rId5">
            <a:extLst>
              <a:ext uri="{28A0092B-C50C-407E-A947-70E740481C1C}">
                <a14:useLocalDpi xmlns:a14="http://schemas.microsoft.com/office/drawing/2010/main" val="0"/>
              </a:ext>
            </a:extLst>
          </a:blip>
          <a:srcRect/>
          <a:stretch>
            <a:fillRect/>
          </a:stretch>
        </p:blipFill>
        <p:spPr bwMode="auto">
          <a:xfrm>
            <a:off x="6477000" y="1828800"/>
            <a:ext cx="1889125" cy="1889125"/>
          </a:xfrm>
          <a:prstGeom prst="rect">
            <a:avLst/>
          </a:prstGeom>
          <a:noFill/>
          <a:ln>
            <a:solidFill>
              <a:schemeClr val="tx1">
                <a:lumMod val="95000"/>
                <a:lumOff val="5000"/>
              </a:schemeClr>
            </a:solidFill>
          </a:ln>
        </p:spPr>
      </p:pic>
      <p:pic>
        <p:nvPicPr>
          <p:cNvPr id="11" name="Content Placeholder 10"/>
          <p:cNvPicPr>
            <a:picLocks noGrp="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3715151" y="4191000"/>
            <a:ext cx="1645920" cy="1371600"/>
          </a:xfrm>
          <a:prstGeom prst="rect">
            <a:avLst/>
          </a:prstGeom>
          <a:noFill/>
          <a:ln>
            <a:solidFill>
              <a:schemeClr val="tx1">
                <a:lumMod val="85000"/>
                <a:lumOff val="15000"/>
              </a:schemeClr>
            </a:solidFill>
          </a:ln>
        </p:spPr>
      </p:pic>
      <p:pic>
        <p:nvPicPr>
          <p:cNvPr id="2050" name="Picture 2" descr="http://a.img-dpreview.com/news/0511/Wacom-6x11_Upw-hand-0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4449257"/>
            <a:ext cx="2326958" cy="1434958"/>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22772" y="3533259"/>
            <a:ext cx="869149" cy="369332"/>
          </a:xfrm>
          <a:prstGeom prst="rect">
            <a:avLst/>
          </a:prstGeom>
          <a:noFill/>
        </p:spPr>
        <p:txBody>
          <a:bodyPr wrap="none" rtlCol="0">
            <a:spAutoFit/>
          </a:bodyPr>
          <a:lstStyle/>
          <a:p>
            <a:r>
              <a:rPr lang="en-US" dirty="0">
                <a:solidFill>
                  <a:schemeClr val="accent3">
                    <a:lumMod val="50000"/>
                  </a:schemeClr>
                </a:solidFill>
                <a:latin typeface="Comic Sans MS" pitchFamily="66" charset="0"/>
              </a:rPr>
              <a:t>Mouse</a:t>
            </a:r>
          </a:p>
        </p:txBody>
      </p:sp>
      <p:sp>
        <p:nvSpPr>
          <p:cNvPr id="13" name="TextBox 12"/>
          <p:cNvSpPr txBox="1"/>
          <p:nvPr/>
        </p:nvSpPr>
        <p:spPr>
          <a:xfrm>
            <a:off x="1240896" y="3789343"/>
            <a:ext cx="1194558" cy="369332"/>
          </a:xfrm>
          <a:prstGeom prst="rect">
            <a:avLst/>
          </a:prstGeom>
          <a:noFill/>
        </p:spPr>
        <p:txBody>
          <a:bodyPr wrap="none" rtlCol="0">
            <a:spAutoFit/>
          </a:bodyPr>
          <a:lstStyle/>
          <a:p>
            <a:r>
              <a:rPr lang="en-US" dirty="0">
                <a:solidFill>
                  <a:schemeClr val="accent3">
                    <a:lumMod val="50000"/>
                  </a:schemeClr>
                </a:solidFill>
                <a:latin typeface="Comic Sans MS" pitchFamily="66" charset="0"/>
              </a:rPr>
              <a:t>Trackball</a:t>
            </a:r>
          </a:p>
        </p:txBody>
      </p:sp>
      <p:sp>
        <p:nvSpPr>
          <p:cNvPr id="14" name="TextBox 13"/>
          <p:cNvSpPr txBox="1"/>
          <p:nvPr/>
        </p:nvSpPr>
        <p:spPr>
          <a:xfrm>
            <a:off x="6971503" y="3723597"/>
            <a:ext cx="1109599" cy="369332"/>
          </a:xfrm>
          <a:prstGeom prst="rect">
            <a:avLst/>
          </a:prstGeom>
          <a:noFill/>
        </p:spPr>
        <p:txBody>
          <a:bodyPr wrap="none" rtlCol="0">
            <a:spAutoFit/>
          </a:bodyPr>
          <a:lstStyle/>
          <a:p>
            <a:r>
              <a:rPr lang="en-US" dirty="0">
                <a:solidFill>
                  <a:schemeClr val="accent3">
                    <a:lumMod val="50000"/>
                  </a:schemeClr>
                </a:solidFill>
                <a:latin typeface="Comic Sans MS" pitchFamily="66" charset="0"/>
              </a:rPr>
              <a:t>Joystick</a:t>
            </a:r>
          </a:p>
        </p:txBody>
      </p:sp>
      <p:sp>
        <p:nvSpPr>
          <p:cNvPr id="15" name="TextBox 14"/>
          <p:cNvSpPr txBox="1"/>
          <p:nvPr/>
        </p:nvSpPr>
        <p:spPr>
          <a:xfrm>
            <a:off x="1155809" y="5884215"/>
            <a:ext cx="1213794" cy="369332"/>
          </a:xfrm>
          <a:prstGeom prst="rect">
            <a:avLst/>
          </a:prstGeom>
          <a:noFill/>
        </p:spPr>
        <p:txBody>
          <a:bodyPr wrap="none" rtlCol="0">
            <a:spAutoFit/>
          </a:bodyPr>
          <a:lstStyle/>
          <a:p>
            <a:r>
              <a:rPr lang="en-US" dirty="0">
                <a:solidFill>
                  <a:schemeClr val="accent3">
                    <a:lumMod val="50000"/>
                  </a:schemeClr>
                </a:solidFill>
                <a:latin typeface="Comic Sans MS" pitchFamily="66" charset="0"/>
              </a:rPr>
              <a:t>Touchpad</a:t>
            </a:r>
          </a:p>
        </p:txBody>
      </p:sp>
      <p:sp>
        <p:nvSpPr>
          <p:cNvPr id="16" name="TextBox 15"/>
          <p:cNvSpPr txBox="1"/>
          <p:nvPr/>
        </p:nvSpPr>
        <p:spPr>
          <a:xfrm>
            <a:off x="4038600" y="5532264"/>
            <a:ext cx="1109599" cy="369332"/>
          </a:xfrm>
          <a:prstGeom prst="rect">
            <a:avLst/>
          </a:prstGeom>
          <a:noFill/>
        </p:spPr>
        <p:txBody>
          <a:bodyPr wrap="none" rtlCol="0">
            <a:spAutoFit/>
          </a:bodyPr>
          <a:lstStyle/>
          <a:p>
            <a:r>
              <a:rPr lang="en-US" dirty="0">
                <a:solidFill>
                  <a:schemeClr val="accent3">
                    <a:lumMod val="50000"/>
                  </a:schemeClr>
                </a:solidFill>
                <a:latin typeface="Comic Sans MS" pitchFamily="66" charset="0"/>
              </a:rPr>
              <a:t>Joystick</a:t>
            </a:r>
          </a:p>
        </p:txBody>
      </p:sp>
      <p:sp>
        <p:nvSpPr>
          <p:cNvPr id="17" name="TextBox 16"/>
          <p:cNvSpPr txBox="1"/>
          <p:nvPr/>
        </p:nvSpPr>
        <p:spPr>
          <a:xfrm>
            <a:off x="6218765" y="5901596"/>
            <a:ext cx="1901483" cy="369332"/>
          </a:xfrm>
          <a:prstGeom prst="rect">
            <a:avLst/>
          </a:prstGeom>
          <a:noFill/>
        </p:spPr>
        <p:txBody>
          <a:bodyPr wrap="none" rtlCol="0">
            <a:spAutoFit/>
          </a:bodyPr>
          <a:lstStyle/>
          <a:p>
            <a:r>
              <a:rPr lang="en-US" dirty="0">
                <a:solidFill>
                  <a:schemeClr val="accent3">
                    <a:lumMod val="50000"/>
                  </a:schemeClr>
                </a:solidFill>
                <a:latin typeface="Comic Sans MS" pitchFamily="66" charset="0"/>
              </a:rPr>
              <a:t>Graphics Tablet</a:t>
            </a:r>
          </a:p>
        </p:txBody>
      </p:sp>
      <p:sp>
        <p:nvSpPr>
          <p:cNvPr id="20" name="Date Placeholder 19"/>
          <p:cNvSpPr>
            <a:spLocks noGrp="1"/>
          </p:cNvSpPr>
          <p:nvPr>
            <p:ph type="dt" sz="half" idx="10"/>
          </p:nvPr>
        </p:nvSpPr>
        <p:spPr/>
        <p:txBody>
          <a:bodyPr/>
          <a:lstStyle/>
          <a:p>
            <a:r>
              <a:rPr lang="en-US"/>
              <a:t>HCI</a:t>
            </a:r>
          </a:p>
        </p:txBody>
      </p:sp>
      <p:sp>
        <p:nvSpPr>
          <p:cNvPr id="21" name="Footer Placeholder 20"/>
          <p:cNvSpPr>
            <a:spLocks noGrp="1"/>
          </p:cNvSpPr>
          <p:nvPr>
            <p:ph type="ftr" sz="quarter" idx="11"/>
          </p:nvPr>
        </p:nvSpPr>
        <p:spPr/>
        <p:txBody>
          <a:bodyPr/>
          <a:lstStyle/>
          <a:p>
            <a:r>
              <a:rPr lang="en-US"/>
              <a:t>Interaction Devices</a:t>
            </a:r>
          </a:p>
        </p:txBody>
      </p:sp>
      <p:sp>
        <p:nvSpPr>
          <p:cNvPr id="22" name="Slide Number Placeholder 21"/>
          <p:cNvSpPr>
            <a:spLocks noGrp="1"/>
          </p:cNvSpPr>
          <p:nvPr>
            <p:ph type="sldNum" sz="quarter" idx="12"/>
          </p:nvPr>
        </p:nvSpPr>
        <p:spPr/>
        <p:txBody>
          <a:bodyPr/>
          <a:lstStyle/>
          <a:p>
            <a:fld id="{C0F4FBFA-1248-4AAF-9253-30F121885773}" type="slidenum">
              <a:rPr lang="en-US" smtClean="0"/>
              <a:t>7</a:t>
            </a:fld>
            <a:endParaRPr lang="en-US"/>
          </a:p>
        </p:txBody>
      </p:sp>
    </p:spTree>
    <p:extLst>
      <p:ext uri="{BB962C8B-B14F-4D97-AF65-F5344CB8AC3E}">
        <p14:creationId xmlns:p14="http://schemas.microsoft.com/office/powerpoint/2010/main" val="25041782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ja-JP"/>
              <a:t>Displays – Small and Large</a:t>
            </a:r>
            <a:endParaRPr lang="ja-JP" altLang="en-US"/>
          </a:p>
        </p:txBody>
      </p:sp>
      <p:sp>
        <p:nvSpPr>
          <p:cNvPr id="35843" name="Rectangle 3"/>
          <p:cNvSpPr>
            <a:spLocks noGrp="1" noChangeArrowheads="1"/>
          </p:cNvSpPr>
          <p:nvPr>
            <p:ph type="body" idx="1"/>
          </p:nvPr>
        </p:nvSpPr>
        <p:spPr/>
        <p:txBody>
          <a:bodyPr>
            <a:normAutofit fontScale="92500" lnSpcReduction="20000"/>
          </a:bodyPr>
          <a:lstStyle/>
          <a:p>
            <a:r>
              <a:rPr lang="en-US" altLang="ja-JP"/>
              <a:t>The display has become the primary source of feedback to the user from the computer</a:t>
            </a:r>
          </a:p>
          <a:p>
            <a:pPr lvl="1"/>
            <a:r>
              <a:rPr lang="en-US" altLang="ja-JP"/>
              <a:t>The display has many important features, including:</a:t>
            </a:r>
          </a:p>
          <a:p>
            <a:pPr lvl="2"/>
            <a:r>
              <a:rPr lang="en-US" altLang="ja-JP"/>
              <a:t>Physical dimensions (usually the diagonal dimension and depth)</a:t>
            </a:r>
          </a:p>
          <a:p>
            <a:pPr lvl="2"/>
            <a:r>
              <a:rPr lang="en-US" altLang="ja-JP"/>
              <a:t>Resolution (the number of pixels available)</a:t>
            </a:r>
          </a:p>
          <a:p>
            <a:pPr lvl="2"/>
            <a:r>
              <a:rPr lang="en-US" altLang="ja-JP"/>
              <a:t>Number of available colors, color correctness</a:t>
            </a:r>
          </a:p>
          <a:p>
            <a:pPr lvl="2"/>
            <a:r>
              <a:rPr lang="en-US" altLang="ja-JP"/>
              <a:t>Luminance, contrast, and glare</a:t>
            </a:r>
          </a:p>
          <a:p>
            <a:pPr lvl="2"/>
            <a:r>
              <a:rPr lang="en-US" altLang="ja-JP"/>
              <a:t>Power consumption</a:t>
            </a:r>
          </a:p>
          <a:p>
            <a:pPr lvl="2"/>
            <a:r>
              <a:rPr lang="en-US" altLang="ja-JP"/>
              <a:t>Refresh rates (sufficient to allow animation and video)</a:t>
            </a:r>
          </a:p>
          <a:p>
            <a:pPr lvl="2"/>
            <a:r>
              <a:rPr lang="en-US" altLang="ja-JP"/>
              <a:t>Cost</a:t>
            </a:r>
          </a:p>
          <a:p>
            <a:pPr lvl="2"/>
            <a:r>
              <a:rPr lang="en-US" altLang="ja-JP"/>
              <a:t>Reliability </a:t>
            </a:r>
          </a:p>
        </p:txBody>
      </p:sp>
      <p:sp>
        <p:nvSpPr>
          <p:cNvPr id="11" name="Date Placeholder 10"/>
          <p:cNvSpPr>
            <a:spLocks noGrp="1"/>
          </p:cNvSpPr>
          <p:nvPr>
            <p:ph type="dt" sz="half" idx="10"/>
          </p:nvPr>
        </p:nvSpPr>
        <p:spPr/>
        <p:txBody>
          <a:bodyPr/>
          <a:lstStyle/>
          <a:p>
            <a:r>
              <a:rPr lang="en-US"/>
              <a:t>HCI</a:t>
            </a:r>
          </a:p>
        </p:txBody>
      </p:sp>
      <p:sp>
        <p:nvSpPr>
          <p:cNvPr id="12" name="Footer Placeholder 11"/>
          <p:cNvSpPr>
            <a:spLocks noGrp="1"/>
          </p:cNvSpPr>
          <p:nvPr>
            <p:ph type="ftr" sz="quarter" idx="11"/>
          </p:nvPr>
        </p:nvSpPr>
        <p:spPr/>
        <p:txBody>
          <a:bodyPr/>
          <a:lstStyle/>
          <a:p>
            <a:r>
              <a:rPr lang="en-US"/>
              <a:t>Interaction Devices</a:t>
            </a:r>
          </a:p>
        </p:txBody>
      </p:sp>
      <p:sp>
        <p:nvSpPr>
          <p:cNvPr id="13" name="Slide Number Placeholder 12"/>
          <p:cNvSpPr>
            <a:spLocks noGrp="1"/>
          </p:cNvSpPr>
          <p:nvPr>
            <p:ph type="sldNum" sz="quarter" idx="12"/>
          </p:nvPr>
        </p:nvSpPr>
        <p:spPr/>
        <p:txBody>
          <a:bodyPr/>
          <a:lstStyle/>
          <a:p>
            <a:fld id="{C0F4FBFA-1248-4AAF-9253-30F121885773}" type="slidenum">
              <a:rPr lang="en-US" smtClean="0"/>
              <a:t>70</a:t>
            </a:fld>
            <a:endParaRPr lang="en-US"/>
          </a:p>
        </p:txBody>
      </p:sp>
    </p:spTree>
    <p:extLst>
      <p:ext uri="{BB962C8B-B14F-4D97-AF65-F5344CB8AC3E}">
        <p14:creationId xmlns:p14="http://schemas.microsoft.com/office/powerpoint/2010/main" val="10109287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ja-JP" sz="4000">
                <a:ea typeface="ＭＳ Ｐゴシック" pitchFamily="34" charset="-128"/>
              </a:rPr>
              <a:t>Displays – Small and Large (cont.)</a:t>
            </a:r>
            <a:endParaRPr lang="ja-JP" altLang="en-US" sz="4000">
              <a:ea typeface="ＭＳ Ｐゴシック" pitchFamily="34" charset="-128"/>
            </a:endParaRPr>
          </a:p>
        </p:txBody>
      </p:sp>
      <p:sp>
        <p:nvSpPr>
          <p:cNvPr id="36867" name="Rectangle 3"/>
          <p:cNvSpPr>
            <a:spLocks noGrp="1" noChangeArrowheads="1"/>
          </p:cNvSpPr>
          <p:nvPr>
            <p:ph type="body" idx="1"/>
          </p:nvPr>
        </p:nvSpPr>
        <p:spPr>
          <a:xfrm>
            <a:off x="457200" y="2057400"/>
            <a:ext cx="8229600" cy="4191000"/>
          </a:xfrm>
        </p:spPr>
        <p:txBody>
          <a:bodyPr/>
          <a:lstStyle/>
          <a:p>
            <a:pPr marL="609600" indent="-609600">
              <a:buFontTx/>
              <a:buNone/>
            </a:pPr>
            <a:r>
              <a:rPr lang="en-US" altLang="ja-JP">
                <a:ea typeface="ＭＳ Ｐゴシック" pitchFamily="34" charset="-128"/>
              </a:rPr>
              <a:t>Usage characteristics distinguish displays:</a:t>
            </a:r>
            <a:endParaRPr lang="en-US" altLang="ja-JP" b="1">
              <a:ea typeface="ＭＳ Ｐゴシック" pitchFamily="34" charset="-128"/>
            </a:endParaRPr>
          </a:p>
          <a:p>
            <a:pPr marL="609600" indent="-609600"/>
            <a:r>
              <a:rPr lang="en-US" altLang="ja-JP" b="1">
                <a:ea typeface="ＭＳ Ｐゴシック" pitchFamily="34" charset="-128"/>
              </a:rPr>
              <a:t>Portability</a:t>
            </a:r>
          </a:p>
          <a:p>
            <a:pPr marL="609600" indent="-609600"/>
            <a:r>
              <a:rPr lang="en-US" altLang="ja-JP" b="1">
                <a:ea typeface="ＭＳ Ｐゴシック" pitchFamily="34" charset="-128"/>
              </a:rPr>
              <a:t>Privacy</a:t>
            </a:r>
          </a:p>
          <a:p>
            <a:pPr marL="609600" indent="-609600"/>
            <a:r>
              <a:rPr lang="en-US" altLang="ja-JP" b="1">
                <a:ea typeface="ＭＳ Ｐゴシック" pitchFamily="34" charset="-128"/>
              </a:rPr>
              <a:t>Saliency</a:t>
            </a:r>
          </a:p>
          <a:p>
            <a:pPr marL="609600" indent="-609600"/>
            <a:r>
              <a:rPr lang="en-US" altLang="ja-JP" b="1">
                <a:ea typeface="ＭＳ Ｐゴシック" pitchFamily="34" charset="-128"/>
              </a:rPr>
              <a:t>Ubiquity</a:t>
            </a:r>
          </a:p>
          <a:p>
            <a:pPr marL="609600" indent="-609600"/>
            <a:r>
              <a:rPr lang="en-US" altLang="ja-JP" b="1">
                <a:ea typeface="ＭＳ Ｐゴシック" pitchFamily="34" charset="-128"/>
              </a:rPr>
              <a:t>Simultaneity </a:t>
            </a:r>
          </a:p>
        </p:txBody>
      </p:sp>
      <p:pic>
        <p:nvPicPr>
          <p:cNvPr id="368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808288"/>
            <a:ext cx="3962400"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p:cNvSpPr>
            <a:spLocks noGrp="1"/>
          </p:cNvSpPr>
          <p:nvPr>
            <p:ph type="dt" sz="half" idx="10"/>
          </p:nvPr>
        </p:nvSpPr>
        <p:spPr/>
        <p:txBody>
          <a:bodyPr/>
          <a:lstStyle/>
          <a:p>
            <a:r>
              <a:rPr lang="en-US"/>
              <a:t>HCI</a:t>
            </a:r>
          </a:p>
        </p:txBody>
      </p:sp>
      <p:sp>
        <p:nvSpPr>
          <p:cNvPr id="7" name="Footer Placeholder 6"/>
          <p:cNvSpPr>
            <a:spLocks noGrp="1"/>
          </p:cNvSpPr>
          <p:nvPr>
            <p:ph type="ftr" sz="quarter" idx="11"/>
          </p:nvPr>
        </p:nvSpPr>
        <p:spPr/>
        <p:txBody>
          <a:bodyPr/>
          <a:lstStyle/>
          <a:p>
            <a:r>
              <a:rPr lang="en-US"/>
              <a:t>Interaction Devices</a:t>
            </a:r>
          </a:p>
        </p:txBody>
      </p:sp>
      <p:sp>
        <p:nvSpPr>
          <p:cNvPr id="8" name="Slide Number Placeholder 7"/>
          <p:cNvSpPr>
            <a:spLocks noGrp="1"/>
          </p:cNvSpPr>
          <p:nvPr>
            <p:ph type="sldNum" sz="quarter" idx="12"/>
          </p:nvPr>
        </p:nvSpPr>
        <p:spPr/>
        <p:txBody>
          <a:bodyPr/>
          <a:lstStyle/>
          <a:p>
            <a:fld id="{C0F4FBFA-1248-4AAF-9253-30F121885773}" type="slidenum">
              <a:rPr lang="en-US" smtClean="0"/>
              <a:t>71</a:t>
            </a:fld>
            <a:endParaRPr lang="en-US"/>
          </a:p>
        </p:txBody>
      </p:sp>
    </p:spTree>
    <p:extLst>
      <p:ext uri="{BB962C8B-B14F-4D97-AF65-F5344CB8AC3E}">
        <p14:creationId xmlns:p14="http://schemas.microsoft.com/office/powerpoint/2010/main" val="13772906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ja-JP"/>
              <a:t>Display Technologies</a:t>
            </a:r>
            <a:endParaRPr lang="ja-JP" altLang="en-US" dirty="0"/>
          </a:p>
        </p:txBody>
      </p:sp>
      <p:sp>
        <p:nvSpPr>
          <p:cNvPr id="37891" name="Rectangle 3"/>
          <p:cNvSpPr>
            <a:spLocks noGrp="1" noChangeArrowheads="1"/>
          </p:cNvSpPr>
          <p:nvPr>
            <p:ph type="body" idx="1"/>
          </p:nvPr>
        </p:nvSpPr>
        <p:spPr/>
        <p:txBody>
          <a:bodyPr>
            <a:normAutofit fontScale="62500" lnSpcReduction="20000"/>
          </a:bodyPr>
          <a:lstStyle/>
          <a:p>
            <a:r>
              <a:rPr lang="en-US" altLang="ja-JP" dirty="0"/>
              <a:t>Monochrome displays, e.g., electronic ink </a:t>
            </a:r>
          </a:p>
          <a:p>
            <a:pPr lvl="1"/>
            <a:r>
              <a:rPr lang="en-US" altLang="ja-JP" dirty="0"/>
              <a:t>are adequate, and are attractive because of their lower cost </a:t>
            </a:r>
          </a:p>
          <a:p>
            <a:r>
              <a:rPr lang="en-US" altLang="ja-JP" dirty="0"/>
              <a:t>Raster-scan cathode-ray tube (CRT) </a:t>
            </a:r>
          </a:p>
          <a:p>
            <a:pPr lvl="1"/>
            <a:r>
              <a:rPr lang="en-US" altLang="ja-JP" dirty="0"/>
              <a:t>electron beam sweeping out lines of dots to form letters </a:t>
            </a:r>
          </a:p>
          <a:p>
            <a:pPr lvl="1"/>
            <a:r>
              <a:rPr lang="en-US" altLang="ja-JP" dirty="0"/>
              <a:t>refresh rates 30 to 70 per second </a:t>
            </a:r>
          </a:p>
          <a:p>
            <a:r>
              <a:rPr lang="en-US" altLang="ja-JP" dirty="0"/>
              <a:t>Liquid-crystal displays (LCDs) </a:t>
            </a:r>
          </a:p>
          <a:p>
            <a:pPr lvl="1"/>
            <a:r>
              <a:rPr lang="en-US" altLang="ja-JP" dirty="0"/>
              <a:t>voltage changes influence the polarization of tiny capsules of liquid crystals </a:t>
            </a:r>
          </a:p>
          <a:p>
            <a:pPr lvl="1"/>
            <a:r>
              <a:rPr lang="en-US" altLang="ja-JP" dirty="0"/>
              <a:t>flicker-free </a:t>
            </a:r>
          </a:p>
          <a:p>
            <a:pPr lvl="1"/>
            <a:r>
              <a:rPr lang="en-US" altLang="ja-JP" dirty="0"/>
              <a:t>size of the capsules limits the resolution </a:t>
            </a:r>
          </a:p>
          <a:p>
            <a:r>
              <a:rPr lang="en-US" altLang="ja-JP" dirty="0"/>
              <a:t>Plasma panel </a:t>
            </a:r>
          </a:p>
          <a:p>
            <a:pPr lvl="1"/>
            <a:r>
              <a:rPr lang="en-US" altLang="ja-JP" dirty="0"/>
              <a:t>rows of horizontal wires are slightly separated from vertical wires by small glass-enclosed capsules of neon-based gases </a:t>
            </a:r>
          </a:p>
          <a:p>
            <a:r>
              <a:rPr lang="en-US" altLang="ja-JP" dirty="0"/>
              <a:t>Light-emitting diodes (LEDs) </a:t>
            </a:r>
          </a:p>
          <a:p>
            <a:pPr lvl="1"/>
            <a:r>
              <a:rPr lang="en-US" altLang="ja-JP" dirty="0"/>
              <a:t>certain diodes emit light when a voltage is applied </a:t>
            </a:r>
          </a:p>
          <a:p>
            <a:pPr lvl="1"/>
            <a:r>
              <a:rPr lang="en-US" altLang="ja-JP" dirty="0"/>
              <a:t>arrays of these small diodes can be assembled to display characters </a:t>
            </a:r>
          </a:p>
        </p:txBody>
      </p:sp>
      <p:sp>
        <p:nvSpPr>
          <p:cNvPr id="11" name="Date Placeholder 10"/>
          <p:cNvSpPr>
            <a:spLocks noGrp="1"/>
          </p:cNvSpPr>
          <p:nvPr>
            <p:ph type="dt" sz="half" idx="10"/>
          </p:nvPr>
        </p:nvSpPr>
        <p:spPr/>
        <p:txBody>
          <a:bodyPr/>
          <a:lstStyle/>
          <a:p>
            <a:r>
              <a:rPr lang="en-US"/>
              <a:t>HCI</a:t>
            </a:r>
          </a:p>
        </p:txBody>
      </p:sp>
      <p:sp>
        <p:nvSpPr>
          <p:cNvPr id="12" name="Footer Placeholder 11"/>
          <p:cNvSpPr>
            <a:spLocks noGrp="1"/>
          </p:cNvSpPr>
          <p:nvPr>
            <p:ph type="ftr" sz="quarter" idx="11"/>
          </p:nvPr>
        </p:nvSpPr>
        <p:spPr/>
        <p:txBody>
          <a:bodyPr/>
          <a:lstStyle/>
          <a:p>
            <a:r>
              <a:rPr lang="en-US"/>
              <a:t>Interaction Devices</a:t>
            </a:r>
          </a:p>
        </p:txBody>
      </p:sp>
      <p:sp>
        <p:nvSpPr>
          <p:cNvPr id="13" name="Slide Number Placeholder 12"/>
          <p:cNvSpPr>
            <a:spLocks noGrp="1"/>
          </p:cNvSpPr>
          <p:nvPr>
            <p:ph type="sldNum" sz="quarter" idx="12"/>
          </p:nvPr>
        </p:nvSpPr>
        <p:spPr/>
        <p:txBody>
          <a:bodyPr/>
          <a:lstStyle/>
          <a:p>
            <a:fld id="{C0F4FBFA-1248-4AAF-9253-30F121885773}" type="slidenum">
              <a:rPr lang="en-US" smtClean="0"/>
              <a:t>72</a:t>
            </a:fld>
            <a:endParaRPr lang="en-US"/>
          </a:p>
        </p:txBody>
      </p:sp>
    </p:spTree>
    <p:extLst>
      <p:ext uri="{BB962C8B-B14F-4D97-AF65-F5344CB8AC3E}">
        <p14:creationId xmlns:p14="http://schemas.microsoft.com/office/powerpoint/2010/main" val="3999759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ja-JP" sz="4000">
                <a:ea typeface="ＭＳ Ｐゴシック" pitchFamily="34" charset="-128"/>
              </a:rPr>
              <a:t>Display technology (cont.)</a:t>
            </a:r>
            <a:endParaRPr lang="ja-JP" altLang="en-US" sz="4000">
              <a:ea typeface="ＭＳ Ｐゴシック" pitchFamily="34" charset="-128"/>
            </a:endParaRPr>
          </a:p>
        </p:txBody>
      </p:sp>
      <p:sp>
        <p:nvSpPr>
          <p:cNvPr id="38915" name="Rectangle 3"/>
          <p:cNvSpPr>
            <a:spLocks noGrp="1" noChangeArrowheads="1"/>
          </p:cNvSpPr>
          <p:nvPr>
            <p:ph type="body" idx="1"/>
          </p:nvPr>
        </p:nvSpPr>
        <p:spPr>
          <a:xfrm>
            <a:off x="457200" y="2057400"/>
            <a:ext cx="8229600" cy="4191000"/>
          </a:xfrm>
        </p:spPr>
        <p:txBody>
          <a:bodyPr/>
          <a:lstStyle/>
          <a:p>
            <a:pPr marL="609600" indent="-609600"/>
            <a:r>
              <a:rPr lang="en-US" altLang="ja-JP" sz="3600" b="1" dirty="0">
                <a:ea typeface="ＭＳ Ｐゴシック" pitchFamily="34" charset="-128"/>
              </a:rPr>
              <a:t>Braille displays</a:t>
            </a:r>
          </a:p>
          <a:p>
            <a:pPr marL="990600" lvl="1" indent="-533400"/>
            <a:r>
              <a:rPr lang="en-US" altLang="ja-JP" b="1" dirty="0">
                <a:ea typeface="ＭＳ Ｐゴシック" pitchFamily="34" charset="-128"/>
              </a:rPr>
              <a:t>Pins provide output for the blind</a:t>
            </a:r>
          </a:p>
        </p:txBody>
      </p:sp>
      <p:sp>
        <p:nvSpPr>
          <p:cNvPr id="6" name="Date Placeholder 5"/>
          <p:cNvSpPr>
            <a:spLocks noGrp="1"/>
          </p:cNvSpPr>
          <p:nvPr>
            <p:ph type="dt" sz="half" idx="10"/>
          </p:nvPr>
        </p:nvSpPr>
        <p:spPr/>
        <p:txBody>
          <a:bodyPr/>
          <a:lstStyle/>
          <a:p>
            <a:r>
              <a:rPr lang="en-US"/>
              <a:t>HCI</a:t>
            </a:r>
          </a:p>
        </p:txBody>
      </p:sp>
      <p:sp>
        <p:nvSpPr>
          <p:cNvPr id="7" name="Footer Placeholder 6"/>
          <p:cNvSpPr>
            <a:spLocks noGrp="1"/>
          </p:cNvSpPr>
          <p:nvPr>
            <p:ph type="ftr" sz="quarter" idx="11"/>
          </p:nvPr>
        </p:nvSpPr>
        <p:spPr/>
        <p:txBody>
          <a:bodyPr/>
          <a:lstStyle/>
          <a:p>
            <a:r>
              <a:rPr lang="en-US"/>
              <a:t>Interaction Devices</a:t>
            </a:r>
          </a:p>
        </p:txBody>
      </p:sp>
      <p:sp>
        <p:nvSpPr>
          <p:cNvPr id="8" name="Slide Number Placeholder 7"/>
          <p:cNvSpPr>
            <a:spLocks noGrp="1"/>
          </p:cNvSpPr>
          <p:nvPr>
            <p:ph type="sldNum" sz="quarter" idx="12"/>
          </p:nvPr>
        </p:nvSpPr>
        <p:spPr/>
        <p:txBody>
          <a:bodyPr/>
          <a:lstStyle/>
          <a:p>
            <a:fld id="{C0F4FBFA-1248-4AAF-9253-30F121885773}" type="slidenum">
              <a:rPr lang="en-US" smtClean="0"/>
              <a:t>73</a:t>
            </a:fld>
            <a:endParaRPr lang="en-US"/>
          </a:p>
        </p:txBody>
      </p:sp>
    </p:spTree>
    <p:extLst>
      <p:ext uri="{BB962C8B-B14F-4D97-AF65-F5344CB8AC3E}">
        <p14:creationId xmlns:p14="http://schemas.microsoft.com/office/powerpoint/2010/main" val="303168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t>Electronic Ink (</a:t>
            </a:r>
            <a:r>
              <a:rPr lang="en-US" dirty="0" err="1"/>
              <a:t>eInk</a:t>
            </a:r>
            <a:r>
              <a:rPr lang="en-US" dirty="0"/>
              <a:t>)</a:t>
            </a:r>
          </a:p>
        </p:txBody>
      </p:sp>
      <p:sp>
        <p:nvSpPr>
          <p:cNvPr id="16" name="Content Placeholder 15"/>
          <p:cNvSpPr>
            <a:spLocks noGrp="1"/>
          </p:cNvSpPr>
          <p:nvPr>
            <p:ph sz="half" idx="2"/>
          </p:nvPr>
        </p:nvSpPr>
        <p:spPr/>
        <p:txBody>
          <a:bodyPr/>
          <a:lstStyle/>
          <a:p>
            <a:r>
              <a:rPr lang="en-US" altLang="ja-JP" dirty="0"/>
              <a:t>Electronic ink</a:t>
            </a:r>
          </a:p>
          <a:p>
            <a:pPr lvl="1"/>
            <a:r>
              <a:rPr lang="en-US" altLang="ja-JP" dirty="0"/>
              <a:t>Paper like resolution</a:t>
            </a:r>
          </a:p>
          <a:p>
            <a:pPr lvl="1"/>
            <a:r>
              <a:rPr lang="en-US" altLang="ja-JP" dirty="0"/>
              <a:t>Tiny capsules with negatively and positively charged particles</a:t>
            </a:r>
          </a:p>
          <a:p>
            <a:pPr lvl="1"/>
            <a:r>
              <a:rPr lang="en-US" altLang="ja-JP" dirty="0"/>
              <a:t>Requires no electricity to sustain</a:t>
            </a:r>
          </a:p>
          <a:p>
            <a:pPr lvl="1"/>
            <a:r>
              <a:rPr lang="en-US" altLang="ja-JP" dirty="0"/>
              <a:t>Requires ambient light to view; no backlight</a:t>
            </a:r>
          </a:p>
          <a:p>
            <a:pPr lvl="1"/>
            <a:r>
              <a:rPr lang="en-US" altLang="ja-JP" dirty="0"/>
              <a:t>used on </a:t>
            </a:r>
            <a:r>
              <a:rPr lang="en-US" altLang="ja-JP" i="1" dirty="0"/>
              <a:t>Kindle</a:t>
            </a:r>
            <a:endParaRPr lang="en-US" altLang="ja-JP" dirty="0"/>
          </a:p>
        </p:txBody>
      </p:sp>
      <p:pic>
        <p:nvPicPr>
          <p:cNvPr id="17" name="Picture 2" descr="http://t3.gstatic.com/images?q=tbn:ANd9GcQ1Ff1TACAeC4fUmbGbnKUlahfdq8DgkC4lDlekgCCb1xKFCi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057400"/>
            <a:ext cx="3715675" cy="3124200"/>
          </a:xfrm>
          <a:prstGeom prst="rect">
            <a:avLst/>
          </a:prstGeom>
          <a:noFill/>
          <a:extLst>
            <a:ext uri="{909E8E84-426E-40DD-AFC4-6F175D3DCCD1}">
              <a14:hiddenFill xmlns:a14="http://schemas.microsoft.com/office/drawing/2010/main">
                <a:solidFill>
                  <a:srgbClr val="FFFFFF"/>
                </a:solidFill>
              </a14:hiddenFill>
            </a:ext>
          </a:extLst>
        </p:spPr>
      </p:pic>
      <p:sp>
        <p:nvSpPr>
          <p:cNvPr id="18" name="Date Placeholder 17"/>
          <p:cNvSpPr>
            <a:spLocks noGrp="1"/>
          </p:cNvSpPr>
          <p:nvPr>
            <p:ph type="dt" sz="half" idx="10"/>
          </p:nvPr>
        </p:nvSpPr>
        <p:spPr/>
        <p:txBody>
          <a:bodyPr/>
          <a:lstStyle/>
          <a:p>
            <a:r>
              <a:rPr lang="en-US"/>
              <a:t>HCI</a:t>
            </a:r>
          </a:p>
        </p:txBody>
      </p:sp>
      <p:sp>
        <p:nvSpPr>
          <p:cNvPr id="19" name="Footer Placeholder 18"/>
          <p:cNvSpPr>
            <a:spLocks noGrp="1"/>
          </p:cNvSpPr>
          <p:nvPr>
            <p:ph type="ftr" sz="quarter" idx="11"/>
          </p:nvPr>
        </p:nvSpPr>
        <p:spPr/>
        <p:txBody>
          <a:bodyPr/>
          <a:lstStyle/>
          <a:p>
            <a:r>
              <a:rPr lang="en-US"/>
              <a:t>Interaction Devices</a:t>
            </a:r>
          </a:p>
        </p:txBody>
      </p:sp>
      <p:sp>
        <p:nvSpPr>
          <p:cNvPr id="20" name="Slide Number Placeholder 19"/>
          <p:cNvSpPr>
            <a:spLocks noGrp="1"/>
          </p:cNvSpPr>
          <p:nvPr>
            <p:ph type="sldNum" sz="quarter" idx="12"/>
          </p:nvPr>
        </p:nvSpPr>
        <p:spPr/>
        <p:txBody>
          <a:bodyPr/>
          <a:lstStyle/>
          <a:p>
            <a:fld id="{C0F4FBFA-1248-4AAF-9253-30F121885773}" type="slidenum">
              <a:rPr lang="en-US" smtClean="0"/>
              <a:t>74</a:t>
            </a:fld>
            <a:endParaRPr lang="en-US"/>
          </a:p>
        </p:txBody>
      </p:sp>
    </p:spTree>
    <p:extLst>
      <p:ext uri="{BB962C8B-B14F-4D97-AF65-F5344CB8AC3E}">
        <p14:creationId xmlns:p14="http://schemas.microsoft.com/office/powerpoint/2010/main" val="36049988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ja-JP"/>
              <a:t>Large Displays</a:t>
            </a:r>
            <a:endParaRPr lang="ja-JP" altLang="en-US" dirty="0"/>
          </a:p>
        </p:txBody>
      </p:sp>
      <p:sp>
        <p:nvSpPr>
          <p:cNvPr id="39939" name="Rectangle 3"/>
          <p:cNvSpPr>
            <a:spLocks noGrp="1" noChangeArrowheads="1"/>
          </p:cNvSpPr>
          <p:nvPr>
            <p:ph sz="half" idx="1"/>
          </p:nvPr>
        </p:nvSpPr>
        <p:spPr>
          <a:xfrm>
            <a:off x="457200" y="1600200"/>
            <a:ext cx="3581400" cy="4525963"/>
          </a:xfrm>
        </p:spPr>
        <p:txBody>
          <a:bodyPr/>
          <a:lstStyle/>
          <a:p>
            <a:r>
              <a:rPr lang="en-US" altLang="ja-JP" dirty="0"/>
              <a:t>Large displays</a:t>
            </a:r>
          </a:p>
          <a:p>
            <a:pPr lvl="1"/>
            <a:r>
              <a:rPr lang="en-US" altLang="ja-JP" dirty="0"/>
              <a:t>Informational wall displays</a:t>
            </a:r>
          </a:p>
          <a:p>
            <a:pPr lvl="1"/>
            <a:r>
              <a:rPr lang="en-US" altLang="ja-JP" dirty="0"/>
              <a:t>Interactive wall displays</a:t>
            </a:r>
          </a:p>
          <a:p>
            <a:pPr lvl="1"/>
            <a:r>
              <a:rPr lang="en-US" altLang="ja-JP" dirty="0"/>
              <a:t>Multiple desktop displays</a:t>
            </a:r>
          </a:p>
        </p:txBody>
      </p:sp>
      <p:pic>
        <p:nvPicPr>
          <p:cNvPr id="399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752600"/>
            <a:ext cx="431165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Date Placeholder 11"/>
          <p:cNvSpPr>
            <a:spLocks noGrp="1"/>
          </p:cNvSpPr>
          <p:nvPr>
            <p:ph type="dt" sz="half" idx="10"/>
          </p:nvPr>
        </p:nvSpPr>
        <p:spPr/>
        <p:txBody>
          <a:bodyPr/>
          <a:lstStyle/>
          <a:p>
            <a:r>
              <a:rPr lang="en-US"/>
              <a:t>HCI</a:t>
            </a:r>
          </a:p>
        </p:txBody>
      </p:sp>
      <p:sp>
        <p:nvSpPr>
          <p:cNvPr id="13" name="Footer Placeholder 12"/>
          <p:cNvSpPr>
            <a:spLocks noGrp="1"/>
          </p:cNvSpPr>
          <p:nvPr>
            <p:ph type="ftr" sz="quarter" idx="11"/>
          </p:nvPr>
        </p:nvSpPr>
        <p:spPr/>
        <p:txBody>
          <a:bodyPr/>
          <a:lstStyle/>
          <a:p>
            <a:r>
              <a:rPr lang="en-US"/>
              <a:t>Interaction Devices</a:t>
            </a:r>
          </a:p>
        </p:txBody>
      </p:sp>
      <p:sp>
        <p:nvSpPr>
          <p:cNvPr id="14" name="Slide Number Placeholder 13"/>
          <p:cNvSpPr>
            <a:spLocks noGrp="1"/>
          </p:cNvSpPr>
          <p:nvPr>
            <p:ph type="sldNum" sz="quarter" idx="12"/>
          </p:nvPr>
        </p:nvSpPr>
        <p:spPr/>
        <p:txBody>
          <a:bodyPr/>
          <a:lstStyle/>
          <a:p>
            <a:fld id="{C0F4FBFA-1248-4AAF-9253-30F121885773}" type="slidenum">
              <a:rPr lang="en-US" smtClean="0"/>
              <a:t>75</a:t>
            </a:fld>
            <a:endParaRPr lang="en-US"/>
          </a:p>
        </p:txBody>
      </p:sp>
    </p:spTree>
    <p:extLst>
      <p:ext uri="{BB962C8B-B14F-4D97-AF65-F5344CB8AC3E}">
        <p14:creationId xmlns:p14="http://schemas.microsoft.com/office/powerpoint/2010/main" val="40929302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a:t>Heads-Up &amp; Helmet Displays</a:t>
            </a:r>
            <a:endParaRPr lang="ja-JP" altLang="en-US" dirty="0"/>
          </a:p>
        </p:txBody>
      </p:sp>
      <p:sp>
        <p:nvSpPr>
          <p:cNvPr id="40963" name="Rectangle 3"/>
          <p:cNvSpPr>
            <a:spLocks noGrp="1" noChangeArrowheads="1"/>
          </p:cNvSpPr>
          <p:nvPr>
            <p:ph type="body" idx="1"/>
          </p:nvPr>
        </p:nvSpPr>
        <p:spPr/>
        <p:txBody>
          <a:bodyPr/>
          <a:lstStyle/>
          <a:p>
            <a:r>
              <a:rPr lang="en-US" altLang="ja-JP"/>
              <a:t>Heads-up and helmet mounted displays</a:t>
            </a:r>
          </a:p>
          <a:p>
            <a:pPr lvl="1"/>
            <a:r>
              <a:rPr lang="en-US" altLang="ja-JP"/>
              <a:t>A heads-up display can, for instance, project information on a partially silvered widescreen of an airplane or car</a:t>
            </a:r>
          </a:p>
          <a:p>
            <a:pPr lvl="1"/>
            <a:r>
              <a:rPr lang="en-US" altLang="ja-JP"/>
              <a:t>A helmet/head mounted display (HMD) moves the image with the user</a:t>
            </a:r>
          </a:p>
          <a:p>
            <a:pPr lvl="1"/>
            <a:r>
              <a:rPr lang="en-US" altLang="ja-JP"/>
              <a:t>3D images</a:t>
            </a:r>
          </a:p>
        </p:txBody>
      </p:sp>
      <p:sp>
        <p:nvSpPr>
          <p:cNvPr id="12" name="Date Placeholder 11"/>
          <p:cNvSpPr>
            <a:spLocks noGrp="1"/>
          </p:cNvSpPr>
          <p:nvPr>
            <p:ph type="dt" sz="half" idx="10"/>
          </p:nvPr>
        </p:nvSpPr>
        <p:spPr/>
        <p:txBody>
          <a:bodyPr/>
          <a:lstStyle/>
          <a:p>
            <a:r>
              <a:rPr lang="en-US"/>
              <a:t>HCI</a:t>
            </a:r>
          </a:p>
        </p:txBody>
      </p:sp>
      <p:sp>
        <p:nvSpPr>
          <p:cNvPr id="13" name="Footer Placeholder 12"/>
          <p:cNvSpPr>
            <a:spLocks noGrp="1"/>
          </p:cNvSpPr>
          <p:nvPr>
            <p:ph type="ftr" sz="quarter" idx="11"/>
          </p:nvPr>
        </p:nvSpPr>
        <p:spPr/>
        <p:txBody>
          <a:bodyPr/>
          <a:lstStyle/>
          <a:p>
            <a:r>
              <a:rPr lang="en-US"/>
              <a:t>Interaction Devices</a:t>
            </a:r>
          </a:p>
        </p:txBody>
      </p:sp>
      <p:sp>
        <p:nvSpPr>
          <p:cNvPr id="14" name="Slide Number Placeholder 13"/>
          <p:cNvSpPr>
            <a:spLocks noGrp="1"/>
          </p:cNvSpPr>
          <p:nvPr>
            <p:ph type="sldNum" sz="quarter" idx="12"/>
          </p:nvPr>
        </p:nvSpPr>
        <p:spPr/>
        <p:txBody>
          <a:bodyPr/>
          <a:lstStyle/>
          <a:p>
            <a:fld id="{C0F4FBFA-1248-4AAF-9253-30F121885773}" type="slidenum">
              <a:rPr lang="en-US" smtClean="0"/>
              <a:t>76</a:t>
            </a:fld>
            <a:endParaRPr lang="en-US"/>
          </a:p>
        </p:txBody>
      </p:sp>
    </p:spTree>
    <p:extLst>
      <p:ext uri="{BB962C8B-B14F-4D97-AF65-F5344CB8AC3E}">
        <p14:creationId xmlns:p14="http://schemas.microsoft.com/office/powerpoint/2010/main" val="10754134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Heads-Up &amp; Helmet Displays</a:t>
            </a:r>
          </a:p>
        </p:txBody>
      </p:sp>
      <p:pic>
        <p:nvPicPr>
          <p:cNvPr id="23554" name="Picture 2" descr="http://geekycynicism.com/wp-content/uploads/2010/02/hud-samp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57596"/>
            <a:ext cx="7162800" cy="4300203"/>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7"/>
          <p:cNvSpPr>
            <a:spLocks noGrp="1"/>
          </p:cNvSpPr>
          <p:nvPr>
            <p:ph type="dt" sz="half" idx="10"/>
          </p:nvPr>
        </p:nvSpPr>
        <p:spPr/>
        <p:txBody>
          <a:bodyPr/>
          <a:lstStyle/>
          <a:p>
            <a:r>
              <a:rPr lang="en-US"/>
              <a:t>HCI</a:t>
            </a:r>
          </a:p>
        </p:txBody>
      </p:sp>
      <p:sp>
        <p:nvSpPr>
          <p:cNvPr id="9" name="Footer Placeholder 8"/>
          <p:cNvSpPr>
            <a:spLocks noGrp="1"/>
          </p:cNvSpPr>
          <p:nvPr>
            <p:ph type="ftr" sz="quarter" idx="11"/>
          </p:nvPr>
        </p:nvSpPr>
        <p:spPr/>
        <p:txBody>
          <a:bodyPr/>
          <a:lstStyle/>
          <a:p>
            <a:r>
              <a:rPr lang="en-US"/>
              <a:t>Interaction Devices</a:t>
            </a:r>
          </a:p>
        </p:txBody>
      </p:sp>
      <p:sp>
        <p:nvSpPr>
          <p:cNvPr id="10" name="Slide Number Placeholder 9"/>
          <p:cNvSpPr>
            <a:spLocks noGrp="1"/>
          </p:cNvSpPr>
          <p:nvPr>
            <p:ph type="sldNum" sz="quarter" idx="12"/>
          </p:nvPr>
        </p:nvSpPr>
        <p:spPr/>
        <p:txBody>
          <a:bodyPr/>
          <a:lstStyle/>
          <a:p>
            <a:fld id="{C0F4FBFA-1248-4AAF-9253-30F121885773}" type="slidenum">
              <a:rPr lang="en-US" smtClean="0"/>
              <a:t>77</a:t>
            </a:fld>
            <a:endParaRPr lang="en-US"/>
          </a:p>
        </p:txBody>
      </p:sp>
    </p:spTree>
    <p:extLst>
      <p:ext uri="{BB962C8B-B14F-4D97-AF65-F5344CB8AC3E}">
        <p14:creationId xmlns:p14="http://schemas.microsoft.com/office/powerpoint/2010/main" val="14471866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a:r>
              <a:rPr lang="en-US" sz="2800" dirty="0">
                <a:solidFill>
                  <a:schemeClr val="accent6">
                    <a:lumMod val="50000"/>
                  </a:schemeClr>
                </a:solidFill>
              </a:rPr>
              <a:t>Summary, Review, &amp; Questions…</a:t>
            </a:r>
          </a:p>
        </p:txBody>
      </p:sp>
      <p:pic>
        <p:nvPicPr>
          <p:cNvPr id="1026" name="Picture 2" descr="C:\Users\Martin Schedlbauer\AppData\Local\Microsoft\Windows\Temporary Internet Files\Content.IE5\RQ7Z4LXW\MC90044142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5694" y="457200"/>
            <a:ext cx="3657143" cy="3657143"/>
          </a:xfrm>
          <a:prstGeom prst="rect">
            <a:avLst/>
          </a:prstGeom>
          <a:noFill/>
          <a:extLst>
            <a:ext uri="{909E8E84-426E-40DD-AFC4-6F175D3DCCD1}">
              <a14:hiddenFill xmlns:a14="http://schemas.microsoft.com/office/drawing/2010/main">
                <a:solidFill>
                  <a:srgbClr val="FFFFFF"/>
                </a:solidFill>
              </a14:hiddenFill>
            </a:ext>
          </a:extLst>
        </p:spPr>
      </p:pic>
      <p:sp>
        <p:nvSpPr>
          <p:cNvPr id="10" name="Date Placeholder 9"/>
          <p:cNvSpPr>
            <a:spLocks noGrp="1"/>
          </p:cNvSpPr>
          <p:nvPr>
            <p:ph type="dt" sz="half" idx="10"/>
          </p:nvPr>
        </p:nvSpPr>
        <p:spPr/>
        <p:txBody>
          <a:bodyPr/>
          <a:lstStyle/>
          <a:p>
            <a:r>
              <a:rPr lang="en-US"/>
              <a:t>HCI</a:t>
            </a:r>
          </a:p>
        </p:txBody>
      </p:sp>
      <p:sp>
        <p:nvSpPr>
          <p:cNvPr id="11" name="Footer Placeholder 10"/>
          <p:cNvSpPr>
            <a:spLocks noGrp="1"/>
          </p:cNvSpPr>
          <p:nvPr>
            <p:ph type="ftr" sz="quarter" idx="11"/>
          </p:nvPr>
        </p:nvSpPr>
        <p:spPr/>
        <p:txBody>
          <a:bodyPr/>
          <a:lstStyle/>
          <a:p>
            <a:r>
              <a:rPr lang="en-US"/>
              <a:t>Interaction Devices</a:t>
            </a:r>
          </a:p>
        </p:txBody>
      </p:sp>
      <p:sp>
        <p:nvSpPr>
          <p:cNvPr id="12" name="Slide Number Placeholder 11"/>
          <p:cNvSpPr>
            <a:spLocks noGrp="1"/>
          </p:cNvSpPr>
          <p:nvPr>
            <p:ph type="sldNum" sz="quarter" idx="12"/>
          </p:nvPr>
        </p:nvSpPr>
        <p:spPr/>
        <p:txBody>
          <a:bodyPr/>
          <a:lstStyle/>
          <a:p>
            <a:fld id="{C0F4FBFA-1248-4AAF-9253-30F121885773}" type="slidenum">
              <a:rPr lang="en-US" smtClean="0"/>
              <a:t>78</a:t>
            </a:fld>
            <a:endParaRPr lang="en-US"/>
          </a:p>
        </p:txBody>
      </p:sp>
    </p:spTree>
    <p:extLst>
      <p:ext uri="{BB962C8B-B14F-4D97-AF65-F5344CB8AC3E}">
        <p14:creationId xmlns:p14="http://schemas.microsoft.com/office/powerpoint/2010/main" val="3978986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These?</a:t>
            </a:r>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55170" y="1793669"/>
            <a:ext cx="2184400" cy="3276600"/>
          </a:xfrm>
          <a:prstGeom prst="rect">
            <a:avLst/>
          </a:prstGeom>
        </p:spPr>
      </p:pic>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flipV="1">
            <a:off x="2889250" y="2333419"/>
            <a:ext cx="3238500" cy="2159000"/>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59550" y="2293719"/>
            <a:ext cx="3238500" cy="2238400"/>
          </a:xfrm>
          <a:prstGeom prst="rect">
            <a:avLst/>
          </a:prstGeom>
        </p:spPr>
      </p:pic>
      <p:sp>
        <p:nvSpPr>
          <p:cNvPr id="9" name="Date Placeholder 8"/>
          <p:cNvSpPr>
            <a:spLocks noGrp="1"/>
          </p:cNvSpPr>
          <p:nvPr>
            <p:ph type="dt" sz="half" idx="10"/>
          </p:nvPr>
        </p:nvSpPr>
        <p:spPr/>
        <p:txBody>
          <a:bodyPr/>
          <a:lstStyle/>
          <a:p>
            <a:r>
              <a:rPr lang="en-US"/>
              <a:t>HCI</a:t>
            </a:r>
          </a:p>
        </p:txBody>
      </p:sp>
      <p:sp>
        <p:nvSpPr>
          <p:cNvPr id="10" name="Footer Placeholder 9"/>
          <p:cNvSpPr>
            <a:spLocks noGrp="1"/>
          </p:cNvSpPr>
          <p:nvPr>
            <p:ph type="ftr" sz="quarter" idx="11"/>
          </p:nvPr>
        </p:nvSpPr>
        <p:spPr/>
        <p:txBody>
          <a:bodyPr/>
          <a:lstStyle/>
          <a:p>
            <a:r>
              <a:rPr lang="en-US"/>
              <a:t>Interaction Devices</a:t>
            </a:r>
          </a:p>
        </p:txBody>
      </p:sp>
      <p:sp>
        <p:nvSpPr>
          <p:cNvPr id="11" name="Slide Number Placeholder 10"/>
          <p:cNvSpPr>
            <a:spLocks noGrp="1"/>
          </p:cNvSpPr>
          <p:nvPr>
            <p:ph type="sldNum" sz="quarter" idx="12"/>
          </p:nvPr>
        </p:nvSpPr>
        <p:spPr/>
        <p:txBody>
          <a:bodyPr/>
          <a:lstStyle/>
          <a:p>
            <a:fld id="{C0F4FBFA-1248-4AAF-9253-30F121885773}" type="slidenum">
              <a:rPr lang="en-US" smtClean="0"/>
              <a:t>8</a:t>
            </a:fld>
            <a:endParaRPr lang="en-US"/>
          </a:p>
        </p:txBody>
      </p:sp>
    </p:spTree>
    <p:extLst>
      <p:ext uri="{BB962C8B-B14F-4D97-AF65-F5344CB8AC3E}">
        <p14:creationId xmlns:p14="http://schemas.microsoft.com/office/powerpoint/2010/main" val="75781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These?</a:t>
            </a:r>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55170" y="1793669"/>
            <a:ext cx="2184400" cy="3276600"/>
          </a:xfrm>
          <a:prstGeom prst="rect">
            <a:avLst/>
          </a:prstGeom>
        </p:spPr>
      </p:pic>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flipV="1">
            <a:off x="2889250" y="2333419"/>
            <a:ext cx="3238500" cy="2159000"/>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59550" y="2293719"/>
            <a:ext cx="3238500" cy="2238400"/>
          </a:xfrm>
          <a:prstGeom prst="rect">
            <a:avLst/>
          </a:prstGeom>
        </p:spPr>
      </p:pic>
      <p:sp>
        <p:nvSpPr>
          <p:cNvPr id="17" name="TextBox 16"/>
          <p:cNvSpPr txBox="1"/>
          <p:nvPr/>
        </p:nvSpPr>
        <p:spPr>
          <a:xfrm>
            <a:off x="319712" y="5070269"/>
            <a:ext cx="2718175" cy="646331"/>
          </a:xfrm>
          <a:prstGeom prst="rect">
            <a:avLst/>
          </a:prstGeom>
          <a:noFill/>
        </p:spPr>
        <p:txBody>
          <a:bodyPr wrap="square" rtlCol="0">
            <a:spAutoFit/>
          </a:bodyPr>
          <a:lstStyle/>
          <a:p>
            <a:pPr algn="ctr"/>
            <a:r>
              <a:rPr lang="en-US" dirty="0">
                <a:solidFill>
                  <a:schemeClr val="accent3">
                    <a:lumMod val="50000"/>
                  </a:schemeClr>
                </a:solidFill>
                <a:latin typeface="Comic Sans MS" pitchFamily="66" charset="0"/>
              </a:rPr>
              <a:t>Handheld Thumb Controlled Trackball</a:t>
            </a:r>
          </a:p>
        </p:txBody>
      </p:sp>
      <p:sp>
        <p:nvSpPr>
          <p:cNvPr id="18" name="TextBox 17"/>
          <p:cNvSpPr txBox="1"/>
          <p:nvPr/>
        </p:nvSpPr>
        <p:spPr>
          <a:xfrm>
            <a:off x="3149412" y="5032169"/>
            <a:ext cx="2718175" cy="369332"/>
          </a:xfrm>
          <a:prstGeom prst="rect">
            <a:avLst/>
          </a:prstGeom>
          <a:noFill/>
        </p:spPr>
        <p:txBody>
          <a:bodyPr wrap="square" rtlCol="0">
            <a:spAutoFit/>
          </a:bodyPr>
          <a:lstStyle/>
          <a:p>
            <a:pPr algn="ctr"/>
            <a:r>
              <a:rPr lang="en-US" dirty="0">
                <a:solidFill>
                  <a:schemeClr val="accent3">
                    <a:lumMod val="50000"/>
                  </a:schemeClr>
                </a:solidFill>
                <a:latin typeface="Comic Sans MS" pitchFamily="66" charset="0"/>
              </a:rPr>
              <a:t>Touchpad</a:t>
            </a:r>
          </a:p>
        </p:txBody>
      </p:sp>
      <p:sp>
        <p:nvSpPr>
          <p:cNvPr id="19" name="TextBox 18"/>
          <p:cNvSpPr txBox="1"/>
          <p:nvPr/>
        </p:nvSpPr>
        <p:spPr>
          <a:xfrm>
            <a:off x="5867587" y="5084734"/>
            <a:ext cx="2718175" cy="369332"/>
          </a:xfrm>
          <a:prstGeom prst="rect">
            <a:avLst/>
          </a:prstGeom>
          <a:noFill/>
        </p:spPr>
        <p:txBody>
          <a:bodyPr wrap="square" rtlCol="0">
            <a:spAutoFit/>
          </a:bodyPr>
          <a:lstStyle/>
          <a:p>
            <a:pPr algn="ctr"/>
            <a:r>
              <a:rPr lang="en-US" dirty="0">
                <a:solidFill>
                  <a:schemeClr val="accent3">
                    <a:lumMod val="50000"/>
                  </a:schemeClr>
                </a:solidFill>
                <a:latin typeface="Comic Sans MS" pitchFamily="66" charset="0"/>
              </a:rPr>
              <a:t>Space Mouse</a:t>
            </a:r>
          </a:p>
        </p:txBody>
      </p:sp>
      <p:sp>
        <p:nvSpPr>
          <p:cNvPr id="22" name="Date Placeholder 21"/>
          <p:cNvSpPr>
            <a:spLocks noGrp="1"/>
          </p:cNvSpPr>
          <p:nvPr>
            <p:ph type="dt" sz="half" idx="10"/>
          </p:nvPr>
        </p:nvSpPr>
        <p:spPr/>
        <p:txBody>
          <a:bodyPr/>
          <a:lstStyle/>
          <a:p>
            <a:r>
              <a:rPr lang="en-US"/>
              <a:t>HCI</a:t>
            </a:r>
          </a:p>
        </p:txBody>
      </p:sp>
      <p:sp>
        <p:nvSpPr>
          <p:cNvPr id="23" name="Footer Placeholder 22"/>
          <p:cNvSpPr>
            <a:spLocks noGrp="1"/>
          </p:cNvSpPr>
          <p:nvPr>
            <p:ph type="ftr" sz="quarter" idx="11"/>
          </p:nvPr>
        </p:nvSpPr>
        <p:spPr/>
        <p:txBody>
          <a:bodyPr/>
          <a:lstStyle/>
          <a:p>
            <a:r>
              <a:rPr lang="en-US"/>
              <a:t>Interaction Devices</a:t>
            </a:r>
          </a:p>
        </p:txBody>
      </p:sp>
      <p:sp>
        <p:nvSpPr>
          <p:cNvPr id="24" name="Slide Number Placeholder 23"/>
          <p:cNvSpPr>
            <a:spLocks noGrp="1"/>
          </p:cNvSpPr>
          <p:nvPr>
            <p:ph type="sldNum" sz="quarter" idx="12"/>
          </p:nvPr>
        </p:nvSpPr>
        <p:spPr/>
        <p:txBody>
          <a:bodyPr/>
          <a:lstStyle/>
          <a:p>
            <a:fld id="{C0F4FBFA-1248-4AAF-9253-30F121885773}" type="slidenum">
              <a:rPr lang="en-US" smtClean="0"/>
              <a:t>9</a:t>
            </a:fld>
            <a:endParaRPr lang="en-US"/>
          </a:p>
        </p:txBody>
      </p:sp>
    </p:spTree>
    <p:extLst>
      <p:ext uri="{BB962C8B-B14F-4D97-AF65-F5344CB8AC3E}">
        <p14:creationId xmlns:p14="http://schemas.microsoft.com/office/powerpoint/2010/main" val="40608858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62c6e45c4544b7dddf227b53179b235a6e61f"/>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7431</TotalTime>
  <Words>3148</Words>
  <Application>Microsoft Macintosh PowerPoint</Application>
  <PresentationFormat>On-screen Show (4:3)</PresentationFormat>
  <Paragraphs>651</Paragraphs>
  <Slides>78</Slides>
  <Notes>0</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78</vt:i4>
      </vt:variant>
    </vt:vector>
  </HeadingPairs>
  <TitlesOfParts>
    <vt:vector size="83" baseType="lpstr">
      <vt:lpstr>Arial</vt:lpstr>
      <vt:lpstr>Calibri</vt:lpstr>
      <vt:lpstr>Comic Sans MS</vt:lpstr>
      <vt:lpstr>Garamond</vt:lpstr>
      <vt:lpstr>Office Theme</vt:lpstr>
      <vt:lpstr>Interaction Devices</vt:lpstr>
      <vt:lpstr>Resources &amp; References</vt:lpstr>
      <vt:lpstr>User Interactions</vt:lpstr>
      <vt:lpstr>Input &amp; Output</vt:lpstr>
      <vt:lpstr>Exploration</vt:lpstr>
      <vt:lpstr>What are These?</vt:lpstr>
      <vt:lpstr>What are These?</vt:lpstr>
      <vt:lpstr>What about These?</vt:lpstr>
      <vt:lpstr>What about These?</vt:lpstr>
      <vt:lpstr>And This?</vt:lpstr>
      <vt:lpstr>And This?</vt:lpstr>
      <vt:lpstr>Input Device Characteristics</vt:lpstr>
      <vt:lpstr>Properties of Input Devices</vt:lpstr>
      <vt:lpstr>Properties of Input Devices (cont.)</vt:lpstr>
      <vt:lpstr>Properties of Input Devices (cont.)</vt:lpstr>
      <vt:lpstr>Breakout</vt:lpstr>
      <vt:lpstr>Summary, Review, &amp; Questions…</vt:lpstr>
      <vt:lpstr>Keyboard Input Devices</vt:lpstr>
      <vt:lpstr>Keyboard Characteristics</vt:lpstr>
      <vt:lpstr>Keyboard Design Trends</vt:lpstr>
      <vt:lpstr>Keyboard Layouts </vt:lpstr>
      <vt:lpstr>QWERTY vs. Dvorak</vt:lpstr>
      <vt:lpstr>ABCD Keyboard</vt:lpstr>
      <vt:lpstr>CHUBON Keyboard</vt:lpstr>
      <vt:lpstr>Ergonomic Keyboards</vt:lpstr>
      <vt:lpstr>Data Hands Keyboard</vt:lpstr>
      <vt:lpstr>Chord Keyboards</vt:lpstr>
      <vt:lpstr>Virtual Keyboards</vt:lpstr>
      <vt:lpstr>Dedicated Virtual Keyboard</vt:lpstr>
      <vt:lpstr>Acer Iconia Dual-Touch Laptop</vt:lpstr>
      <vt:lpstr>Virtual Keyboard Design Considerations</vt:lpstr>
      <vt:lpstr>Hand-Writing Text Entry Methods</vt:lpstr>
      <vt:lpstr>Summary, Review, &amp; Questions…</vt:lpstr>
      <vt:lpstr>Indirect Input Devices</vt:lpstr>
      <vt:lpstr>Indirect Input Devices</vt:lpstr>
      <vt:lpstr>Joysticks</vt:lpstr>
      <vt:lpstr>On-Screen Cursors</vt:lpstr>
      <vt:lpstr>Haptic Feedback</vt:lpstr>
      <vt:lpstr>Summary, Review, &amp; Questions…</vt:lpstr>
      <vt:lpstr>direct Input Devices</vt:lpstr>
      <vt:lpstr>Direct Pointing Devices</vt:lpstr>
      <vt:lpstr>Finger vs. Stylus Touch Input</vt:lpstr>
      <vt:lpstr>Touch Input Technology</vt:lpstr>
      <vt:lpstr>Summary, Review, &amp; Questions…</vt:lpstr>
      <vt:lpstr>Novel Input Devices</vt:lpstr>
      <vt:lpstr>Novel Devices</vt:lpstr>
      <vt:lpstr>Novel devices (cont.)</vt:lpstr>
      <vt:lpstr>GestureTek Tabletop</vt:lpstr>
      <vt:lpstr>Microsoft Surface</vt:lpstr>
      <vt:lpstr>3D Multi-Touch Surface</vt:lpstr>
      <vt:lpstr>LiveScribe Paper-Pen Platform</vt:lpstr>
      <vt:lpstr>LiveScribe Pen Architecture</vt:lpstr>
      <vt:lpstr>LiveScribe Pulse SmartPen</vt:lpstr>
      <vt:lpstr>Summary, Review, &amp; Questions…</vt:lpstr>
      <vt:lpstr>Comparing Input Devices</vt:lpstr>
      <vt:lpstr>Comparison of pointing devices</vt:lpstr>
      <vt:lpstr>Comparison of Input Devices</vt:lpstr>
      <vt:lpstr>Fitts’ Law and ISO9241</vt:lpstr>
      <vt:lpstr>Taxonomy of Input Devices</vt:lpstr>
      <vt:lpstr>Summary, Review, &amp; Questions…</vt:lpstr>
      <vt:lpstr>Voice Interfaces</vt:lpstr>
      <vt:lpstr>Voice Interfaces</vt:lpstr>
      <vt:lpstr>Speech and auditory interfaces</vt:lpstr>
      <vt:lpstr>Voice Interface Applicability</vt:lpstr>
      <vt:lpstr>Speech and Auditory Interfaces</vt:lpstr>
      <vt:lpstr>Speech and Auditory Interfaces</vt:lpstr>
      <vt:lpstr>Audible Feedback</vt:lpstr>
      <vt:lpstr>Summary, Review, &amp; Questions…</vt:lpstr>
      <vt:lpstr>Display Devices</vt:lpstr>
      <vt:lpstr>Displays – Small and Large</vt:lpstr>
      <vt:lpstr>Displays – Small and Large (cont.)</vt:lpstr>
      <vt:lpstr>Display Technologies</vt:lpstr>
      <vt:lpstr>Display technology (cont.)</vt:lpstr>
      <vt:lpstr>Electronic Ink (eInk)</vt:lpstr>
      <vt:lpstr>Large Displays</vt:lpstr>
      <vt:lpstr>Heads-Up &amp; Helmet Displays</vt:lpstr>
      <vt:lpstr>Heads-Up &amp; Helmet Displays</vt:lpstr>
      <vt:lpstr>Summary, Review, &amp;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Interaction Devices</dc:title>
  <dc:subject>IS4300: HCI</dc:subject>
  <dc:creator>Martin Schedlbauer</dc:creator>
  <cp:keywords>HCI; Northeastern</cp:keywords>
  <cp:lastModifiedBy>Martin Schedlbauer</cp:lastModifiedBy>
  <cp:revision>131</cp:revision>
  <dcterms:created xsi:type="dcterms:W3CDTF">2010-11-08T22:41:18Z</dcterms:created>
  <dcterms:modified xsi:type="dcterms:W3CDTF">2023-05-22T18:12:51Z</dcterms:modified>
</cp:coreProperties>
</file>